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3" r:id="rId1"/>
  </p:sldMasterIdLst>
  <p:notesMasterIdLst>
    <p:notesMasterId r:id="rId99"/>
  </p:notesMasterIdLst>
  <p:handoutMasterIdLst>
    <p:handoutMasterId r:id="rId100"/>
  </p:handoutMasterIdLst>
  <p:sldIdLst>
    <p:sldId id="2650" r:id="rId2"/>
    <p:sldId id="257" r:id="rId3"/>
    <p:sldId id="263" r:id="rId4"/>
    <p:sldId id="258" r:id="rId5"/>
    <p:sldId id="361" r:id="rId6"/>
    <p:sldId id="265" r:id="rId7"/>
    <p:sldId id="261" r:id="rId8"/>
    <p:sldId id="266" r:id="rId9"/>
    <p:sldId id="267" r:id="rId10"/>
    <p:sldId id="268" r:id="rId11"/>
    <p:sldId id="270" r:id="rId12"/>
    <p:sldId id="271" r:id="rId13"/>
    <p:sldId id="272" r:id="rId14"/>
    <p:sldId id="269" r:id="rId15"/>
    <p:sldId id="273" r:id="rId16"/>
    <p:sldId id="274" r:id="rId17"/>
    <p:sldId id="275" r:id="rId18"/>
    <p:sldId id="276" r:id="rId19"/>
    <p:sldId id="277" r:id="rId20"/>
    <p:sldId id="310" r:id="rId21"/>
    <p:sldId id="278" r:id="rId22"/>
    <p:sldId id="355" r:id="rId23"/>
    <p:sldId id="362" r:id="rId24"/>
    <p:sldId id="280" r:id="rId25"/>
    <p:sldId id="281" r:id="rId26"/>
    <p:sldId id="282" r:id="rId27"/>
    <p:sldId id="291" r:id="rId28"/>
    <p:sldId id="292" r:id="rId29"/>
    <p:sldId id="293" r:id="rId30"/>
    <p:sldId id="283" r:id="rId31"/>
    <p:sldId id="285" r:id="rId32"/>
    <p:sldId id="286" r:id="rId33"/>
    <p:sldId id="287" r:id="rId34"/>
    <p:sldId id="288" r:id="rId35"/>
    <p:sldId id="289" r:id="rId36"/>
    <p:sldId id="290" r:id="rId37"/>
    <p:sldId id="294" r:id="rId38"/>
    <p:sldId id="295" r:id="rId39"/>
    <p:sldId id="296" r:id="rId40"/>
    <p:sldId id="297" r:id="rId41"/>
    <p:sldId id="298" r:id="rId42"/>
    <p:sldId id="299" r:id="rId43"/>
    <p:sldId id="300" r:id="rId44"/>
    <p:sldId id="302" r:id="rId45"/>
    <p:sldId id="303" r:id="rId46"/>
    <p:sldId id="304" r:id="rId47"/>
    <p:sldId id="368" r:id="rId48"/>
    <p:sldId id="305" r:id="rId49"/>
    <p:sldId id="306" r:id="rId50"/>
    <p:sldId id="307" r:id="rId51"/>
    <p:sldId id="308" r:id="rId52"/>
    <p:sldId id="311" r:id="rId53"/>
    <p:sldId id="312" r:id="rId54"/>
    <p:sldId id="313" r:id="rId55"/>
    <p:sldId id="314" r:id="rId56"/>
    <p:sldId id="315" r:id="rId57"/>
    <p:sldId id="316" r:id="rId58"/>
    <p:sldId id="317" r:id="rId59"/>
    <p:sldId id="318" r:id="rId60"/>
    <p:sldId id="363" r:id="rId61"/>
    <p:sldId id="320" r:id="rId62"/>
    <p:sldId id="321" r:id="rId63"/>
    <p:sldId id="322" r:id="rId64"/>
    <p:sldId id="364" r:id="rId65"/>
    <p:sldId id="324" r:id="rId66"/>
    <p:sldId id="325" r:id="rId67"/>
    <p:sldId id="326" r:id="rId68"/>
    <p:sldId id="328" r:id="rId69"/>
    <p:sldId id="353" r:id="rId70"/>
    <p:sldId id="327" r:id="rId71"/>
    <p:sldId id="329" r:id="rId72"/>
    <p:sldId id="330" r:id="rId73"/>
    <p:sldId id="331" r:id="rId74"/>
    <p:sldId id="332" r:id="rId75"/>
    <p:sldId id="333" r:id="rId76"/>
    <p:sldId id="334" r:id="rId77"/>
    <p:sldId id="335" r:id="rId78"/>
    <p:sldId id="336" r:id="rId79"/>
    <p:sldId id="337" r:id="rId80"/>
    <p:sldId id="338" r:id="rId81"/>
    <p:sldId id="365" r:id="rId82"/>
    <p:sldId id="340" r:id="rId83"/>
    <p:sldId id="341" r:id="rId84"/>
    <p:sldId id="342" r:id="rId85"/>
    <p:sldId id="343" r:id="rId86"/>
    <p:sldId id="366" r:id="rId87"/>
    <p:sldId id="367" r:id="rId88"/>
    <p:sldId id="345" r:id="rId89"/>
    <p:sldId id="357" r:id="rId90"/>
    <p:sldId id="358" r:id="rId91"/>
    <p:sldId id="346" r:id="rId92"/>
    <p:sldId id="350" r:id="rId93"/>
    <p:sldId id="359" r:id="rId94"/>
    <p:sldId id="348" r:id="rId95"/>
    <p:sldId id="360" r:id="rId96"/>
    <p:sldId id="369" r:id="rId97"/>
    <p:sldId id="356" r:id="rId9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5BE43E1-2CBB-F241-87DA-B951F11DD743}">
          <p14:sldIdLst>
            <p14:sldId id="2650"/>
            <p14:sldId id="257"/>
            <p14:sldId id="263"/>
            <p14:sldId id="258"/>
            <p14:sldId id="361"/>
            <p14:sldId id="265"/>
            <p14:sldId id="261"/>
            <p14:sldId id="266"/>
            <p14:sldId id="267"/>
            <p14:sldId id="268"/>
            <p14:sldId id="270"/>
            <p14:sldId id="271"/>
            <p14:sldId id="272"/>
            <p14:sldId id="269"/>
            <p14:sldId id="273"/>
            <p14:sldId id="274"/>
            <p14:sldId id="275"/>
            <p14:sldId id="276"/>
            <p14:sldId id="277"/>
            <p14:sldId id="310"/>
            <p14:sldId id="278"/>
            <p14:sldId id="355"/>
            <p14:sldId id="362"/>
            <p14:sldId id="280"/>
            <p14:sldId id="281"/>
            <p14:sldId id="282"/>
            <p14:sldId id="291"/>
            <p14:sldId id="292"/>
            <p14:sldId id="293"/>
            <p14:sldId id="283"/>
            <p14:sldId id="285"/>
            <p14:sldId id="286"/>
            <p14:sldId id="287"/>
            <p14:sldId id="288"/>
            <p14:sldId id="289"/>
            <p14:sldId id="290"/>
            <p14:sldId id="294"/>
            <p14:sldId id="295"/>
            <p14:sldId id="296"/>
            <p14:sldId id="297"/>
            <p14:sldId id="298"/>
            <p14:sldId id="299"/>
            <p14:sldId id="300"/>
            <p14:sldId id="302"/>
            <p14:sldId id="303"/>
            <p14:sldId id="304"/>
            <p14:sldId id="368"/>
            <p14:sldId id="305"/>
            <p14:sldId id="306"/>
            <p14:sldId id="307"/>
            <p14:sldId id="308"/>
            <p14:sldId id="311"/>
            <p14:sldId id="312"/>
            <p14:sldId id="313"/>
            <p14:sldId id="314"/>
            <p14:sldId id="315"/>
            <p14:sldId id="316"/>
            <p14:sldId id="317"/>
            <p14:sldId id="318"/>
            <p14:sldId id="363"/>
            <p14:sldId id="320"/>
            <p14:sldId id="321"/>
            <p14:sldId id="322"/>
            <p14:sldId id="364"/>
            <p14:sldId id="324"/>
            <p14:sldId id="325"/>
            <p14:sldId id="326"/>
            <p14:sldId id="328"/>
            <p14:sldId id="353"/>
            <p14:sldId id="327"/>
            <p14:sldId id="329"/>
            <p14:sldId id="330"/>
            <p14:sldId id="331"/>
            <p14:sldId id="332"/>
            <p14:sldId id="333"/>
            <p14:sldId id="334"/>
            <p14:sldId id="335"/>
            <p14:sldId id="336"/>
            <p14:sldId id="337"/>
            <p14:sldId id="338"/>
            <p14:sldId id="365"/>
            <p14:sldId id="340"/>
            <p14:sldId id="341"/>
            <p14:sldId id="342"/>
            <p14:sldId id="343"/>
            <p14:sldId id="366"/>
            <p14:sldId id="367"/>
            <p14:sldId id="345"/>
            <p14:sldId id="357"/>
            <p14:sldId id="358"/>
            <p14:sldId id="346"/>
            <p14:sldId id="350"/>
            <p14:sldId id="359"/>
            <p14:sldId id="348"/>
            <p14:sldId id="360"/>
            <p14:sldId id="369"/>
            <p14:sldId id="3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01988"/>
    <a:srgbClr val="3B20FF"/>
    <a:srgbClr val="9434F3"/>
    <a:srgbClr val="7030A0"/>
    <a:srgbClr val="743481"/>
    <a:srgbClr val="FFFFFF"/>
    <a:srgbClr val="3A006A"/>
    <a:srgbClr val="0432FF"/>
    <a:srgbClr val="BDD8EE"/>
    <a:srgbClr val="E9F6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24" autoAdjust="0"/>
    <p:restoredTop sz="96314" autoAdjust="0"/>
  </p:normalViewPr>
  <p:slideViewPr>
    <p:cSldViewPr snapToGrid="0" snapToObjects="1">
      <p:cViewPr>
        <p:scale>
          <a:sx n="125" d="100"/>
          <a:sy n="125" d="100"/>
        </p:scale>
        <p:origin x="2238" y="906"/>
      </p:cViewPr>
      <p:guideLst/>
    </p:cSldViewPr>
  </p:slideViewPr>
  <p:notesTextViewPr>
    <p:cViewPr>
      <p:scale>
        <a:sx n="125" d="100"/>
        <a:sy n="125" d="100"/>
      </p:scale>
      <p:origin x="0" y="0"/>
    </p:cViewPr>
  </p:notesTextViewPr>
  <p:notesViewPr>
    <p:cSldViewPr snapToGrid="0" snapToObjects="1">
      <p:cViewPr varScale="1">
        <p:scale>
          <a:sx n="54" d="100"/>
          <a:sy n="54" d="100"/>
        </p:scale>
        <p:origin x="5264"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116589F-D427-F04A-91D2-2AD451DC08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001085BB-6BB3-2147-AD5B-1A56B9C9B1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7AFB1-FC2E-A841-AABB-8627E0910947}" type="datetimeFigureOut">
              <a:rPr kumimoji="1" lang="zh-CN" altLang="en-US" smtClean="0"/>
              <a:t>2025/4/2</a:t>
            </a:fld>
            <a:endParaRPr kumimoji="1" lang="zh-CN" altLang="en-US"/>
          </a:p>
        </p:txBody>
      </p:sp>
      <p:sp>
        <p:nvSpPr>
          <p:cNvPr id="4" name="页脚占位符 3">
            <a:extLst>
              <a:ext uri="{FF2B5EF4-FFF2-40B4-BE49-F238E27FC236}">
                <a16:creationId xmlns:a16="http://schemas.microsoft.com/office/drawing/2014/main" id="{B64C79B2-FF71-F345-830D-9C5BA8B64E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FFF34E76-BC21-0A45-A642-1AA614B3E1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95495-7EA9-3D41-A717-E01872EB964D}" type="slidenum">
              <a:rPr kumimoji="1" lang="zh-CN" altLang="en-US" smtClean="0"/>
              <a:t>‹#›</a:t>
            </a:fld>
            <a:endParaRPr kumimoji="1" lang="zh-CN" altLang="en-US"/>
          </a:p>
        </p:txBody>
      </p:sp>
    </p:spTree>
    <p:extLst>
      <p:ext uri="{BB962C8B-B14F-4D97-AF65-F5344CB8AC3E}">
        <p14:creationId xmlns:p14="http://schemas.microsoft.com/office/powerpoint/2010/main" val="32701215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9A5006-524B-774E-9EF8-7C98BABD4FCD}" type="datetimeFigureOut">
              <a:t>2025/4/2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4FA5C0-9868-CE46-A0FF-56EEF184B354}" type="slidenum">
              <a:t>‹#›</a:t>
            </a:fld>
            <a:endParaRPr kumimoji="1" lang="zh-CN" altLang="en-US"/>
          </a:p>
        </p:txBody>
      </p:sp>
    </p:spTree>
    <p:extLst>
      <p:ext uri="{BB962C8B-B14F-4D97-AF65-F5344CB8AC3E}">
        <p14:creationId xmlns:p14="http://schemas.microsoft.com/office/powerpoint/2010/main" val="834877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a:t>
            </a:fld>
            <a:endParaRPr kumimoji="1" lang="zh-CN" altLang="en-US"/>
          </a:p>
        </p:txBody>
      </p:sp>
    </p:spTree>
    <p:extLst>
      <p:ext uri="{BB962C8B-B14F-4D97-AF65-F5344CB8AC3E}">
        <p14:creationId xmlns:p14="http://schemas.microsoft.com/office/powerpoint/2010/main" val="839863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16</a:t>
            </a:fld>
            <a:endParaRPr kumimoji="1" lang="zh-CN" altLang="en-US"/>
          </a:p>
        </p:txBody>
      </p:sp>
    </p:spTree>
    <p:extLst>
      <p:ext uri="{BB962C8B-B14F-4D97-AF65-F5344CB8AC3E}">
        <p14:creationId xmlns:p14="http://schemas.microsoft.com/office/powerpoint/2010/main" val="2730408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like '%#%%' escape '#'</a:t>
            </a:r>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30</a:t>
            </a:fld>
            <a:endParaRPr kumimoji="1" lang="zh-CN" altLang="en-US"/>
          </a:p>
        </p:txBody>
      </p:sp>
    </p:spTree>
    <p:extLst>
      <p:ext uri="{BB962C8B-B14F-4D97-AF65-F5344CB8AC3E}">
        <p14:creationId xmlns:p14="http://schemas.microsoft.com/office/powerpoint/2010/main" val="3655435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35</a:t>
            </a:fld>
            <a:endParaRPr kumimoji="1" lang="zh-CN" altLang="en-US"/>
          </a:p>
        </p:txBody>
      </p:sp>
    </p:spTree>
    <p:extLst>
      <p:ext uri="{BB962C8B-B14F-4D97-AF65-F5344CB8AC3E}">
        <p14:creationId xmlns:p14="http://schemas.microsoft.com/office/powerpoint/2010/main" val="4060660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u="none" strike="noStrike" dirty="0">
                <a:solidFill>
                  <a:srgbClr val="222222"/>
                </a:solidFill>
                <a:effectLst/>
                <a:latin typeface="tahoma" panose="020B0604030504040204" pitchFamily="34" charset="0"/>
              </a:rPr>
              <a:t>1.</a:t>
            </a:r>
            <a:r>
              <a:rPr lang="zh-CN" altLang="en-US" b="0" i="0" u="none" strike="noStrike" dirty="0">
                <a:solidFill>
                  <a:srgbClr val="222222"/>
                </a:solidFill>
                <a:effectLst/>
                <a:latin typeface="tahoma" panose="020B0604030504040204" pitchFamily="34" charset="0"/>
              </a:rPr>
              <a:t>左连接  </a:t>
            </a:r>
            <a:r>
              <a:rPr lang="en" altLang="zh-CN" b="0" i="0" u="none" strike="noStrike" dirty="0">
                <a:solidFill>
                  <a:srgbClr val="222222"/>
                </a:solidFill>
                <a:effectLst/>
                <a:latin typeface="tahoma" panose="020B0604030504040204" pitchFamily="34" charset="0"/>
              </a:rPr>
              <a:t>left join </a:t>
            </a:r>
            <a:r>
              <a:rPr lang="zh-CN" altLang="en-US" b="0" i="0" u="none" strike="noStrike" dirty="0">
                <a:solidFill>
                  <a:srgbClr val="222222"/>
                </a:solidFill>
                <a:effectLst/>
                <a:latin typeface="tahoma" panose="020B0604030504040204" pitchFamily="34" charset="0"/>
              </a:rPr>
              <a:t>或 </a:t>
            </a:r>
            <a:r>
              <a:rPr lang="en" altLang="zh-CN" b="0" i="0" u="none" strike="noStrike" dirty="0">
                <a:solidFill>
                  <a:srgbClr val="222222"/>
                </a:solidFill>
                <a:effectLst/>
                <a:latin typeface="tahoma" panose="020B0604030504040204" pitchFamily="34" charset="0"/>
              </a:rPr>
              <a:t>left outer join</a:t>
            </a:r>
          </a:p>
          <a:p>
            <a:pPr algn="l"/>
            <a:r>
              <a:rPr lang="en" altLang="zh-CN" b="0" i="0" u="none" strike="noStrike" dirty="0">
                <a:solidFill>
                  <a:srgbClr val="222222"/>
                </a:solidFill>
                <a:effectLst/>
                <a:latin typeface="tahoma" panose="020B0604030504040204" pitchFamily="34" charset="0"/>
              </a:rPr>
              <a:t>SQL</a:t>
            </a:r>
            <a:r>
              <a:rPr lang="zh-CN" altLang="en-US" b="0" i="0" u="none" strike="noStrike" dirty="0">
                <a:solidFill>
                  <a:srgbClr val="222222"/>
                </a:solidFill>
                <a:effectLst/>
                <a:latin typeface="tahoma" panose="020B0604030504040204" pitchFamily="34" charset="0"/>
              </a:rPr>
              <a:t>语句：</a:t>
            </a:r>
            <a:r>
              <a:rPr lang="en" altLang="zh-CN" b="0" i="0" u="none" strike="noStrike" dirty="0">
                <a:solidFill>
                  <a:srgbClr val="222222"/>
                </a:solidFill>
                <a:effectLst/>
                <a:latin typeface="tahoma" panose="020B0604030504040204" pitchFamily="34" charset="0"/>
              </a:rPr>
              <a:t>select * from student left join score on </a:t>
            </a:r>
            <a:r>
              <a:rPr lang="en" altLang="zh-CN" b="0" i="0" u="none" strike="noStrike" dirty="0" err="1">
                <a:solidFill>
                  <a:srgbClr val="222222"/>
                </a:solidFill>
                <a:effectLst/>
                <a:latin typeface="tahoma" panose="020B0604030504040204" pitchFamily="34" charset="0"/>
              </a:rPr>
              <a:t>student.Num</a:t>
            </a:r>
            <a:r>
              <a:rPr lang="en" altLang="zh-CN" b="0" i="0" u="none" strike="noStrike" dirty="0">
                <a:solidFill>
                  <a:srgbClr val="222222"/>
                </a:solidFill>
                <a:effectLst/>
                <a:latin typeface="tahoma" panose="020B0604030504040204" pitchFamily="34" charset="0"/>
              </a:rPr>
              <a:t>=</a:t>
            </a:r>
            <a:r>
              <a:rPr lang="en" altLang="zh-CN" b="0" i="0" u="none" strike="noStrike" dirty="0" err="1">
                <a:solidFill>
                  <a:srgbClr val="222222"/>
                </a:solidFill>
                <a:effectLst/>
                <a:latin typeface="tahoma" panose="020B0604030504040204" pitchFamily="34" charset="0"/>
              </a:rPr>
              <a:t>score.Stu_id</a:t>
            </a:r>
            <a:r>
              <a:rPr lang="en" altLang="zh-CN" b="0" i="0" u="none" strike="noStrike" dirty="0">
                <a:solidFill>
                  <a:srgbClr val="222222"/>
                </a:solidFill>
                <a:effectLst/>
                <a:latin typeface="tahoma" panose="020B0604030504040204" pitchFamily="34" charset="0"/>
              </a:rPr>
              <a:t>;</a:t>
            </a:r>
          </a:p>
          <a:p>
            <a:pPr algn="l"/>
            <a:r>
              <a:rPr lang="en" altLang="zh-CN" b="0" i="0" u="none" strike="noStrike" dirty="0">
                <a:solidFill>
                  <a:srgbClr val="222222"/>
                </a:solidFill>
                <a:effectLst/>
                <a:latin typeface="tahoma" panose="020B0604030504040204" pitchFamily="34" charset="0"/>
              </a:rPr>
              <a:t>2.</a:t>
            </a:r>
            <a:r>
              <a:rPr lang="zh-CN" altLang="en-US" b="0" i="0" u="none" strike="noStrike" dirty="0">
                <a:solidFill>
                  <a:srgbClr val="222222"/>
                </a:solidFill>
                <a:effectLst/>
                <a:latin typeface="tahoma" panose="020B0604030504040204" pitchFamily="34" charset="0"/>
              </a:rPr>
              <a:t>右连接  </a:t>
            </a:r>
            <a:r>
              <a:rPr lang="en" altLang="zh-CN" b="0" i="0" u="none" strike="noStrike" dirty="0">
                <a:solidFill>
                  <a:srgbClr val="222222"/>
                </a:solidFill>
                <a:effectLst/>
                <a:latin typeface="tahoma" panose="020B0604030504040204" pitchFamily="34" charset="0"/>
              </a:rPr>
              <a:t>right join </a:t>
            </a:r>
            <a:r>
              <a:rPr lang="zh-CN" altLang="en-US" b="0" i="0" u="none" strike="noStrike" dirty="0">
                <a:solidFill>
                  <a:srgbClr val="222222"/>
                </a:solidFill>
                <a:effectLst/>
                <a:latin typeface="tahoma" panose="020B0604030504040204" pitchFamily="34" charset="0"/>
              </a:rPr>
              <a:t>或 </a:t>
            </a:r>
            <a:r>
              <a:rPr lang="en" altLang="zh-CN" b="0" i="0" u="none" strike="noStrike" dirty="0">
                <a:solidFill>
                  <a:srgbClr val="222222"/>
                </a:solidFill>
                <a:effectLst/>
                <a:latin typeface="tahoma" panose="020B0604030504040204" pitchFamily="34" charset="0"/>
              </a:rPr>
              <a:t>right outer join</a:t>
            </a:r>
          </a:p>
          <a:p>
            <a:pPr algn="l"/>
            <a:r>
              <a:rPr lang="en" altLang="zh-CN" b="0" i="0" u="none" strike="noStrike" dirty="0">
                <a:solidFill>
                  <a:srgbClr val="222222"/>
                </a:solidFill>
                <a:effectLst/>
                <a:latin typeface="tahoma" panose="020B0604030504040204" pitchFamily="34" charset="0"/>
              </a:rPr>
              <a:t>SQL</a:t>
            </a:r>
            <a:r>
              <a:rPr lang="zh-CN" altLang="en-US" b="0" i="0" u="none" strike="noStrike" dirty="0">
                <a:solidFill>
                  <a:srgbClr val="222222"/>
                </a:solidFill>
                <a:effectLst/>
                <a:latin typeface="tahoma" panose="020B0604030504040204" pitchFamily="34" charset="0"/>
              </a:rPr>
              <a:t>语句：</a:t>
            </a:r>
            <a:r>
              <a:rPr lang="en" altLang="zh-CN" b="0" i="0" u="none" strike="noStrike" dirty="0">
                <a:solidFill>
                  <a:srgbClr val="222222"/>
                </a:solidFill>
                <a:effectLst/>
                <a:latin typeface="tahoma" panose="020B0604030504040204" pitchFamily="34" charset="0"/>
              </a:rPr>
              <a:t>select * from student right join score on </a:t>
            </a:r>
            <a:r>
              <a:rPr lang="en" altLang="zh-CN" b="0" i="0" u="none" strike="noStrike" dirty="0" err="1">
                <a:solidFill>
                  <a:srgbClr val="222222"/>
                </a:solidFill>
                <a:effectLst/>
                <a:latin typeface="tahoma" panose="020B0604030504040204" pitchFamily="34" charset="0"/>
              </a:rPr>
              <a:t>student.Num</a:t>
            </a:r>
            <a:r>
              <a:rPr lang="en" altLang="zh-CN" b="0" i="0" u="none" strike="noStrike" dirty="0">
                <a:solidFill>
                  <a:srgbClr val="222222"/>
                </a:solidFill>
                <a:effectLst/>
                <a:latin typeface="tahoma" panose="020B0604030504040204" pitchFamily="34" charset="0"/>
              </a:rPr>
              <a:t>=</a:t>
            </a:r>
            <a:r>
              <a:rPr lang="en" altLang="zh-CN" b="0" i="0" u="none" strike="noStrike" dirty="0" err="1">
                <a:solidFill>
                  <a:srgbClr val="222222"/>
                </a:solidFill>
                <a:effectLst/>
                <a:latin typeface="tahoma" panose="020B0604030504040204" pitchFamily="34" charset="0"/>
              </a:rPr>
              <a:t>score.Stu_id</a:t>
            </a:r>
            <a:r>
              <a:rPr lang="en" altLang="zh-CN" b="0" i="0" u="none" strike="noStrike" dirty="0">
                <a:solidFill>
                  <a:srgbClr val="222222"/>
                </a:solidFill>
                <a:effectLst/>
                <a:latin typeface="tahoma" panose="020B0604030504040204" pitchFamily="34" charset="0"/>
              </a:rPr>
              <a:t>;</a:t>
            </a:r>
          </a:p>
          <a:p>
            <a:pPr algn="l"/>
            <a:r>
              <a:rPr lang="en" altLang="zh-CN" b="0" i="0" u="none" strike="noStrike" dirty="0">
                <a:solidFill>
                  <a:srgbClr val="222222"/>
                </a:solidFill>
                <a:effectLst/>
                <a:latin typeface="tahoma" panose="020B0604030504040204" pitchFamily="34" charset="0"/>
              </a:rPr>
              <a:t>3.</a:t>
            </a:r>
            <a:r>
              <a:rPr lang="zh-CN" altLang="en-US" b="0" i="0" u="none" strike="noStrike" dirty="0">
                <a:solidFill>
                  <a:srgbClr val="222222"/>
                </a:solidFill>
                <a:effectLst/>
                <a:latin typeface="tahoma" panose="020B0604030504040204" pitchFamily="34" charset="0"/>
              </a:rPr>
              <a:t>完全外连接  </a:t>
            </a:r>
            <a:r>
              <a:rPr lang="en" altLang="zh-CN" b="0" i="0" u="none" strike="noStrike" dirty="0">
                <a:solidFill>
                  <a:srgbClr val="222222"/>
                </a:solidFill>
                <a:effectLst/>
                <a:latin typeface="tahoma" panose="020B0604030504040204" pitchFamily="34" charset="0"/>
              </a:rPr>
              <a:t>full join </a:t>
            </a:r>
            <a:r>
              <a:rPr lang="zh-CN" altLang="en-US" b="0" i="0" u="none" strike="noStrike" dirty="0">
                <a:solidFill>
                  <a:srgbClr val="222222"/>
                </a:solidFill>
                <a:effectLst/>
                <a:latin typeface="tahoma" panose="020B0604030504040204" pitchFamily="34" charset="0"/>
              </a:rPr>
              <a:t>或 </a:t>
            </a:r>
            <a:r>
              <a:rPr lang="en" altLang="zh-CN" b="0" i="0" u="none" strike="noStrike" dirty="0">
                <a:solidFill>
                  <a:srgbClr val="222222"/>
                </a:solidFill>
                <a:effectLst/>
                <a:latin typeface="tahoma" panose="020B0604030504040204" pitchFamily="34" charset="0"/>
              </a:rPr>
              <a:t>full outer join</a:t>
            </a:r>
          </a:p>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47</a:t>
            </a:fld>
            <a:endParaRPr kumimoji="1" lang="zh-CN" altLang="en-US"/>
          </a:p>
        </p:txBody>
      </p:sp>
    </p:spTree>
    <p:extLst>
      <p:ext uri="{BB962C8B-B14F-4D97-AF65-F5344CB8AC3E}">
        <p14:creationId xmlns:p14="http://schemas.microsoft.com/office/powerpoint/2010/main" val="783000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anose="05000000000000000000" pitchFamily="2" charset="2"/>
              <a:buChar char="Ø"/>
            </a:pPr>
            <a:r>
              <a:rPr lang="zh-CN" altLang="en-US" sz="2800" b="1" dirty="0">
                <a:latin typeface="微软雅黑" panose="020B0503020204020204" pitchFamily="82" charset="2"/>
                <a:ea typeface="微软雅黑" panose="020B0503020204020204" pitchFamily="82" charset="2"/>
              </a:rPr>
              <a:t>存储过程的</a:t>
            </a:r>
            <a:r>
              <a:rPr lang="zh-CN" altLang="en-US" sz="2800" b="1" dirty="0">
                <a:solidFill>
                  <a:srgbClr val="743481"/>
                </a:solidFill>
                <a:latin typeface="微软雅黑" panose="020B0503020204020204" pitchFamily="82" charset="2"/>
                <a:ea typeface="微软雅黑" panose="020B0503020204020204" pitchFamily="82" charset="2"/>
              </a:rPr>
              <a:t>优点</a:t>
            </a:r>
            <a:r>
              <a:rPr lang="zh-CN" altLang="en-US" sz="2800" b="1" dirty="0">
                <a:latin typeface="微软雅黑" panose="020B0503020204020204" pitchFamily="82" charset="2"/>
                <a:ea typeface="微软雅黑" panose="020B0503020204020204" pitchFamily="82" charset="2"/>
              </a:rPr>
              <a:t>：</a:t>
            </a:r>
            <a:endParaRPr lang="en-US" altLang="zh-CN" sz="2800" b="1"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en-US" sz="2400" dirty="0">
                <a:solidFill>
                  <a:schemeClr val="tx2"/>
                </a:solidFill>
                <a:latin typeface="微软雅黑" panose="020B0503020204020204" pitchFamily="82" charset="2"/>
                <a:ea typeface="微软雅黑" panose="020B0503020204020204" pitchFamily="82" charset="2"/>
              </a:rPr>
              <a:t>提高执行性能</a:t>
            </a:r>
            <a:endParaRPr lang="en-US" altLang="zh-CN" sz="2400" dirty="0">
              <a:solidFill>
                <a:schemeClr val="tx2"/>
              </a:solidFill>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en-US" sz="2400" dirty="0">
                <a:solidFill>
                  <a:schemeClr val="tx2"/>
                </a:solidFill>
                <a:latin typeface="微软雅黑" panose="020B0503020204020204" pitchFamily="82" charset="2"/>
                <a:ea typeface="微软雅黑" panose="020B0503020204020204" pitchFamily="82" charset="2"/>
              </a:rPr>
              <a:t>降低网络开销</a:t>
            </a:r>
            <a:endParaRPr lang="en-US" altLang="zh-CN" sz="2400" dirty="0">
              <a:solidFill>
                <a:schemeClr val="tx2"/>
              </a:solidFill>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en-US" sz="2400" dirty="0">
                <a:solidFill>
                  <a:schemeClr val="tx2"/>
                </a:solidFill>
                <a:latin typeface="微软雅黑" panose="020B0503020204020204" pitchFamily="82" charset="2"/>
                <a:ea typeface="微软雅黑" panose="020B0503020204020204" pitchFamily="82" charset="2"/>
              </a:rPr>
              <a:t>进行代码封装</a:t>
            </a:r>
            <a:endParaRPr lang="en-US" altLang="zh-CN" sz="2400" dirty="0">
              <a:solidFill>
                <a:schemeClr val="tx2"/>
              </a:solidFill>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en-US" sz="2400" dirty="0">
                <a:solidFill>
                  <a:schemeClr val="tx2"/>
                </a:solidFill>
                <a:latin typeface="微软雅黑" panose="020B0503020204020204" pitchFamily="82" charset="2"/>
                <a:ea typeface="微软雅黑" panose="020B0503020204020204" pitchFamily="82" charset="2"/>
              </a:rPr>
              <a:t>提升数据安全</a:t>
            </a:r>
            <a:endParaRPr lang="zh-CN" altLang="zh-CN" dirty="0">
              <a:solidFill>
                <a:schemeClr val="tx2"/>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zh-CN" altLang="zh-CN" sz="28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800" b="1" dirty="0">
                <a:latin typeface="微软雅黑" panose="020B0503020204020204" pitchFamily="82" charset="2"/>
                <a:ea typeface="微软雅黑" panose="020B0503020204020204" pitchFamily="82" charset="2"/>
              </a:rPr>
              <a:t>存储过程的</a:t>
            </a:r>
            <a:r>
              <a:rPr lang="zh-CN" altLang="en-US" sz="2800" b="1" dirty="0">
                <a:solidFill>
                  <a:srgbClr val="743481"/>
                </a:solidFill>
                <a:latin typeface="微软雅黑" panose="020B0503020204020204" pitchFamily="82" charset="2"/>
                <a:ea typeface="微软雅黑" panose="020B0503020204020204" pitchFamily="82" charset="2"/>
              </a:rPr>
              <a:t>缺点</a:t>
            </a:r>
            <a:r>
              <a:rPr lang="zh-CN" altLang="en-US" sz="2800" b="1" dirty="0">
                <a:latin typeface="微软雅黑" panose="020B0503020204020204" pitchFamily="82" charset="2"/>
                <a:ea typeface="微软雅黑" panose="020B0503020204020204" pitchFamily="82" charset="2"/>
              </a:rPr>
              <a:t>：</a:t>
            </a:r>
            <a:endParaRPr lang="en-US" altLang="zh-CN" sz="2800" b="1"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en-US" sz="2400" dirty="0">
                <a:latin typeface="微软雅黑" panose="020B0503020204020204" pitchFamily="82" charset="2"/>
                <a:ea typeface="微软雅黑" panose="020B0503020204020204" pitchFamily="82" charset="2"/>
              </a:rPr>
              <a:t>较为复杂，因此难以掌握</a:t>
            </a: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400" dirty="0">
                <a:latin typeface="微软雅黑" panose="020B0503020204020204" pitchFamily="82" charset="2"/>
                <a:ea typeface="微软雅黑" panose="020B0503020204020204" pitchFamily="82" charset="2"/>
              </a:rPr>
              <a:t>修改存储过程没有修改</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语句灵活 </a:t>
            </a:r>
            <a:endParaRPr lang="en-US" altLang="zh-CN" sz="2400" dirty="0">
              <a:latin typeface="微软雅黑" panose="020B0503020204020204" pitchFamily="82" charset="2"/>
              <a:ea typeface="微软雅黑" panose="020B0503020204020204" pitchFamily="82" charset="2"/>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在数据库中使用存储过程可以带来以下优势：</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）提高执行性能。数据库中的</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语句在执行时要进行编译，编译的过程包括</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解析、查询优化和生成执行计划，编译的过程是比较耗时的。存储过程是预编译的，它只会在被创建时进行编译，编译后存储过程的执行代码会存储在数据库中，在之后每次调用存储过程时不再需要进行编译，只需将参数传递给之前预编译得到的执行代码即可，因此节省了执行存储过程的开销。</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）降低网络开销。由于在调用存储过程时只需要提供存储过程名和参数，这大大降低了各设备之间的网络开销。</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）进行代码封装。存储过程对一段</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代码进行了封装，使得代码逻辑更加清晰，提供了更好的复用性。同时使得代码便于移植、维护。</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）提升数据安全。通过为不同的存储过程分配不同的权限，可以避免非授权用户对数据库的访问和恶意篡改。</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但是存储过程相较</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语句是较为复杂的，一般的数据库开发人员可能难以掌握，因此在实际应用中，存储过程的使用较少。同时当项目需求频繁变动时，修改存储过程可能没有修改</a:t>
            </a:r>
            <a:r>
              <a:rPr lang="en-US" altLang="zh-CN" sz="1200" kern="1200" dirty="0">
                <a:solidFill>
                  <a:schemeClr val="tx1"/>
                </a:solidFill>
                <a:effectLst/>
                <a:latin typeface="+mn-lt"/>
                <a:ea typeface="+mn-ea"/>
                <a:cs typeface="+mn-cs"/>
              </a:rPr>
              <a:t>SQL</a:t>
            </a:r>
            <a:r>
              <a:rPr lang="zh-CN" altLang="zh-CN" sz="1200" kern="1200" dirty="0">
                <a:solidFill>
                  <a:schemeClr val="tx1"/>
                </a:solidFill>
                <a:effectLst/>
                <a:latin typeface="+mn-lt"/>
                <a:ea typeface="+mn-ea"/>
                <a:cs typeface="+mn-cs"/>
              </a:rPr>
              <a:t>语句灵活。</a:t>
            </a:r>
          </a:p>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69</a:t>
            </a:fld>
            <a:endParaRPr kumimoji="1" lang="zh-CN" altLang="en-US"/>
          </a:p>
        </p:txBody>
      </p:sp>
    </p:spTree>
    <p:extLst>
      <p:ext uri="{BB962C8B-B14F-4D97-AF65-F5344CB8AC3E}">
        <p14:creationId xmlns:p14="http://schemas.microsoft.com/office/powerpoint/2010/main" val="480309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触发器可用于以下应用场景中：</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）数据完整性。触发器可以用来保证数据完整性。比如在插入数据之前检查数据类型、唯一性、主键约束，或者在数据被更新或删除时，进行级联操作等。</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）数据审计。触发器可以用来跟踪数据库中数据的变化，以检查数据变化过程是否合法、规范，从而保证业务数据的正确性和合理性。比如应确保涨薪后的员工工资高于之前的工资。</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）数据安全性。触发器可以用来进行安全性检查，比如在非工作时间禁止插入新员工。</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）数据备份和同步。触发器可以在数据更新时对数据进行备份和同步。</a:t>
            </a:r>
          </a:p>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85</a:t>
            </a:fld>
            <a:endParaRPr kumimoji="1" lang="zh-CN" altLang="en-US"/>
          </a:p>
        </p:txBody>
      </p:sp>
    </p:spTree>
    <p:extLst>
      <p:ext uri="{BB962C8B-B14F-4D97-AF65-F5344CB8AC3E}">
        <p14:creationId xmlns:p14="http://schemas.microsoft.com/office/powerpoint/2010/main" val="2402544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82" charset="2"/>
                <a:ea typeface="微软雅黑" panose="020B0503020204020204" pitchFamily="82" charset="2"/>
              </a:defRPr>
            </a:lvl1pPr>
          </a:lstStyle>
          <a:p>
            <a:r>
              <a:rPr kumimoji="1" lang="zh-CN" altLang="en-US" dirty="0"/>
              <a:t>单击此处编辑母版标题样式</a:t>
            </a:r>
          </a:p>
        </p:txBody>
      </p:sp>
      <p:sp>
        <p:nvSpPr>
          <p:cNvPr id="5" name="页脚占位符 4"/>
          <p:cNvSpPr>
            <a:spLocks noGrp="1"/>
          </p:cNvSpPr>
          <p:nvPr>
            <p:ph type="ftr" sz="quarter" idx="11"/>
          </p:nvPr>
        </p:nvSpPr>
        <p:spPr>
          <a:xfrm>
            <a:off x="4038600" y="6547118"/>
            <a:ext cx="4114800" cy="310881"/>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SimHei" panose="02010609060101010101" pitchFamily="49" charset="-122"/>
                <a:ea typeface="SimHei" panose="020106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p:cNvSpPr>
            <a:spLocks noGrp="1"/>
          </p:cNvSpPr>
          <p:nvPr>
            <p:ph type="sldNum" sz="quarter" idx="12"/>
          </p:nvPr>
        </p:nvSpPr>
        <p:spPr/>
        <p:txBody>
          <a:bodyPr/>
          <a:lstStyle/>
          <a:p>
            <a:fld id="{4B0D34C0-35A8-654C-9FBA-7B4E017BD630}" type="slidenum">
              <a:rPr/>
              <a:t>‹#›</a:t>
            </a:fld>
            <a:endParaRPr kumimoji="1" lang="zh-CN" altLang="en-US"/>
          </a:p>
        </p:txBody>
      </p:sp>
    </p:spTree>
    <p:extLst>
      <p:ext uri="{BB962C8B-B14F-4D97-AF65-F5344CB8AC3E}">
        <p14:creationId xmlns:p14="http://schemas.microsoft.com/office/powerpoint/2010/main" val="2529396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A43A6EF-72EA-BF49-9572-4A36487CB914}"/>
              </a:ext>
            </a:extLst>
          </p:cNvPr>
          <p:cNvSpPr>
            <a:spLocks noGrp="1"/>
          </p:cNvSpPr>
          <p:nvPr>
            <p:ph type="sldNum" sz="quarter" idx="10"/>
          </p:nvPr>
        </p:nvSpPr>
        <p:spPr/>
        <p:txBody>
          <a:bodyPr/>
          <a:lstStyle/>
          <a:p>
            <a:fld id="{87BBDC00-B9E2-4EFD-9306-2934E87247C6}" type="slidenum">
              <a:rPr lang="zh-CN" altLang="en-US" smtClean="0"/>
              <a:pPr/>
              <a:t>‹#›</a:t>
            </a:fld>
            <a:endParaRPr lang="zh-CN" altLang="en-US"/>
          </a:p>
        </p:txBody>
      </p:sp>
      <p:sp>
        <p:nvSpPr>
          <p:cNvPr id="5" name="Rectangle 7">
            <a:extLst>
              <a:ext uri="{FF2B5EF4-FFF2-40B4-BE49-F238E27FC236}">
                <a16:creationId xmlns:a16="http://schemas.microsoft.com/office/drawing/2014/main" id="{A0DC9526-AEAB-C547-9BBC-659D55C0F681}"/>
              </a:ext>
            </a:extLst>
          </p:cNvPr>
          <p:cNvSpPr>
            <a:spLocks noGrp="1" noChangeArrowheads="1"/>
          </p:cNvSpPr>
          <p:nvPr>
            <p:ph type="title"/>
          </p:nvPr>
        </p:nvSpPr>
        <p:spPr bwMode="auto">
          <a:xfrm>
            <a:off x="1050551" y="109584"/>
            <a:ext cx="10090897" cy="6784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defRPr>
                <a:latin typeface="微软雅黑" panose="020B0503020204020204" pitchFamily="82" charset="2"/>
                <a:ea typeface="微软雅黑" panose="020B0503020204020204" pitchFamily="82" charset="2"/>
              </a:defRPr>
            </a:lvl1pPr>
          </a:lstStyle>
          <a:p>
            <a:pPr lvl="0"/>
            <a:r>
              <a:rPr lang="zh-CN" altLang="en-US" dirty="0"/>
              <a:t>单击此处编辑母版标题样式</a:t>
            </a:r>
          </a:p>
        </p:txBody>
      </p:sp>
      <p:sp>
        <p:nvSpPr>
          <p:cNvPr id="9" name="Rectangle 6">
            <a:extLst>
              <a:ext uri="{FF2B5EF4-FFF2-40B4-BE49-F238E27FC236}">
                <a16:creationId xmlns:a16="http://schemas.microsoft.com/office/drawing/2014/main" id="{E0A0153D-2D6F-DA49-B92D-436E519A825E}"/>
              </a:ext>
            </a:extLst>
          </p:cNvPr>
          <p:cNvSpPr>
            <a:spLocks noGrp="1" noChangeArrowheads="1"/>
          </p:cNvSpPr>
          <p:nvPr>
            <p:ph type="ftr" sz="quarter" idx="3"/>
          </p:nvPr>
        </p:nvSpPr>
        <p:spPr bwMode="auto">
          <a:xfrm>
            <a:off x="4090567" y="6548437"/>
            <a:ext cx="3852862" cy="3095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200">
                <a:latin typeface="SimHei" panose="02010609060101010101" pitchFamily="49" charset="-122"/>
                <a:ea typeface="SimHei" panose="02010609060101010101" pitchFamily="49" charset="-122"/>
                <a:cs typeface="+mn-cs"/>
              </a:defRPr>
            </a:lvl1pPr>
          </a:lstStyle>
          <a:p>
            <a:pPr>
              <a:defRPr/>
            </a:pPr>
            <a:r>
              <a:rPr lang="zh-CN" altLang="en-US"/>
              <a:t>数据库系统</a:t>
            </a:r>
            <a:r>
              <a:rPr lang="en-US" altLang="zh-CN"/>
              <a:t>—</a:t>
            </a:r>
            <a:r>
              <a:rPr lang="en" altLang="zh-CN"/>
              <a:t>SQL</a:t>
            </a:r>
            <a:endParaRPr lang="en-US" altLang="zh-CN" sz="1200" dirty="0"/>
          </a:p>
        </p:txBody>
      </p:sp>
    </p:spTree>
    <p:extLst>
      <p:ext uri="{BB962C8B-B14F-4D97-AF65-F5344CB8AC3E}">
        <p14:creationId xmlns:p14="http://schemas.microsoft.com/office/powerpoint/2010/main" val="1490974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单击此处编辑母版标题样式</a:t>
            </a:r>
          </a:p>
        </p:txBody>
      </p:sp>
      <p:sp>
        <p:nvSpPr>
          <p:cNvPr id="3" name="内容占位符 2"/>
          <p:cNvSpPr>
            <a:spLocks noGrp="1"/>
          </p:cNvSpPr>
          <p:nvPr>
            <p:ph idx="1"/>
          </p:nvPr>
        </p:nvSpPr>
        <p:spPr>
          <a:xfrm>
            <a:off x="304800" y="1201270"/>
            <a:ext cx="11456894" cy="4876801"/>
          </a:xfrm>
        </p:spPr>
        <p:txBody>
          <a:bodyPr/>
          <a:lstStyle>
            <a:lvl1pPr>
              <a:defRPr>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6" name="灯片编号占位符 5"/>
          <p:cNvSpPr>
            <a:spLocks noGrp="1"/>
          </p:cNvSpPr>
          <p:nvPr>
            <p:ph type="sldNum" sz="quarter" idx="12"/>
          </p:nvPr>
        </p:nvSpPr>
        <p:spPr>
          <a:xfrm>
            <a:off x="11684000" y="6517146"/>
            <a:ext cx="652693" cy="476250"/>
          </a:xfrm>
        </p:spPr>
        <p:txBody>
          <a:bodyPr/>
          <a:lstStyle/>
          <a:p>
            <a:fld id="{4B0D34C0-35A8-654C-9FBA-7B4E017BD630}" type="slidenum">
              <a:rPr/>
              <a:t>‹#›</a:t>
            </a:fld>
            <a:endParaRPr kumimoji="1" lang="zh-CN" altLang="en-US"/>
          </a:p>
        </p:txBody>
      </p:sp>
      <p:sp>
        <p:nvSpPr>
          <p:cNvPr id="7" name="页脚占位符 4"/>
          <p:cNvSpPr>
            <a:spLocks noGrp="1"/>
          </p:cNvSpPr>
          <p:nvPr>
            <p:ph type="ftr" sz="quarter" idx="3"/>
          </p:nvPr>
        </p:nvSpPr>
        <p:spPr>
          <a:xfrm>
            <a:off x="4368800" y="6593840"/>
            <a:ext cx="3784600" cy="264160"/>
          </a:xfrm>
          <a:prstGeom prst="rect">
            <a:avLst/>
          </a:prstGeom>
        </p:spPr>
        <p:txBody>
          <a:bodyPr vert="horz" lIns="91440" tIns="45720" rIns="91440" bIns="45720" rtlCol="0" anchor="ctr"/>
          <a:lstStyle>
            <a:defPPr>
              <a:defRPr lang="zh-CN"/>
            </a:defPPr>
            <a:lvl1pPr marL="0" algn="ctr" defTabSz="914400" rtl="0" eaLnBrk="1" latinLnBrk="0" hangingPunct="1">
              <a:defRPr sz="1600" kern="1200">
                <a:solidFill>
                  <a:schemeClr val="tx1">
                    <a:tint val="75000"/>
                  </a:schemeClr>
                </a:solidFill>
                <a:latin typeface="黑体" panose="02010609060101010101" pitchFamily="49" charset="-122"/>
                <a:ea typeface="黑体" panose="020106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t>数据库 </a:t>
            </a:r>
            <a:r>
              <a:rPr kumimoji="1" lang="en-US" altLang="zh-CN" dirty="0"/>
              <a:t>- </a:t>
            </a:r>
            <a:r>
              <a:rPr kumimoji="1" lang="zh-CN" altLang="en-US" dirty="0"/>
              <a:t>概述</a:t>
            </a:r>
          </a:p>
        </p:txBody>
      </p:sp>
    </p:spTree>
    <p:extLst>
      <p:ext uri="{BB962C8B-B14F-4D97-AF65-F5344CB8AC3E}">
        <p14:creationId xmlns:p14="http://schemas.microsoft.com/office/powerpoint/2010/main" val="18832084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7"/>
          <p:cNvSpPr>
            <a:spLocks noGrp="1" noChangeArrowheads="1"/>
          </p:cNvSpPr>
          <p:nvPr>
            <p:ph type="title"/>
          </p:nvPr>
        </p:nvSpPr>
        <p:spPr bwMode="auto">
          <a:xfrm>
            <a:off x="971550" y="53752"/>
            <a:ext cx="10090897" cy="6784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4" name="Rectangle 11"/>
          <p:cNvSpPr>
            <a:spLocks noGrp="1" noChangeArrowheads="1"/>
          </p:cNvSpPr>
          <p:nvPr>
            <p:ph type="sldNum" sz="quarter" idx="4"/>
          </p:nvPr>
        </p:nvSpPr>
        <p:spPr>
          <a:xfrm>
            <a:off x="11571088" y="6517146"/>
            <a:ext cx="765605" cy="476250"/>
          </a:xfrm>
          <a:prstGeom prst="rect">
            <a:avLst/>
          </a:prstGeom>
          <a:ln/>
        </p:spPr>
        <p:txBody>
          <a:bodyPr/>
          <a:lstStyle>
            <a:lvl1pPr>
              <a:defRPr/>
            </a:lvl1pPr>
          </a:lstStyle>
          <a:p>
            <a:fld id="{87BBDC00-B9E2-4EFD-9306-2934E87247C6}" type="slidenum">
              <a:rPr lang="zh-CN" altLang="en-US" smtClean="0"/>
              <a:pPr/>
              <a:t>‹#›</a:t>
            </a:fld>
            <a:endParaRPr lang="zh-CN" altLang="en-US"/>
          </a:p>
        </p:txBody>
      </p:sp>
    </p:spTree>
    <p:extLst>
      <p:ext uri="{BB962C8B-B14F-4D97-AF65-F5344CB8AC3E}">
        <p14:creationId xmlns:p14="http://schemas.microsoft.com/office/powerpoint/2010/main" val="1687947087"/>
      </p:ext>
    </p:extLst>
  </p:cSld>
  <p:clrMap bg1="lt1" tx1="dk1" bg2="lt2" tx2="dk2" accent1="accent1" accent2="accent2" accent3="accent3" accent4="accent4" accent5="accent5" accent6="accent6" hlink="hlink" folHlink="folHlink"/>
  <p:sldLayoutIdLst>
    <p:sldLayoutId id="2147483705" r:id="rId1"/>
    <p:sldLayoutId id="2147483704" r:id="rId2"/>
    <p:sldLayoutId id="2147483706" r:id="rId3"/>
  </p:sldLayoutIdLst>
  <p:hf hdr="0"/>
  <p:txStyles>
    <p:titleStyle>
      <a:lvl1pPr algn="ctr" rtl="0" eaLnBrk="1" fontAlgn="base" hangingPunct="1">
        <a:spcBef>
          <a:spcPct val="0"/>
        </a:spcBef>
        <a:spcAft>
          <a:spcPct val="0"/>
        </a:spcAft>
        <a:defRPr kumimoji="1" sz="4800" b="1" i="0">
          <a:solidFill>
            <a:schemeClr val="tx2"/>
          </a:solidFill>
          <a:effectLst/>
          <a:latin typeface="微软雅黑" panose="020B0503020204020204" pitchFamily="82" charset="2"/>
          <a:ea typeface="微软雅黑" panose="020B0503020204020204" pitchFamily="82" charset="2"/>
          <a:cs typeface="Arial"/>
        </a:defRPr>
      </a:lvl1pPr>
      <a:lvl2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2pPr>
      <a:lvl3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3pPr>
      <a:lvl4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4pPr>
      <a:lvl5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5pPr>
      <a:lvl6pPr marL="422041"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6pPr>
      <a:lvl7pPr marL="844083"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7pPr>
      <a:lvl8pPr marL="1266124"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8pPr>
      <a:lvl9pPr marL="1688165"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9pPr>
    </p:titleStyle>
    <p:bodyStyle>
      <a:lvl1pPr marL="316531" indent="-316531" algn="l" rtl="0" eaLnBrk="1" fontAlgn="base" hangingPunct="1">
        <a:spcBef>
          <a:spcPct val="20000"/>
        </a:spcBef>
        <a:spcAft>
          <a:spcPct val="0"/>
        </a:spcAft>
        <a:buFont typeface="Wingdings" charset="2"/>
        <a:buChar char="p"/>
        <a:defRPr kumimoji="1" sz="3200" b="0">
          <a:solidFill>
            <a:schemeClr val="tx1"/>
          </a:solidFill>
          <a:effectLst/>
          <a:latin typeface="Arial"/>
          <a:ea typeface="黑体"/>
          <a:cs typeface="Arial"/>
        </a:defRPr>
      </a:lvl1pPr>
      <a:lvl2pPr marL="685817" indent="-263776" algn="l" rtl="0" eaLnBrk="1" fontAlgn="base" hangingPunct="1">
        <a:spcBef>
          <a:spcPct val="20000"/>
        </a:spcBef>
        <a:spcAft>
          <a:spcPct val="0"/>
        </a:spcAft>
        <a:buChar char="–"/>
        <a:defRPr kumimoji="1" sz="2800" b="0">
          <a:solidFill>
            <a:schemeClr val="tx1"/>
          </a:solidFill>
          <a:effectLst/>
          <a:latin typeface="Arial"/>
          <a:ea typeface="黑体"/>
          <a:cs typeface="Arial"/>
        </a:defRPr>
      </a:lvl2pPr>
      <a:lvl3pPr marL="1055103" indent="-211021" algn="l" rtl="0" eaLnBrk="1" fontAlgn="base" hangingPunct="1">
        <a:spcBef>
          <a:spcPct val="20000"/>
        </a:spcBef>
        <a:spcAft>
          <a:spcPct val="0"/>
        </a:spcAft>
        <a:buChar char="•"/>
        <a:defRPr kumimoji="1" sz="2400" b="0">
          <a:solidFill>
            <a:schemeClr val="tx1"/>
          </a:solidFill>
          <a:effectLst/>
          <a:latin typeface="Arial"/>
          <a:ea typeface="黑体"/>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p:bodyStyle>
    <p:otherStyle>
      <a:defPPr>
        <a:defRPr lang="zh-CN"/>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Shape9"/>
          <p:cNvGrpSpPr/>
          <p:nvPr/>
        </p:nvGrpSpPr>
        <p:grpSpPr>
          <a:xfrm>
            <a:off x="3558862" y="4419600"/>
            <a:ext cx="4950343" cy="611187"/>
            <a:chOff x="2364237" y="4562592"/>
            <a:chExt cx="2537136" cy="611187"/>
          </a:xfrm>
          <a:gradFill>
            <a:gsLst>
              <a:gs pos="0">
                <a:srgbClr val="6F1787"/>
              </a:gs>
              <a:gs pos="99000">
                <a:srgbClr val="6F1787">
                  <a:alpha val="92000"/>
                </a:srgbClr>
              </a:gs>
            </a:gsLst>
            <a:lin ang="9000000" scaled="0"/>
          </a:gradFill>
        </p:grpSpPr>
        <p:sp>
          <p:nvSpPr>
            <p:cNvPr id="8" name="Shape9"/>
            <p:cNvSpPr/>
            <p:nvPr/>
          </p:nvSpPr>
          <p:spPr>
            <a:xfrm>
              <a:off x="2364237" y="4562592"/>
              <a:ext cx="2537136" cy="611187"/>
            </a:xfrm>
            <a:prstGeom prst="roundRect">
              <a:avLst>
                <a:gd name="adj" fmla="val 50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344E4D"/>
                </a:solidFill>
                <a:effectLst/>
                <a:uLnTx/>
                <a:uFillTx/>
                <a:latin typeface="OPPOSans M" panose="00020600040101010101" pitchFamily="18" charset="-122"/>
                <a:ea typeface="OPPOSans M" panose="00020600040101010101" pitchFamily="18" charset="-122"/>
                <a:cs typeface="Alibaba PuHuiTi" pitchFamily="18" charset="-122"/>
                <a:sym typeface="+mn-lt"/>
              </a:endParaRPr>
            </a:p>
          </p:txBody>
        </p:sp>
        <p:sp>
          <p:nvSpPr>
            <p:cNvPr id="9" name="Shape9"/>
            <p:cNvSpPr/>
            <p:nvPr/>
          </p:nvSpPr>
          <p:spPr>
            <a:xfrm>
              <a:off x="2763324" y="4663969"/>
              <a:ext cx="1999840" cy="461665"/>
            </a:xfrm>
            <a:prstGeom prst="rect">
              <a:avLst/>
            </a:prstGeom>
            <a:noFill/>
          </p:spPr>
          <p:txBody>
            <a:bodyPr wrap="square">
              <a:spAutoFit/>
            </a:bodyPr>
            <a:lstStyle/>
            <a:p>
              <a:pPr algn="ctr"/>
              <a:r>
                <a:rPr kumimoji="1" lang="zh-CN" altLang="en-US" sz="2400" b="1" dirty="0">
                  <a:solidFill>
                    <a:schemeClr val="bg1"/>
                  </a:solidFill>
                  <a:latin typeface="微软雅黑" panose="020B0503020204020204" pitchFamily="82" charset="2"/>
                  <a:ea typeface="微软雅黑" panose="020B0503020204020204" pitchFamily="82" charset="2"/>
                </a:rPr>
                <a:t>苏州大学 袁亚超</a:t>
              </a:r>
            </a:p>
          </p:txBody>
        </p:sp>
      </p:grpSp>
      <p:sp>
        <p:nvSpPr>
          <p:cNvPr id="6" name="Shape1"/>
          <p:cNvSpPr/>
          <p:nvPr/>
        </p:nvSpPr>
        <p:spPr>
          <a:xfrm flipH="1">
            <a:off x="2311055" y="1436523"/>
            <a:ext cx="4950343" cy="1218418"/>
          </a:xfrm>
          <a:prstGeom prst="roundRect">
            <a:avLst>
              <a:gd name="adj" fmla="val 50000"/>
            </a:avLst>
          </a:prstGeom>
          <a:gradFill>
            <a:gsLst>
              <a:gs pos="0">
                <a:srgbClr val="6F1787"/>
              </a:gs>
              <a:gs pos="100000">
                <a:schemeClr val="bg1">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latin typeface="微软雅黑" panose="020B0503020204020204" pitchFamily="82" charset="2"/>
              <a:ea typeface="微软雅黑" panose="020B0503020204020204" pitchFamily="82" charset="2"/>
              <a:cs typeface="思源黑体 CN Light" panose="020B0300000000000000" charset="-122"/>
            </a:endParaRPr>
          </a:p>
        </p:txBody>
      </p:sp>
      <p:sp>
        <p:nvSpPr>
          <p:cNvPr id="4" name="文本框 3"/>
          <p:cNvSpPr txBox="1"/>
          <p:nvPr/>
        </p:nvSpPr>
        <p:spPr>
          <a:xfrm>
            <a:off x="2880198" y="1537901"/>
            <a:ext cx="6673377" cy="1015663"/>
          </a:xfrm>
          <a:prstGeom prst="rect">
            <a:avLst/>
          </a:prstGeom>
          <a:noFill/>
        </p:spPr>
        <p:txBody>
          <a:bodyPr wrap="square" rtlCol="0">
            <a:spAutoFit/>
          </a:bodyPr>
          <a:lstStyle/>
          <a:p>
            <a:pPr algn="dist"/>
            <a:r>
              <a:rPr kumimoji="1" lang="zh-CN" altLang="en-US" sz="6000" b="1" dirty="0">
                <a:solidFill>
                  <a:srgbClr val="3A006A"/>
                </a:solidFill>
                <a:latin typeface="微软雅黑" panose="020B0503020204020204" pitchFamily="82" charset="2"/>
                <a:ea typeface="微软雅黑" panose="020B0503020204020204" pitchFamily="82" charset="2"/>
              </a:rPr>
              <a:t>第</a:t>
            </a:r>
            <a:r>
              <a:rPr kumimoji="1" lang="en-US" altLang="zh-CN" sz="6000" b="1" dirty="0">
                <a:solidFill>
                  <a:srgbClr val="3A006A"/>
                </a:solidFill>
                <a:latin typeface="微软雅黑" panose="020B0503020204020204" pitchFamily="82" charset="2"/>
                <a:ea typeface="微软雅黑" panose="020B0503020204020204" pitchFamily="82" charset="2"/>
              </a:rPr>
              <a:t>4</a:t>
            </a:r>
            <a:r>
              <a:rPr kumimoji="1" lang="zh-CN" altLang="en-US" sz="6000" b="1" dirty="0">
                <a:solidFill>
                  <a:srgbClr val="3A006A"/>
                </a:solidFill>
                <a:latin typeface="微软雅黑" panose="020B0503020204020204" pitchFamily="82" charset="2"/>
                <a:ea typeface="微软雅黑" panose="020B0503020204020204" pitchFamily="82" charset="2"/>
              </a:rPr>
              <a:t>章 </a:t>
            </a:r>
            <a:r>
              <a:rPr kumimoji="1" lang="en-US" altLang="zh-CN" sz="6000" b="1" dirty="0">
                <a:ea typeface="微软雅黑" panose="020B0503020204020204" pitchFamily="82" charset="2"/>
              </a:rPr>
              <a:t>SQL</a:t>
            </a:r>
            <a:endParaRPr kumimoji="1" lang="zh-CN" altLang="en-US" sz="6000" b="1" dirty="0">
              <a:ea typeface="微软雅黑" panose="020B0503020204020204" pitchFamily="82" charset="2"/>
            </a:endParaRPr>
          </a:p>
        </p:txBody>
      </p:sp>
      <p:sp>
        <p:nvSpPr>
          <p:cNvPr id="5" name="文本框 4"/>
          <p:cNvSpPr txBox="1"/>
          <p:nvPr/>
        </p:nvSpPr>
        <p:spPr>
          <a:xfrm>
            <a:off x="3082636" y="4867479"/>
            <a:ext cx="6026727" cy="1107996"/>
          </a:xfrm>
          <a:prstGeom prst="rect">
            <a:avLst/>
          </a:prstGeom>
          <a:noFill/>
        </p:spPr>
        <p:txBody>
          <a:bodyPr wrap="square" rtlCol="0">
            <a:spAutoFit/>
          </a:bodyPr>
          <a:lstStyle/>
          <a:p>
            <a:pPr algn="ctr"/>
            <a:endParaRPr kumimoji="1" lang="en-US" altLang="zh-CN" sz="2200" dirty="0">
              <a:solidFill>
                <a:srgbClr val="3B20FF"/>
              </a:solidFill>
              <a:latin typeface="微软雅黑" panose="020B0503020204020204" pitchFamily="82" charset="2"/>
              <a:ea typeface="微软雅黑" panose="020B0503020204020204" pitchFamily="82" charset="2"/>
            </a:endParaRPr>
          </a:p>
          <a:p>
            <a:pPr algn="ctr"/>
            <a:r>
              <a:rPr kumimoji="1" lang="en-US" altLang="zh-CN" sz="2200" dirty="0">
                <a:solidFill>
                  <a:srgbClr val="3B20FF"/>
                </a:solidFill>
                <a:latin typeface="微软雅黑" panose="020B0503020204020204" pitchFamily="82" charset="2"/>
                <a:ea typeface="微软雅黑" panose="020B0503020204020204" pitchFamily="82" charset="2"/>
              </a:rPr>
              <a:t>chao910904@suda.edu.cn</a:t>
            </a:r>
          </a:p>
          <a:p>
            <a:pPr algn="ctr"/>
            <a:r>
              <a:rPr kumimoji="1" lang="en-US" altLang="zh-CN" sz="2200" dirty="0">
                <a:solidFill>
                  <a:srgbClr val="3B20FF"/>
                </a:solidFill>
                <a:latin typeface="微软雅黑" panose="020B0503020204020204" pitchFamily="82" charset="2"/>
                <a:ea typeface="微软雅黑" panose="020B0503020204020204" pitchFamily="82" charset="2"/>
              </a:rPr>
              <a:t>https://web.suda.edu.cn/yyc/</a:t>
            </a:r>
          </a:p>
        </p:txBody>
      </p:sp>
      <p:sp>
        <p:nvSpPr>
          <p:cNvPr id="2" name="页脚占位符 1"/>
          <p:cNvSpPr>
            <a:spLocks noGrp="1"/>
          </p:cNvSpPr>
          <p:nvPr>
            <p:ph type="ftr" sz="quarter" idx="3"/>
          </p:nvPr>
        </p:nvSpPr>
        <p:spPr>
          <a:xfrm>
            <a:off x="4038600" y="6547118"/>
            <a:ext cx="4114800" cy="310881"/>
          </a:xfrm>
        </p:spPr>
        <p:txBody>
          <a:bodyPr/>
          <a:lstStyle/>
          <a:p>
            <a:r>
              <a:rPr kumimoji="1" lang="zh-CN" altLang="en-US" dirty="0">
                <a:latin typeface="微软雅黑" panose="020B0503020204020204" pitchFamily="82" charset="2"/>
                <a:ea typeface="微软雅黑" panose="020B0503020204020204" pitchFamily="82" charset="2"/>
              </a:rPr>
              <a:t>数据库 </a:t>
            </a:r>
            <a:r>
              <a:rPr kumimoji="1" lang="en-US" altLang="zh-CN" dirty="0">
                <a:latin typeface="微软雅黑" panose="020B0503020204020204" pitchFamily="82" charset="2"/>
                <a:ea typeface="微软雅黑" panose="020B0503020204020204" pitchFamily="82" charset="2"/>
              </a:rPr>
              <a:t>– SQL</a:t>
            </a:r>
            <a:endParaRPr kumimoji="1" lang="zh-CN" altLang="en-US" dirty="0">
              <a:latin typeface="微软雅黑" panose="020B0503020204020204" pitchFamily="82" charset="2"/>
              <a:ea typeface="微软雅黑" panose="020B0503020204020204" pitchFamily="82" charset="2"/>
            </a:endParaRPr>
          </a:p>
        </p:txBody>
      </p:sp>
      <p:sp>
        <p:nvSpPr>
          <p:cNvPr id="3" name="灯片编号占位符 2"/>
          <p:cNvSpPr>
            <a:spLocks noGrp="1"/>
          </p:cNvSpPr>
          <p:nvPr>
            <p:ph type="sldNum" sz="quarter" idx="12"/>
          </p:nvPr>
        </p:nvSpPr>
        <p:spPr/>
        <p:txBody>
          <a:bodyPr/>
          <a:lstStyle/>
          <a:p>
            <a:fld id="{4B0D34C0-35A8-654C-9FBA-7B4E017BD630}" type="slidenum">
              <a:rPr lang="en-US" altLang="zh-CN" smtClean="0"/>
              <a:t>1</a:t>
            </a:fld>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4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9">
            <a:extLst>
              <a:ext uri="{FF2B5EF4-FFF2-40B4-BE49-F238E27FC236}">
                <a16:creationId xmlns:a16="http://schemas.microsoft.com/office/drawing/2014/main" id="{003226AC-6541-4649-B6AC-1E73BD4D9C4F}"/>
              </a:ext>
            </a:extLst>
          </p:cNvPr>
          <p:cNvSpPr/>
          <p:nvPr/>
        </p:nvSpPr>
        <p:spPr>
          <a:xfrm>
            <a:off x="522752" y="3743325"/>
            <a:ext cx="11931649" cy="280950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7" name="Shape18">
            <a:extLst>
              <a:ext uri="{FF2B5EF4-FFF2-40B4-BE49-F238E27FC236}">
                <a16:creationId xmlns:a16="http://schemas.microsoft.com/office/drawing/2014/main" id="{CA02947C-86FA-43A0-AEA7-1533075A3978}"/>
              </a:ext>
            </a:extLst>
          </p:cNvPr>
          <p:cNvSpPr/>
          <p:nvPr/>
        </p:nvSpPr>
        <p:spPr>
          <a:xfrm>
            <a:off x="522752" y="971484"/>
            <a:ext cx="11048335" cy="2667066"/>
          </a:xfrm>
          <a:prstGeom prst="roundRect">
            <a:avLst>
              <a:gd name="adj" fmla="val 2331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创建表</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676275" y="1201270"/>
            <a:ext cx="10839450" cy="3248843"/>
          </a:xfrm>
          <a:prstGeom prst="rect">
            <a:avLst/>
          </a:prstGeom>
        </p:spPr>
        <p:txBody>
          <a:bodyPr/>
          <a:lstStyle/>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完整性约束：</a:t>
            </a: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en-US" sz="2000" dirty="0">
                <a:latin typeface="微软雅黑" panose="020B0503020204020204" pitchFamily="82" charset="2"/>
                <a:ea typeface="微软雅黑" panose="020B0503020204020204" pitchFamily="82" charset="2"/>
              </a:rPr>
              <a:t>非空约束</a:t>
            </a:r>
            <a:r>
              <a:rPr lang="zh-CN" altLang="zh-CN" sz="2000" dirty="0">
                <a:latin typeface="微软雅黑" panose="020B0503020204020204" pitchFamily="82" charset="2"/>
                <a:ea typeface="微软雅黑" panose="020B0503020204020204" pitchFamily="82" charset="2"/>
              </a:rPr>
              <a:t>（</a:t>
            </a:r>
            <a:r>
              <a:rPr lang="en-US" altLang="zh-CN" sz="2000" dirty="0">
                <a:latin typeface="微软雅黑" panose="020B0503020204020204" pitchFamily="82" charset="2"/>
                <a:ea typeface="微软雅黑" panose="020B0503020204020204" pitchFamily="82" charset="2"/>
              </a:rPr>
              <a:t>NOT NULL</a:t>
            </a:r>
            <a:r>
              <a:rPr lang="zh-CN" altLang="zh-CN" sz="2000" dirty="0">
                <a:latin typeface="微软雅黑" panose="020B0503020204020204" pitchFamily="82" charset="2"/>
                <a:ea typeface="微软雅黑" panose="020B0503020204020204" pitchFamily="82" charset="2"/>
              </a:rPr>
              <a:t>）：指定某列不可为空</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唯一约束（</a:t>
            </a:r>
            <a:r>
              <a:rPr lang="en-US" altLang="zh-CN" sz="2000" dirty="0">
                <a:latin typeface="微软雅黑" panose="020B0503020204020204" pitchFamily="82" charset="2"/>
                <a:ea typeface="微软雅黑" panose="020B0503020204020204" pitchFamily="82" charset="2"/>
              </a:rPr>
              <a:t>UNIQUE</a:t>
            </a:r>
            <a:r>
              <a:rPr lang="zh-CN" altLang="zh-CN" sz="2000" dirty="0">
                <a:latin typeface="微软雅黑" panose="020B0503020204020204" pitchFamily="82" charset="2"/>
                <a:ea typeface="微软雅黑" panose="020B0503020204020204" pitchFamily="82" charset="2"/>
              </a:rPr>
              <a:t>）：指定某列或者几列不能重复</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主键约束（</a:t>
            </a:r>
            <a:r>
              <a:rPr lang="en-US" altLang="zh-CN" sz="2000" dirty="0">
                <a:latin typeface="微软雅黑" panose="020B0503020204020204" pitchFamily="82" charset="2"/>
                <a:ea typeface="微软雅黑" panose="020B0503020204020204" pitchFamily="82" charset="2"/>
              </a:rPr>
              <a:t>PRIMARY KEY</a:t>
            </a:r>
            <a:r>
              <a:rPr lang="zh-CN" altLang="zh-CN" sz="2000" dirty="0">
                <a:latin typeface="微软雅黑" panose="020B0503020204020204" pitchFamily="82" charset="2"/>
                <a:ea typeface="微软雅黑" panose="020B0503020204020204" pitchFamily="82" charset="2"/>
              </a:rPr>
              <a:t>）：指定某列或者几列为主键</a:t>
            </a:r>
            <a:r>
              <a:rPr lang="zh-CN" altLang="en-US" sz="2000" dirty="0">
                <a:latin typeface="微软雅黑" panose="020B0503020204020204" pitchFamily="82" charset="2"/>
                <a:ea typeface="微软雅黑" panose="020B0503020204020204" pitchFamily="82" charset="2"/>
              </a:rPr>
              <a:t>，</a:t>
            </a:r>
            <a:r>
              <a:rPr lang="zh-CN" altLang="zh-CN" sz="2000" dirty="0">
                <a:latin typeface="微软雅黑" panose="020B0503020204020204" pitchFamily="82" charset="2"/>
                <a:ea typeface="微软雅黑" panose="020B0503020204020204" pitchFamily="82" charset="2"/>
              </a:rPr>
              <a:t>主键属性必须是非空且唯一的</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en-US" sz="2000" dirty="0">
                <a:latin typeface="微软雅黑" panose="020B0503020204020204" pitchFamily="82" charset="2"/>
                <a:ea typeface="微软雅黑" panose="020B0503020204020204" pitchFamily="82" charset="2"/>
              </a:rPr>
              <a:t>外键</a:t>
            </a:r>
            <a:r>
              <a:rPr lang="zh-CN" altLang="zh-CN" sz="2000" dirty="0">
                <a:latin typeface="微软雅黑" panose="020B0503020204020204" pitchFamily="82" charset="2"/>
                <a:ea typeface="微软雅黑" panose="020B0503020204020204" pitchFamily="82" charset="2"/>
              </a:rPr>
              <a:t>约束（</a:t>
            </a:r>
            <a:r>
              <a:rPr lang="en-US" altLang="zh-CN" sz="2000" dirty="0">
                <a:latin typeface="微软雅黑" panose="020B0503020204020204" pitchFamily="82" charset="2"/>
                <a:ea typeface="微软雅黑" panose="020B0503020204020204" pitchFamily="82" charset="2"/>
              </a:rPr>
              <a:t>FOREIGN KEY…REFERENCES</a:t>
            </a:r>
            <a:r>
              <a:rPr lang="zh-CN" altLang="zh-CN" sz="2000" dirty="0">
                <a:latin typeface="微软雅黑" panose="020B0503020204020204" pitchFamily="82" charset="2"/>
                <a:ea typeface="微软雅黑" panose="020B0503020204020204" pitchFamily="82" charset="2"/>
              </a:rPr>
              <a:t>）：指定某列或者几列为外键，同时需指定外键引用的其他表的主键 </a:t>
            </a:r>
            <a:endParaRPr lang="en-US" altLang="zh-CN" sz="20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a:t>
            </a: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4.2</a:t>
            </a:r>
            <a:r>
              <a:rPr lang="zh-CN" altLang="zh-CN" sz="2400" dirty="0">
                <a:latin typeface="微软雅黑" panose="020B0503020204020204" pitchFamily="82" charset="2"/>
                <a:ea typeface="微软雅黑" panose="020B0503020204020204" pitchFamily="82" charset="2"/>
              </a:rPr>
              <a:t>】创建课程表的</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语句如下所示：</a:t>
            </a:r>
            <a:endParaRPr lang="en-US" altLang="zh-CN" sz="2400" dirty="0">
              <a:latin typeface="微软雅黑" panose="020B0503020204020204" pitchFamily="82" charset="2"/>
              <a:ea typeface="微软雅黑" panose="020B0503020204020204" pitchFamily="82" charset="2"/>
            </a:endParaRPr>
          </a:p>
        </p:txBody>
      </p:sp>
      <p:pic>
        <p:nvPicPr>
          <p:cNvPr id="5" name="图片 4" descr="表格&#10;&#10;中度可信度描述已自动生成">
            <a:extLst>
              <a:ext uri="{FF2B5EF4-FFF2-40B4-BE49-F238E27FC236}">
                <a16:creationId xmlns:a16="http://schemas.microsoft.com/office/drawing/2014/main" id="{C06B821E-5D8D-8279-7239-86E3500EBA29}"/>
              </a:ext>
            </a:extLst>
          </p:cNvPr>
          <p:cNvPicPr>
            <a:picLocks noChangeAspect="1"/>
          </p:cNvPicPr>
          <p:nvPr/>
        </p:nvPicPr>
        <p:blipFill>
          <a:blip r:embed="rId2"/>
          <a:stretch>
            <a:fillRect/>
          </a:stretch>
        </p:blipFill>
        <p:spPr>
          <a:xfrm>
            <a:off x="1949443" y="4450113"/>
            <a:ext cx="8167607" cy="2067033"/>
          </a:xfrm>
          <a:prstGeom prst="rect">
            <a:avLst/>
          </a:prstGeom>
        </p:spPr>
      </p:pic>
      <p:sp>
        <p:nvSpPr>
          <p:cNvPr id="4" name="页脚占位符 3">
            <a:extLst>
              <a:ext uri="{FF2B5EF4-FFF2-40B4-BE49-F238E27FC236}">
                <a16:creationId xmlns:a16="http://schemas.microsoft.com/office/drawing/2014/main" id="{4CA000C7-26CE-557D-03C6-2AE4B66A1C26}"/>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36C30465-54E6-AF6B-92C9-31B58A4D539A}"/>
              </a:ext>
            </a:extLst>
          </p:cNvPr>
          <p:cNvSpPr>
            <a:spLocks noGrp="1"/>
          </p:cNvSpPr>
          <p:nvPr>
            <p:ph type="sldNum" sz="quarter" idx="12"/>
          </p:nvPr>
        </p:nvSpPr>
        <p:spPr/>
        <p:txBody>
          <a:bodyPr/>
          <a:lstStyle/>
          <a:p>
            <a:fld id="{4B0D34C0-35A8-654C-9FBA-7B4E017BD630}" type="slidenum">
              <a:rPr lang="en-US" altLang="zh-CN" smtClean="0"/>
              <a:t>10</a:t>
            </a:fld>
            <a:endParaRPr kumimoji="1" lang="zh-CN" altLang="en-US"/>
          </a:p>
        </p:txBody>
      </p:sp>
    </p:spTree>
    <p:extLst>
      <p:ext uri="{BB962C8B-B14F-4D97-AF65-F5344CB8AC3E}">
        <p14:creationId xmlns:p14="http://schemas.microsoft.com/office/powerpoint/2010/main" val="2538352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9">
            <a:extLst>
              <a:ext uri="{FF2B5EF4-FFF2-40B4-BE49-F238E27FC236}">
                <a16:creationId xmlns:a16="http://schemas.microsoft.com/office/drawing/2014/main" id="{003226AC-6541-4649-B6AC-1E73BD4D9C4F}"/>
              </a:ext>
            </a:extLst>
          </p:cNvPr>
          <p:cNvSpPr/>
          <p:nvPr/>
        </p:nvSpPr>
        <p:spPr>
          <a:xfrm>
            <a:off x="522752" y="4607307"/>
            <a:ext cx="11931649" cy="832484"/>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3" name="Shape9">
            <a:extLst>
              <a:ext uri="{FF2B5EF4-FFF2-40B4-BE49-F238E27FC236}">
                <a16:creationId xmlns:a16="http://schemas.microsoft.com/office/drawing/2014/main" id="{003226AC-6541-4649-B6AC-1E73BD4D9C4F}"/>
              </a:ext>
            </a:extLst>
          </p:cNvPr>
          <p:cNvSpPr/>
          <p:nvPr/>
        </p:nvSpPr>
        <p:spPr>
          <a:xfrm>
            <a:off x="522752" y="2772014"/>
            <a:ext cx="11931649" cy="832484"/>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0" name="Shape18">
            <a:extLst>
              <a:ext uri="{FF2B5EF4-FFF2-40B4-BE49-F238E27FC236}">
                <a16:creationId xmlns:a16="http://schemas.microsoft.com/office/drawing/2014/main" id="{CA02947C-86FA-43A0-AEA7-1533075A3978}"/>
              </a:ext>
            </a:extLst>
          </p:cNvPr>
          <p:cNvSpPr/>
          <p:nvPr/>
        </p:nvSpPr>
        <p:spPr>
          <a:xfrm>
            <a:off x="522752" y="1828972"/>
            <a:ext cx="11048335" cy="809691"/>
          </a:xfrm>
          <a:prstGeom prst="roundRect">
            <a:avLst>
              <a:gd name="adj" fmla="val 2331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dirty="0">
              <a:latin typeface="微软雅黑" panose="020B0503020204020204" pitchFamily="82" charset="2"/>
              <a:ea typeface="微软雅黑" panose="020B0503020204020204" pitchFamily="82" charset="2"/>
              <a:sym typeface="+mn-ea"/>
            </a:endParaRPr>
          </a:p>
        </p:txBody>
      </p:sp>
      <p:sp>
        <p:nvSpPr>
          <p:cNvPr id="9" name="Shape18">
            <a:extLst>
              <a:ext uri="{FF2B5EF4-FFF2-40B4-BE49-F238E27FC236}">
                <a16:creationId xmlns:a16="http://schemas.microsoft.com/office/drawing/2014/main" id="{CA02947C-86FA-43A0-AEA7-1533075A3978}"/>
              </a:ext>
            </a:extLst>
          </p:cNvPr>
          <p:cNvSpPr/>
          <p:nvPr/>
        </p:nvSpPr>
        <p:spPr>
          <a:xfrm>
            <a:off x="522752" y="971484"/>
            <a:ext cx="11048335" cy="809691"/>
          </a:xfrm>
          <a:prstGeom prst="roundRect">
            <a:avLst>
              <a:gd name="adj" fmla="val 2331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修改表</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590550" y="1105861"/>
            <a:ext cx="11456894" cy="1561377"/>
          </a:xfrm>
          <a:prstGeom prst="rect">
            <a:avLst/>
          </a:prstGeom>
        </p:spPr>
        <p:txBody>
          <a:bodyPr/>
          <a:lstStyle/>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ALTER TABLE</a:t>
            </a:r>
            <a:r>
              <a:rPr lang="zh-CN" altLang="zh-CN" sz="2400" dirty="0">
                <a:latin typeface="微软雅黑" panose="020B0503020204020204" pitchFamily="82" charset="2"/>
                <a:ea typeface="微软雅黑" panose="020B0503020204020204" pitchFamily="82" charset="2"/>
              </a:rPr>
              <a:t>语句可以用于在现有的表中添加、删除、修改列。</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使用</a:t>
            </a:r>
            <a:r>
              <a:rPr lang="en-US" altLang="zh-CN" sz="2400" dirty="0">
                <a:latin typeface="微软雅黑" panose="020B0503020204020204" pitchFamily="82" charset="2"/>
                <a:ea typeface="微软雅黑" panose="020B0503020204020204" pitchFamily="82" charset="2"/>
              </a:rPr>
              <a:t>ALTER TABLE</a:t>
            </a:r>
            <a:r>
              <a:rPr lang="zh-CN" altLang="zh-CN" sz="2400" dirty="0">
                <a:latin typeface="微软雅黑" panose="020B0503020204020204" pitchFamily="82" charset="2"/>
                <a:ea typeface="微软雅黑" panose="020B0503020204020204" pitchFamily="82" charset="2"/>
              </a:rPr>
              <a:t>语句</a:t>
            </a:r>
            <a:r>
              <a:rPr lang="zh-CN" altLang="zh-CN" sz="2400" dirty="0">
                <a:solidFill>
                  <a:srgbClr val="9434F3"/>
                </a:solidFill>
                <a:latin typeface="微软雅黑" panose="020B0503020204020204" pitchFamily="82" charset="2"/>
                <a:ea typeface="微软雅黑" panose="020B0503020204020204" pitchFamily="82" charset="2"/>
              </a:rPr>
              <a:t>添加列</a:t>
            </a:r>
            <a:r>
              <a:rPr lang="zh-CN" altLang="zh-CN" sz="2400" dirty="0">
                <a:latin typeface="微软雅黑" panose="020B0503020204020204" pitchFamily="82" charset="2"/>
                <a:ea typeface="微软雅黑" panose="020B0503020204020204" pitchFamily="82" charset="2"/>
              </a:rPr>
              <a:t>的语法格式为：</a:t>
            </a:r>
            <a:endParaRPr lang="en-US" altLang="zh-CN" sz="2400" dirty="0">
              <a:latin typeface="微软雅黑" panose="020B0503020204020204" pitchFamily="82" charset="2"/>
              <a:ea typeface="微软雅黑" panose="020B0503020204020204" pitchFamily="82" charset="2"/>
            </a:endParaRPr>
          </a:p>
        </p:txBody>
      </p:sp>
      <p:pic>
        <p:nvPicPr>
          <p:cNvPr id="8" name="图片 7">
            <a:extLst>
              <a:ext uri="{FF2B5EF4-FFF2-40B4-BE49-F238E27FC236}">
                <a16:creationId xmlns:a16="http://schemas.microsoft.com/office/drawing/2014/main" id="{95604196-E144-5E1D-5B24-FA35A6260199}"/>
              </a:ext>
            </a:extLst>
          </p:cNvPr>
          <p:cNvPicPr>
            <a:picLocks noChangeAspect="1"/>
          </p:cNvPicPr>
          <p:nvPr/>
        </p:nvPicPr>
        <p:blipFill>
          <a:blip r:embed="rId2"/>
          <a:stretch>
            <a:fillRect/>
          </a:stretch>
        </p:blipFill>
        <p:spPr>
          <a:xfrm>
            <a:off x="708300" y="2921823"/>
            <a:ext cx="10862787" cy="475925"/>
          </a:xfrm>
          <a:prstGeom prst="rect">
            <a:avLst/>
          </a:prstGeom>
        </p:spPr>
      </p:pic>
      <p:pic>
        <p:nvPicPr>
          <p:cNvPr id="12" name="图片 11">
            <a:extLst>
              <a:ext uri="{FF2B5EF4-FFF2-40B4-BE49-F238E27FC236}">
                <a16:creationId xmlns:a16="http://schemas.microsoft.com/office/drawing/2014/main" id="{80364FEB-762A-BBED-249D-7BE2873F548D}"/>
              </a:ext>
            </a:extLst>
          </p:cNvPr>
          <p:cNvPicPr>
            <a:picLocks noChangeAspect="1"/>
          </p:cNvPicPr>
          <p:nvPr/>
        </p:nvPicPr>
        <p:blipFill>
          <a:blip r:embed="rId3"/>
          <a:stretch>
            <a:fillRect/>
          </a:stretch>
        </p:blipFill>
        <p:spPr>
          <a:xfrm>
            <a:off x="708298" y="4838286"/>
            <a:ext cx="10862790" cy="409444"/>
          </a:xfrm>
          <a:prstGeom prst="rect">
            <a:avLst/>
          </a:prstGeom>
        </p:spPr>
      </p:pic>
      <p:sp>
        <p:nvSpPr>
          <p:cNvPr id="4" name="页脚占位符 3">
            <a:extLst>
              <a:ext uri="{FF2B5EF4-FFF2-40B4-BE49-F238E27FC236}">
                <a16:creationId xmlns:a16="http://schemas.microsoft.com/office/drawing/2014/main" id="{623447F2-6AE7-F1DC-874E-2A57A2479E14}"/>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EC606C42-36E4-06DA-BABC-12C20BA7C7A4}"/>
              </a:ext>
            </a:extLst>
          </p:cNvPr>
          <p:cNvSpPr>
            <a:spLocks noGrp="1"/>
          </p:cNvSpPr>
          <p:nvPr>
            <p:ph type="sldNum" sz="quarter" idx="12"/>
          </p:nvPr>
        </p:nvSpPr>
        <p:spPr/>
        <p:txBody>
          <a:bodyPr/>
          <a:lstStyle/>
          <a:p>
            <a:fld id="{4B0D34C0-35A8-654C-9FBA-7B4E017BD630}" type="slidenum">
              <a:rPr lang="en-US" altLang="zh-CN" smtClean="0"/>
              <a:t>11</a:t>
            </a:fld>
            <a:endParaRPr kumimoji="1" lang="zh-CN" altLang="en-US"/>
          </a:p>
        </p:txBody>
      </p:sp>
      <p:sp>
        <p:nvSpPr>
          <p:cNvPr id="15" name="内容占位符 2">
            <a:extLst>
              <a:ext uri="{FF2B5EF4-FFF2-40B4-BE49-F238E27FC236}">
                <a16:creationId xmlns:a16="http://schemas.microsoft.com/office/drawing/2014/main" id="{DCD9ABD9-66EF-2946-A0AD-5B1C2FEED620}"/>
              </a:ext>
            </a:extLst>
          </p:cNvPr>
          <p:cNvSpPr txBox="1">
            <a:spLocks/>
          </p:cNvSpPr>
          <p:nvPr/>
        </p:nvSpPr>
        <p:spPr>
          <a:xfrm>
            <a:off x="590550" y="3826618"/>
            <a:ext cx="11456894" cy="687817"/>
          </a:xfrm>
          <a:prstGeom prst="rect">
            <a:avLst/>
          </a:prstGeom>
        </p:spPr>
        <p:txBody>
          <a:bodyPr/>
          <a:lstStyle>
            <a:lvl1pPr marL="316531" indent="-316531" algn="l" rtl="0" eaLnBrk="1" fontAlgn="base" hangingPunct="1">
              <a:spcBef>
                <a:spcPct val="20000"/>
              </a:spcBef>
              <a:spcAft>
                <a:spcPct val="0"/>
              </a:spcAft>
              <a:buFont typeface="Wingdings" charset="2"/>
              <a:buChar char="p"/>
              <a:defRPr kumimoji="1" sz="3200" b="0">
                <a:solidFill>
                  <a:schemeClr val="tx1"/>
                </a:solidFill>
                <a:effectLst/>
                <a:latin typeface="Arial"/>
                <a:ea typeface="黑体"/>
                <a:cs typeface="Arial"/>
              </a:defRPr>
            </a:lvl1pPr>
            <a:lvl2pPr marL="685817" indent="-263776" algn="l" rtl="0" eaLnBrk="1" fontAlgn="base" hangingPunct="1">
              <a:spcBef>
                <a:spcPct val="20000"/>
              </a:spcBef>
              <a:spcAft>
                <a:spcPct val="0"/>
              </a:spcAft>
              <a:buChar char="–"/>
              <a:defRPr kumimoji="1" sz="2800" b="0">
                <a:solidFill>
                  <a:schemeClr val="tx1"/>
                </a:solidFill>
                <a:effectLst/>
                <a:latin typeface="Arial"/>
                <a:ea typeface="黑体"/>
                <a:cs typeface="Arial"/>
              </a:defRPr>
            </a:lvl2pPr>
            <a:lvl3pPr marL="1055103" indent="-211021" algn="l" rtl="0" eaLnBrk="1" fontAlgn="base" hangingPunct="1">
              <a:spcBef>
                <a:spcPct val="20000"/>
              </a:spcBef>
              <a:spcAft>
                <a:spcPct val="0"/>
              </a:spcAft>
              <a:buChar char="•"/>
              <a:defRPr kumimoji="1" sz="2400" b="0">
                <a:solidFill>
                  <a:schemeClr val="tx1"/>
                </a:solidFill>
                <a:effectLst/>
                <a:latin typeface="Arial"/>
                <a:ea typeface="黑体"/>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4.4</a:t>
            </a:r>
            <a:r>
              <a:rPr lang="zh-CN" altLang="zh-CN" sz="2400" dirty="0">
                <a:latin typeface="微软雅黑" panose="020B0503020204020204" pitchFamily="82" charset="2"/>
                <a:ea typeface="微软雅黑" panose="020B0503020204020204" pitchFamily="82" charset="2"/>
              </a:rPr>
              <a:t>】在学生表中增加一个电话列（</a:t>
            </a:r>
            <a:r>
              <a:rPr lang="en-US" altLang="zh-CN" sz="2400" dirty="0" err="1">
                <a:latin typeface="微软雅黑" panose="020B0503020204020204" pitchFamily="82" charset="2"/>
                <a:ea typeface="微软雅黑" panose="020B0503020204020204" pitchFamily="82" charset="2"/>
              </a:rPr>
              <a:t>Sphone</a:t>
            </a:r>
            <a:r>
              <a:rPr lang="zh-CN" altLang="zh-CN" sz="2400" dirty="0">
                <a:latin typeface="微软雅黑" panose="020B0503020204020204" pitchFamily="82" charset="2"/>
                <a:ea typeface="微软雅黑" panose="020B0503020204020204" pitchFamily="82" charset="2"/>
              </a:rPr>
              <a:t>）的</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语句为：</a:t>
            </a:r>
            <a:endParaRPr lang="en-US" altLang="zh-CN" sz="2400" dirty="0">
              <a:latin typeface="微软雅黑" panose="020B0503020204020204" pitchFamily="82" charset="2"/>
              <a:ea typeface="微软雅黑" panose="020B0503020204020204" pitchFamily="82" charset="2"/>
            </a:endParaRPr>
          </a:p>
        </p:txBody>
      </p:sp>
    </p:spTree>
    <p:extLst>
      <p:ext uri="{BB962C8B-B14F-4D97-AF65-F5344CB8AC3E}">
        <p14:creationId xmlns:p14="http://schemas.microsoft.com/office/powerpoint/2010/main" val="3564352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18">
            <a:extLst>
              <a:ext uri="{FF2B5EF4-FFF2-40B4-BE49-F238E27FC236}">
                <a16:creationId xmlns:a16="http://schemas.microsoft.com/office/drawing/2014/main" id="{CA02947C-86FA-43A0-AEA7-1533075A3978}"/>
              </a:ext>
            </a:extLst>
          </p:cNvPr>
          <p:cNvSpPr/>
          <p:nvPr/>
        </p:nvSpPr>
        <p:spPr>
          <a:xfrm>
            <a:off x="522752" y="4654265"/>
            <a:ext cx="11048335" cy="809691"/>
          </a:xfrm>
          <a:prstGeom prst="roundRect">
            <a:avLst>
              <a:gd name="adj" fmla="val 2331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1" name="Shape18">
            <a:extLst>
              <a:ext uri="{FF2B5EF4-FFF2-40B4-BE49-F238E27FC236}">
                <a16:creationId xmlns:a16="http://schemas.microsoft.com/office/drawing/2014/main" id="{CA02947C-86FA-43A0-AEA7-1533075A3978}"/>
              </a:ext>
            </a:extLst>
          </p:cNvPr>
          <p:cNvSpPr/>
          <p:nvPr/>
        </p:nvSpPr>
        <p:spPr>
          <a:xfrm>
            <a:off x="522752" y="1828972"/>
            <a:ext cx="11048335" cy="809691"/>
          </a:xfrm>
          <a:prstGeom prst="roundRect">
            <a:avLst>
              <a:gd name="adj" fmla="val 2331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2" name="Shape18">
            <a:extLst>
              <a:ext uri="{FF2B5EF4-FFF2-40B4-BE49-F238E27FC236}">
                <a16:creationId xmlns:a16="http://schemas.microsoft.com/office/drawing/2014/main" id="{CA02947C-86FA-43A0-AEA7-1533075A3978}"/>
              </a:ext>
            </a:extLst>
          </p:cNvPr>
          <p:cNvSpPr/>
          <p:nvPr/>
        </p:nvSpPr>
        <p:spPr>
          <a:xfrm>
            <a:off x="522752" y="971484"/>
            <a:ext cx="11048335" cy="809691"/>
          </a:xfrm>
          <a:prstGeom prst="roundRect">
            <a:avLst>
              <a:gd name="adj" fmla="val 2331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8" name="Shape9">
            <a:extLst>
              <a:ext uri="{FF2B5EF4-FFF2-40B4-BE49-F238E27FC236}">
                <a16:creationId xmlns:a16="http://schemas.microsoft.com/office/drawing/2014/main" id="{003226AC-6541-4649-B6AC-1E73BD4D9C4F}"/>
              </a:ext>
            </a:extLst>
          </p:cNvPr>
          <p:cNvSpPr/>
          <p:nvPr/>
        </p:nvSpPr>
        <p:spPr>
          <a:xfrm>
            <a:off x="522752" y="5578256"/>
            <a:ext cx="11931649" cy="832484"/>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9" name="Shape9">
            <a:extLst>
              <a:ext uri="{FF2B5EF4-FFF2-40B4-BE49-F238E27FC236}">
                <a16:creationId xmlns:a16="http://schemas.microsoft.com/office/drawing/2014/main" id="{003226AC-6541-4649-B6AC-1E73BD4D9C4F}"/>
              </a:ext>
            </a:extLst>
          </p:cNvPr>
          <p:cNvSpPr/>
          <p:nvPr/>
        </p:nvSpPr>
        <p:spPr>
          <a:xfrm>
            <a:off x="522752" y="2752963"/>
            <a:ext cx="11931649" cy="832484"/>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修改表</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646205" y="1077285"/>
            <a:ext cx="11456894" cy="5352089"/>
          </a:xfrm>
          <a:prstGeom prst="rect">
            <a:avLst/>
          </a:prstGeom>
        </p:spPr>
        <p:txBody>
          <a:bodyPr/>
          <a:lstStyle/>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ALTER TABLE</a:t>
            </a:r>
            <a:r>
              <a:rPr lang="zh-CN" altLang="zh-CN" sz="2400" dirty="0">
                <a:latin typeface="微软雅黑" panose="020B0503020204020204" pitchFamily="82" charset="2"/>
                <a:ea typeface="微软雅黑" panose="020B0503020204020204" pitchFamily="82" charset="2"/>
              </a:rPr>
              <a:t>语句可以用于在现有的表中添加、删除、修改列。</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使用</a:t>
            </a:r>
            <a:r>
              <a:rPr lang="en-US" altLang="zh-CN" sz="2400" dirty="0">
                <a:latin typeface="微软雅黑" panose="020B0503020204020204" pitchFamily="82" charset="2"/>
                <a:ea typeface="微软雅黑" panose="020B0503020204020204" pitchFamily="82" charset="2"/>
              </a:rPr>
              <a:t>ALTER TABLE</a:t>
            </a:r>
            <a:r>
              <a:rPr lang="zh-CN" altLang="zh-CN" sz="2400" dirty="0">
                <a:latin typeface="微软雅黑" panose="020B0503020204020204" pitchFamily="82" charset="2"/>
                <a:ea typeface="微软雅黑" panose="020B0503020204020204" pitchFamily="82" charset="2"/>
              </a:rPr>
              <a:t>语句</a:t>
            </a:r>
            <a:r>
              <a:rPr lang="zh-CN" altLang="en-US" sz="2400" dirty="0">
                <a:solidFill>
                  <a:srgbClr val="3B20FF"/>
                </a:solidFill>
                <a:latin typeface="微软雅黑" panose="020B0503020204020204" pitchFamily="82" charset="2"/>
                <a:ea typeface="微软雅黑" panose="020B0503020204020204" pitchFamily="82" charset="2"/>
              </a:rPr>
              <a:t>删除</a:t>
            </a:r>
            <a:r>
              <a:rPr lang="zh-CN" altLang="zh-CN" sz="2400" dirty="0">
                <a:solidFill>
                  <a:srgbClr val="3B20FF"/>
                </a:solidFill>
                <a:latin typeface="微软雅黑" panose="020B0503020204020204" pitchFamily="82" charset="2"/>
                <a:ea typeface="微软雅黑" panose="020B0503020204020204" pitchFamily="82" charset="2"/>
              </a:rPr>
              <a:t>列</a:t>
            </a:r>
            <a:r>
              <a:rPr lang="zh-CN" altLang="zh-CN" sz="2400" dirty="0">
                <a:latin typeface="微软雅黑" panose="020B0503020204020204" pitchFamily="82" charset="2"/>
                <a:ea typeface="微软雅黑" panose="020B0503020204020204" pitchFamily="82" charset="2"/>
              </a:rPr>
              <a:t>的语法格式为：</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r>
              <a:rPr lang="en-US" altLang="zh-CN" sz="2000" dirty="0">
                <a:latin typeface="微软雅黑" panose="020B0503020204020204" pitchFamily="82" charset="2"/>
                <a:ea typeface="微软雅黑" panose="020B0503020204020204" pitchFamily="82" charset="2"/>
              </a:rPr>
              <a:t>RESTRICT</a:t>
            </a:r>
            <a:r>
              <a:rPr lang="zh-CN" altLang="en-US" sz="2000" dirty="0">
                <a:latin typeface="微软雅黑" panose="020B0503020204020204" pitchFamily="82" charset="2"/>
                <a:ea typeface="微软雅黑" panose="020B0503020204020204" pitchFamily="82" charset="2"/>
              </a:rPr>
              <a:t>：</a:t>
            </a:r>
            <a:r>
              <a:rPr lang="zh-CN" altLang="zh-CN" sz="2000" dirty="0">
                <a:latin typeface="微软雅黑" panose="020B0503020204020204" pitchFamily="82" charset="2"/>
                <a:ea typeface="微软雅黑" panose="020B0503020204020204" pitchFamily="82" charset="2"/>
              </a:rPr>
              <a:t>如果该列被其它列引用，则无法删除该列  </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r>
              <a:rPr lang="en-US" altLang="zh-CN" sz="2000" dirty="0">
                <a:latin typeface="微软雅黑" panose="020B0503020204020204" pitchFamily="82" charset="2"/>
                <a:ea typeface="微软雅黑" panose="020B0503020204020204" pitchFamily="82" charset="2"/>
              </a:rPr>
              <a:t>CASCADE</a:t>
            </a:r>
            <a:r>
              <a:rPr lang="zh-CN" altLang="en-US" sz="2000" dirty="0">
                <a:latin typeface="微软雅黑" panose="020B0503020204020204" pitchFamily="82" charset="2"/>
                <a:ea typeface="微软雅黑" panose="020B0503020204020204" pitchFamily="82" charset="2"/>
              </a:rPr>
              <a:t>：</a:t>
            </a:r>
            <a:r>
              <a:rPr lang="zh-CN" altLang="zh-CN" sz="2000" dirty="0">
                <a:latin typeface="微软雅黑" panose="020B0503020204020204" pitchFamily="82" charset="2"/>
                <a:ea typeface="微软雅黑" panose="020B0503020204020204" pitchFamily="82" charset="2"/>
              </a:rPr>
              <a:t>引用该列的其它列会和该列同时被删除 </a:t>
            </a:r>
            <a:endParaRPr lang="en-US" altLang="zh-CN" sz="20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4.5</a:t>
            </a:r>
            <a:r>
              <a:rPr lang="zh-CN" altLang="zh-CN" sz="2400" dirty="0">
                <a:latin typeface="微软雅黑" panose="020B0503020204020204" pitchFamily="82" charset="2"/>
                <a:ea typeface="微软雅黑" panose="020B0503020204020204" pitchFamily="82" charset="2"/>
              </a:rPr>
              <a:t>】在学生表中删除电话列（</a:t>
            </a:r>
            <a:r>
              <a:rPr lang="en-US" altLang="zh-CN" sz="2400" dirty="0" err="1">
                <a:latin typeface="微软雅黑" panose="020B0503020204020204" pitchFamily="82" charset="2"/>
                <a:ea typeface="微软雅黑" panose="020B0503020204020204" pitchFamily="82" charset="2"/>
              </a:rPr>
              <a:t>Sphone</a:t>
            </a:r>
            <a:r>
              <a:rPr lang="zh-CN" altLang="zh-CN" sz="2400" dirty="0">
                <a:latin typeface="微软雅黑" panose="020B0503020204020204" pitchFamily="82" charset="2"/>
                <a:ea typeface="微软雅黑" panose="020B0503020204020204" pitchFamily="82" charset="2"/>
              </a:rPr>
              <a:t>）的</a:t>
            </a:r>
            <a:r>
              <a:rPr lang="en-US" altLang="zh-CN" sz="2400" dirty="0">
                <a:latin typeface="微软雅黑" panose="020B0503020204020204" pitchFamily="82" charset="2"/>
                <a:ea typeface="微软雅黑" panose="020B0503020204020204" pitchFamily="82" charset="2"/>
                <a:cs typeface="Times New Roman" panose="02020603050405020304" pitchFamily="18" charset="0"/>
              </a:rPr>
              <a:t>SQL</a:t>
            </a:r>
            <a:r>
              <a:rPr lang="zh-CN" altLang="zh-CN" sz="2400" dirty="0">
                <a:latin typeface="微软雅黑" panose="020B0503020204020204" pitchFamily="82" charset="2"/>
                <a:ea typeface="微软雅黑" panose="020B0503020204020204" pitchFamily="82" charset="2"/>
              </a:rPr>
              <a:t>语句为：</a:t>
            </a:r>
            <a:endParaRPr lang="en-US" altLang="zh-CN" sz="2400" dirty="0">
              <a:latin typeface="微软雅黑" panose="020B0503020204020204" pitchFamily="82" charset="2"/>
              <a:ea typeface="微软雅黑" panose="020B0503020204020204" pitchFamily="82" charset="2"/>
            </a:endParaRPr>
          </a:p>
        </p:txBody>
      </p:sp>
      <p:pic>
        <p:nvPicPr>
          <p:cNvPr id="5" name="图片 4">
            <a:extLst>
              <a:ext uri="{FF2B5EF4-FFF2-40B4-BE49-F238E27FC236}">
                <a16:creationId xmlns:a16="http://schemas.microsoft.com/office/drawing/2014/main" id="{4390F23D-F724-A3B1-702E-26F329684724}"/>
              </a:ext>
            </a:extLst>
          </p:cNvPr>
          <p:cNvPicPr>
            <a:picLocks noChangeAspect="1"/>
          </p:cNvPicPr>
          <p:nvPr/>
        </p:nvPicPr>
        <p:blipFill>
          <a:blip r:embed="rId2"/>
          <a:stretch>
            <a:fillRect/>
          </a:stretch>
        </p:blipFill>
        <p:spPr>
          <a:xfrm>
            <a:off x="756674" y="2928757"/>
            <a:ext cx="10814414" cy="449214"/>
          </a:xfrm>
          <a:prstGeom prst="rect">
            <a:avLst/>
          </a:prstGeom>
        </p:spPr>
      </p:pic>
      <p:pic>
        <p:nvPicPr>
          <p:cNvPr id="7" name="图片 6">
            <a:extLst>
              <a:ext uri="{FF2B5EF4-FFF2-40B4-BE49-F238E27FC236}">
                <a16:creationId xmlns:a16="http://schemas.microsoft.com/office/drawing/2014/main" id="{8D9C34A0-5858-9BDD-339E-28C710F81F69}"/>
              </a:ext>
            </a:extLst>
          </p:cNvPr>
          <p:cNvPicPr>
            <a:picLocks noChangeAspect="1"/>
          </p:cNvPicPr>
          <p:nvPr/>
        </p:nvPicPr>
        <p:blipFill>
          <a:blip r:embed="rId3"/>
          <a:stretch>
            <a:fillRect/>
          </a:stretch>
        </p:blipFill>
        <p:spPr>
          <a:xfrm>
            <a:off x="756674" y="5790978"/>
            <a:ext cx="10814414" cy="400534"/>
          </a:xfrm>
          <a:prstGeom prst="rect">
            <a:avLst/>
          </a:prstGeom>
        </p:spPr>
      </p:pic>
      <p:sp>
        <p:nvSpPr>
          <p:cNvPr id="4" name="页脚占位符 3">
            <a:extLst>
              <a:ext uri="{FF2B5EF4-FFF2-40B4-BE49-F238E27FC236}">
                <a16:creationId xmlns:a16="http://schemas.microsoft.com/office/drawing/2014/main" id="{E05B41A9-817B-946C-9DB4-487552FB6C17}"/>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892DDB0B-5796-7C41-587D-4F59A0AE5CC6}"/>
              </a:ext>
            </a:extLst>
          </p:cNvPr>
          <p:cNvSpPr>
            <a:spLocks noGrp="1"/>
          </p:cNvSpPr>
          <p:nvPr>
            <p:ph type="sldNum" sz="quarter" idx="12"/>
          </p:nvPr>
        </p:nvSpPr>
        <p:spPr/>
        <p:txBody>
          <a:bodyPr/>
          <a:lstStyle/>
          <a:p>
            <a:fld id="{4B0D34C0-35A8-654C-9FBA-7B4E017BD630}" type="slidenum">
              <a:rPr lang="en-US" altLang="zh-CN" smtClean="0"/>
              <a:t>12</a:t>
            </a:fld>
            <a:endParaRPr kumimoji="1" lang="zh-CN" altLang="en-US"/>
          </a:p>
        </p:txBody>
      </p:sp>
    </p:spTree>
    <p:extLst>
      <p:ext uri="{BB962C8B-B14F-4D97-AF65-F5344CB8AC3E}">
        <p14:creationId xmlns:p14="http://schemas.microsoft.com/office/powerpoint/2010/main" val="2887699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18">
            <a:extLst>
              <a:ext uri="{FF2B5EF4-FFF2-40B4-BE49-F238E27FC236}">
                <a16:creationId xmlns:a16="http://schemas.microsoft.com/office/drawing/2014/main" id="{CA02947C-86FA-43A0-AEA7-1533075A3978}"/>
              </a:ext>
            </a:extLst>
          </p:cNvPr>
          <p:cNvSpPr/>
          <p:nvPr/>
        </p:nvSpPr>
        <p:spPr>
          <a:xfrm>
            <a:off x="522752" y="1813322"/>
            <a:ext cx="11048335" cy="743016"/>
          </a:xfrm>
          <a:prstGeom prst="roundRect">
            <a:avLst>
              <a:gd name="adj" fmla="val 2331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1" name="Shape18">
            <a:extLst>
              <a:ext uri="{FF2B5EF4-FFF2-40B4-BE49-F238E27FC236}">
                <a16:creationId xmlns:a16="http://schemas.microsoft.com/office/drawing/2014/main" id="{CA02947C-86FA-43A0-AEA7-1533075A3978}"/>
              </a:ext>
            </a:extLst>
          </p:cNvPr>
          <p:cNvSpPr/>
          <p:nvPr/>
        </p:nvSpPr>
        <p:spPr>
          <a:xfrm>
            <a:off x="522752" y="971485"/>
            <a:ext cx="11048335" cy="743016"/>
          </a:xfrm>
          <a:prstGeom prst="roundRect">
            <a:avLst>
              <a:gd name="adj" fmla="val 2331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9" name="Shape9">
            <a:extLst>
              <a:ext uri="{FF2B5EF4-FFF2-40B4-BE49-F238E27FC236}">
                <a16:creationId xmlns:a16="http://schemas.microsoft.com/office/drawing/2014/main" id="{003226AC-6541-4649-B6AC-1E73BD4D9C4F}"/>
              </a:ext>
            </a:extLst>
          </p:cNvPr>
          <p:cNvSpPr/>
          <p:nvPr/>
        </p:nvSpPr>
        <p:spPr>
          <a:xfrm>
            <a:off x="522752" y="4457697"/>
            <a:ext cx="11931649" cy="832484"/>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0" name="Shape9">
            <a:extLst>
              <a:ext uri="{FF2B5EF4-FFF2-40B4-BE49-F238E27FC236}">
                <a16:creationId xmlns:a16="http://schemas.microsoft.com/office/drawing/2014/main" id="{003226AC-6541-4649-B6AC-1E73BD4D9C4F}"/>
              </a:ext>
            </a:extLst>
          </p:cNvPr>
          <p:cNvSpPr/>
          <p:nvPr/>
        </p:nvSpPr>
        <p:spPr>
          <a:xfrm>
            <a:off x="522752" y="2615830"/>
            <a:ext cx="11931649" cy="832484"/>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修改表</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582705" y="1077286"/>
            <a:ext cx="11456894" cy="1542089"/>
          </a:xfrm>
          <a:prstGeom prst="rect">
            <a:avLst/>
          </a:prstGeom>
        </p:spPr>
        <p:txBody>
          <a:bodyPr/>
          <a:lstStyle/>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ALTER TABLE</a:t>
            </a:r>
            <a:r>
              <a:rPr lang="zh-CN" altLang="zh-CN" sz="2400" dirty="0">
                <a:latin typeface="微软雅黑" panose="020B0503020204020204" pitchFamily="82" charset="2"/>
                <a:ea typeface="微软雅黑" panose="020B0503020204020204" pitchFamily="82" charset="2"/>
              </a:rPr>
              <a:t>语句可以用于在现有的表中添加、删除、修改列。</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使用</a:t>
            </a:r>
            <a:r>
              <a:rPr lang="en-US" altLang="zh-CN" sz="2400" dirty="0">
                <a:latin typeface="微软雅黑" panose="020B0503020204020204" pitchFamily="82" charset="2"/>
                <a:ea typeface="微软雅黑" panose="020B0503020204020204" pitchFamily="82" charset="2"/>
              </a:rPr>
              <a:t>ALTER TABLE</a:t>
            </a:r>
            <a:r>
              <a:rPr lang="zh-CN" altLang="zh-CN" sz="2400" dirty="0">
                <a:latin typeface="微软雅黑" panose="020B0503020204020204" pitchFamily="82" charset="2"/>
                <a:ea typeface="微软雅黑" panose="020B0503020204020204" pitchFamily="82" charset="2"/>
              </a:rPr>
              <a:t>语句</a:t>
            </a:r>
            <a:r>
              <a:rPr lang="zh-CN" altLang="en-US" sz="2400" dirty="0">
                <a:solidFill>
                  <a:srgbClr val="3B20FF"/>
                </a:solidFill>
                <a:latin typeface="微软雅黑" panose="020B0503020204020204" pitchFamily="82" charset="2"/>
                <a:ea typeface="微软雅黑" panose="020B0503020204020204" pitchFamily="82" charset="2"/>
              </a:rPr>
              <a:t>修改</a:t>
            </a:r>
            <a:r>
              <a:rPr lang="zh-CN" altLang="zh-CN" sz="2400" dirty="0">
                <a:solidFill>
                  <a:srgbClr val="3B20FF"/>
                </a:solidFill>
                <a:latin typeface="微软雅黑" panose="020B0503020204020204" pitchFamily="82" charset="2"/>
                <a:ea typeface="微软雅黑" panose="020B0503020204020204" pitchFamily="82" charset="2"/>
              </a:rPr>
              <a:t>列</a:t>
            </a:r>
            <a:r>
              <a:rPr lang="zh-CN" altLang="zh-CN" sz="2400" dirty="0">
                <a:latin typeface="微软雅黑" panose="020B0503020204020204" pitchFamily="82" charset="2"/>
                <a:ea typeface="微软雅黑" panose="020B0503020204020204" pitchFamily="82" charset="2"/>
              </a:rPr>
              <a:t>的语法格式为：</a:t>
            </a:r>
            <a:endParaRPr lang="en-US" altLang="zh-CN" sz="2400" dirty="0">
              <a:latin typeface="微软雅黑" panose="020B0503020204020204" pitchFamily="82" charset="2"/>
              <a:ea typeface="微软雅黑" panose="020B0503020204020204" pitchFamily="82" charset="2"/>
            </a:endParaRPr>
          </a:p>
        </p:txBody>
      </p:sp>
      <p:pic>
        <p:nvPicPr>
          <p:cNvPr id="5" name="图片 4">
            <a:extLst>
              <a:ext uri="{FF2B5EF4-FFF2-40B4-BE49-F238E27FC236}">
                <a16:creationId xmlns:a16="http://schemas.microsoft.com/office/drawing/2014/main" id="{09E64F48-186D-BAA0-F28D-EC9A254F9AD9}"/>
              </a:ext>
            </a:extLst>
          </p:cNvPr>
          <p:cNvPicPr>
            <a:picLocks noChangeAspect="1"/>
          </p:cNvPicPr>
          <p:nvPr/>
        </p:nvPicPr>
        <p:blipFill>
          <a:blip r:embed="rId2"/>
          <a:stretch>
            <a:fillRect/>
          </a:stretch>
        </p:blipFill>
        <p:spPr>
          <a:xfrm>
            <a:off x="751352" y="2819796"/>
            <a:ext cx="10819736" cy="450127"/>
          </a:xfrm>
          <a:prstGeom prst="rect">
            <a:avLst/>
          </a:prstGeom>
        </p:spPr>
      </p:pic>
      <p:pic>
        <p:nvPicPr>
          <p:cNvPr id="7" name="图片 6">
            <a:extLst>
              <a:ext uri="{FF2B5EF4-FFF2-40B4-BE49-F238E27FC236}">
                <a16:creationId xmlns:a16="http://schemas.microsoft.com/office/drawing/2014/main" id="{517802A9-6AA1-47C4-B52D-78814507941D}"/>
              </a:ext>
            </a:extLst>
          </p:cNvPr>
          <p:cNvPicPr>
            <a:picLocks noChangeAspect="1"/>
          </p:cNvPicPr>
          <p:nvPr/>
        </p:nvPicPr>
        <p:blipFill>
          <a:blip r:embed="rId3"/>
          <a:stretch>
            <a:fillRect/>
          </a:stretch>
        </p:blipFill>
        <p:spPr>
          <a:xfrm>
            <a:off x="751352" y="4635788"/>
            <a:ext cx="10819736" cy="399806"/>
          </a:xfrm>
          <a:prstGeom prst="rect">
            <a:avLst/>
          </a:prstGeom>
        </p:spPr>
      </p:pic>
      <p:sp>
        <p:nvSpPr>
          <p:cNvPr id="4" name="页脚占位符 3">
            <a:extLst>
              <a:ext uri="{FF2B5EF4-FFF2-40B4-BE49-F238E27FC236}">
                <a16:creationId xmlns:a16="http://schemas.microsoft.com/office/drawing/2014/main" id="{192E13A1-BED3-ACA5-C1A1-0D4878954E25}"/>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1A688EE9-5FE3-D35A-806F-F72078952F82}"/>
              </a:ext>
            </a:extLst>
          </p:cNvPr>
          <p:cNvSpPr>
            <a:spLocks noGrp="1"/>
          </p:cNvSpPr>
          <p:nvPr>
            <p:ph type="sldNum" sz="quarter" idx="12"/>
          </p:nvPr>
        </p:nvSpPr>
        <p:spPr/>
        <p:txBody>
          <a:bodyPr/>
          <a:lstStyle/>
          <a:p>
            <a:fld id="{4B0D34C0-35A8-654C-9FBA-7B4E017BD630}" type="slidenum">
              <a:rPr lang="en-US" altLang="zh-CN" smtClean="0"/>
              <a:t>13</a:t>
            </a:fld>
            <a:endParaRPr kumimoji="1" lang="zh-CN" altLang="en-US"/>
          </a:p>
        </p:txBody>
      </p:sp>
      <p:sp>
        <p:nvSpPr>
          <p:cNvPr id="8" name="内容占位符 2">
            <a:extLst>
              <a:ext uri="{FF2B5EF4-FFF2-40B4-BE49-F238E27FC236}">
                <a16:creationId xmlns:a16="http://schemas.microsoft.com/office/drawing/2014/main" id="{DCD9ABD9-66EF-2946-A0AD-5B1C2FEED620}"/>
              </a:ext>
            </a:extLst>
          </p:cNvPr>
          <p:cNvSpPr txBox="1">
            <a:spLocks/>
          </p:cNvSpPr>
          <p:nvPr/>
        </p:nvSpPr>
        <p:spPr>
          <a:xfrm>
            <a:off x="582705" y="3439487"/>
            <a:ext cx="11456894" cy="1025980"/>
          </a:xfrm>
          <a:prstGeom prst="rect">
            <a:avLst/>
          </a:prstGeom>
        </p:spPr>
        <p:txBody>
          <a:bodyPr/>
          <a:lstStyle>
            <a:lvl1pPr marL="316531" indent="-316531" algn="l" rtl="0" eaLnBrk="1" fontAlgn="base" hangingPunct="1">
              <a:spcBef>
                <a:spcPct val="20000"/>
              </a:spcBef>
              <a:spcAft>
                <a:spcPct val="0"/>
              </a:spcAft>
              <a:buFont typeface="Wingdings" charset="2"/>
              <a:buChar char="p"/>
              <a:defRPr kumimoji="1" sz="3200" b="0">
                <a:solidFill>
                  <a:schemeClr val="tx1"/>
                </a:solidFill>
                <a:effectLst/>
                <a:latin typeface="Arial"/>
                <a:ea typeface="黑体"/>
                <a:cs typeface="Arial"/>
              </a:defRPr>
            </a:lvl1pPr>
            <a:lvl2pPr marL="685817" indent="-263776" algn="l" rtl="0" eaLnBrk="1" fontAlgn="base" hangingPunct="1">
              <a:spcBef>
                <a:spcPct val="20000"/>
              </a:spcBef>
              <a:spcAft>
                <a:spcPct val="0"/>
              </a:spcAft>
              <a:buChar char="–"/>
              <a:defRPr kumimoji="1" sz="2800" b="0">
                <a:solidFill>
                  <a:schemeClr val="tx1"/>
                </a:solidFill>
                <a:effectLst/>
                <a:latin typeface="Arial"/>
                <a:ea typeface="黑体"/>
                <a:cs typeface="Arial"/>
              </a:defRPr>
            </a:lvl2pPr>
            <a:lvl3pPr marL="1055103" indent="-211021" algn="l" rtl="0" eaLnBrk="1" fontAlgn="base" hangingPunct="1">
              <a:spcBef>
                <a:spcPct val="20000"/>
              </a:spcBef>
              <a:spcAft>
                <a:spcPct val="0"/>
              </a:spcAft>
              <a:buChar char="•"/>
              <a:defRPr kumimoji="1" sz="2400" b="0">
                <a:solidFill>
                  <a:schemeClr val="tx1"/>
                </a:solidFill>
                <a:effectLst/>
                <a:latin typeface="Arial"/>
                <a:ea typeface="黑体"/>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4.6</a:t>
            </a:r>
            <a:r>
              <a:rPr lang="zh-CN" altLang="zh-CN" sz="2400" dirty="0">
                <a:latin typeface="微软雅黑" panose="020B0503020204020204" pitchFamily="82" charset="2"/>
                <a:ea typeface="微软雅黑" panose="020B0503020204020204" pitchFamily="82" charset="2"/>
              </a:rPr>
              <a:t>】</a:t>
            </a:r>
            <a:r>
              <a:rPr lang="zh-CN" altLang="en-US" sz="2400" dirty="0">
                <a:latin typeface="微软雅黑" panose="020B0503020204020204" pitchFamily="82" charset="2"/>
                <a:ea typeface="微软雅黑" panose="020B0503020204020204" pitchFamily="82" charset="2"/>
              </a:rPr>
              <a:t>将</a:t>
            </a:r>
            <a:r>
              <a:rPr lang="zh-CN" altLang="zh-CN" sz="2400" dirty="0">
                <a:latin typeface="微软雅黑" panose="020B0503020204020204" pitchFamily="82" charset="2"/>
                <a:ea typeface="微软雅黑" panose="020B0503020204020204" pitchFamily="82" charset="2"/>
              </a:rPr>
              <a:t>学生表中的年龄列数据类型改为</a:t>
            </a:r>
            <a:r>
              <a:rPr lang="en-US" altLang="zh-CN" sz="2400" dirty="0">
                <a:latin typeface="微软雅黑" panose="020B0503020204020204" pitchFamily="82" charset="2"/>
                <a:ea typeface="微软雅黑" panose="020B0503020204020204" pitchFamily="82" charset="2"/>
                <a:cs typeface="Times New Roman" panose="02020603050405020304" pitchFamily="18" charset="0"/>
              </a:rPr>
              <a:t>SMALLINT</a:t>
            </a:r>
            <a:r>
              <a:rPr lang="zh-CN" altLang="zh-CN" sz="2400" dirty="0">
                <a:latin typeface="微软雅黑" panose="020B0503020204020204" pitchFamily="82" charset="2"/>
                <a:ea typeface="微软雅黑" panose="020B0503020204020204" pitchFamily="82" charset="2"/>
              </a:rPr>
              <a:t>（原始数据类型为</a:t>
            </a:r>
            <a:r>
              <a:rPr lang="en-US" altLang="zh-CN" sz="2400" dirty="0">
                <a:latin typeface="微软雅黑" panose="020B0503020204020204" pitchFamily="82" charset="2"/>
                <a:ea typeface="微软雅黑" panose="020B0503020204020204" pitchFamily="82" charset="2"/>
              </a:rPr>
              <a:t>INT</a:t>
            </a:r>
            <a:r>
              <a:rPr lang="zh-CN" altLang="zh-CN" sz="2400" dirty="0">
                <a:latin typeface="微软雅黑" panose="020B0503020204020204" pitchFamily="82" charset="2"/>
                <a:ea typeface="微软雅黑" panose="020B0503020204020204" pitchFamily="82" charset="2"/>
              </a:rPr>
              <a:t>）的</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语句为：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p:txBody>
      </p:sp>
    </p:spTree>
    <p:extLst>
      <p:ext uri="{BB962C8B-B14F-4D97-AF65-F5344CB8AC3E}">
        <p14:creationId xmlns:p14="http://schemas.microsoft.com/office/powerpoint/2010/main" val="225537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18">
            <a:extLst>
              <a:ext uri="{FF2B5EF4-FFF2-40B4-BE49-F238E27FC236}">
                <a16:creationId xmlns:a16="http://schemas.microsoft.com/office/drawing/2014/main" id="{CA02947C-86FA-43A0-AEA7-1533075A3978}"/>
              </a:ext>
            </a:extLst>
          </p:cNvPr>
          <p:cNvSpPr/>
          <p:nvPr/>
        </p:nvSpPr>
        <p:spPr>
          <a:xfrm>
            <a:off x="522752" y="2750407"/>
            <a:ext cx="11048335" cy="625083"/>
          </a:xfrm>
          <a:prstGeom prst="roundRect">
            <a:avLst>
              <a:gd name="adj" fmla="val 2331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0" name="Shape9">
            <a:extLst>
              <a:ext uri="{FF2B5EF4-FFF2-40B4-BE49-F238E27FC236}">
                <a16:creationId xmlns:a16="http://schemas.microsoft.com/office/drawing/2014/main" id="{003226AC-6541-4649-B6AC-1E73BD4D9C4F}"/>
              </a:ext>
            </a:extLst>
          </p:cNvPr>
          <p:cNvSpPr/>
          <p:nvPr/>
        </p:nvSpPr>
        <p:spPr>
          <a:xfrm>
            <a:off x="666750" y="1760789"/>
            <a:ext cx="11931649" cy="832484"/>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2" name="Shape9">
            <a:extLst>
              <a:ext uri="{FF2B5EF4-FFF2-40B4-BE49-F238E27FC236}">
                <a16:creationId xmlns:a16="http://schemas.microsoft.com/office/drawing/2014/main" id="{003226AC-6541-4649-B6AC-1E73BD4D9C4F}"/>
              </a:ext>
            </a:extLst>
          </p:cNvPr>
          <p:cNvSpPr/>
          <p:nvPr/>
        </p:nvSpPr>
        <p:spPr>
          <a:xfrm>
            <a:off x="666750" y="4138306"/>
            <a:ext cx="11931649" cy="832484"/>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3" name="Shape9">
            <a:extLst>
              <a:ext uri="{FF2B5EF4-FFF2-40B4-BE49-F238E27FC236}">
                <a16:creationId xmlns:a16="http://schemas.microsoft.com/office/drawing/2014/main" id="{003226AC-6541-4649-B6AC-1E73BD4D9C4F}"/>
              </a:ext>
            </a:extLst>
          </p:cNvPr>
          <p:cNvSpPr/>
          <p:nvPr/>
        </p:nvSpPr>
        <p:spPr>
          <a:xfrm>
            <a:off x="666750" y="5531536"/>
            <a:ext cx="11931649" cy="832484"/>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4" name="Shape18">
            <a:extLst>
              <a:ext uri="{FF2B5EF4-FFF2-40B4-BE49-F238E27FC236}">
                <a16:creationId xmlns:a16="http://schemas.microsoft.com/office/drawing/2014/main" id="{CA02947C-86FA-43A0-AEA7-1533075A3978}"/>
              </a:ext>
            </a:extLst>
          </p:cNvPr>
          <p:cNvSpPr/>
          <p:nvPr/>
        </p:nvSpPr>
        <p:spPr>
          <a:xfrm>
            <a:off x="522752" y="1012682"/>
            <a:ext cx="11048335" cy="625083"/>
          </a:xfrm>
          <a:prstGeom prst="roundRect">
            <a:avLst>
              <a:gd name="adj" fmla="val 2331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删除表</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628650" y="1077286"/>
            <a:ext cx="11456894" cy="5904698"/>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在</a:t>
            </a:r>
            <a:r>
              <a:rPr lang="en-US" altLang="zh-CN" sz="2400" dirty="0">
                <a:latin typeface="微软雅黑" panose="020B0503020204020204" pitchFamily="82" charset="2"/>
                <a:ea typeface="微软雅黑" panose="020B0503020204020204" pitchFamily="82" charset="2"/>
                <a:cs typeface="Times New Roman" panose="02020603050405020304" pitchFamily="18" charset="0"/>
              </a:rPr>
              <a:t>SQL</a:t>
            </a:r>
            <a:r>
              <a:rPr lang="zh-CN" altLang="zh-CN" sz="2400" dirty="0">
                <a:latin typeface="微软雅黑" panose="020B0503020204020204" pitchFamily="82" charset="2"/>
                <a:ea typeface="微软雅黑" panose="020B0503020204020204" pitchFamily="82" charset="2"/>
              </a:rPr>
              <a:t>中删除一个（或多个）表的语法格式为：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en-US" altLang="zh-CN" sz="2400" dirty="0">
                <a:solidFill>
                  <a:srgbClr val="3B20FF"/>
                </a:solidFill>
                <a:latin typeface="微软雅黑" panose="020B0503020204020204" pitchFamily="82" charset="2"/>
                <a:ea typeface="微软雅黑" panose="020B0503020204020204" pitchFamily="82" charset="2"/>
              </a:rPr>
              <a:t>DROP</a:t>
            </a:r>
            <a:r>
              <a:rPr lang="en-US" altLang="zh-CN" sz="2400" dirty="0">
                <a:latin typeface="微软雅黑" panose="020B0503020204020204" pitchFamily="82" charset="2"/>
                <a:ea typeface="微软雅黑" panose="020B0503020204020204" pitchFamily="82" charset="2"/>
              </a:rPr>
              <a:t> TABLE</a:t>
            </a:r>
            <a:r>
              <a:rPr lang="zh-CN" altLang="zh-CN" sz="2400" dirty="0">
                <a:latin typeface="微软雅黑" panose="020B0503020204020204" pitchFamily="82" charset="2"/>
                <a:ea typeface="微软雅黑" panose="020B0503020204020204" pitchFamily="82" charset="2"/>
              </a:rPr>
              <a:t>语句不仅删除了表中的所有元组，还删除了该表的关系模式。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a:t>
            </a: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4.7</a:t>
            </a:r>
            <a:r>
              <a:rPr lang="zh-CN" altLang="zh-CN" sz="2400" dirty="0">
                <a:latin typeface="微软雅黑" panose="020B0503020204020204" pitchFamily="82" charset="2"/>
                <a:ea typeface="微软雅黑" panose="020B0503020204020204" pitchFamily="82" charset="2"/>
              </a:rPr>
              <a:t>】删除学生表的</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语句为：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4.8</a:t>
            </a:r>
            <a:r>
              <a:rPr lang="zh-CN" altLang="zh-CN" sz="2400" dirty="0">
                <a:latin typeface="微软雅黑" panose="020B0503020204020204" pitchFamily="82" charset="2"/>
                <a:ea typeface="微软雅黑" panose="020B0503020204020204" pitchFamily="82" charset="2"/>
              </a:rPr>
              <a:t>】使用级联选项</a:t>
            </a:r>
            <a:r>
              <a:rPr lang="zh-CN" altLang="zh-CN" sz="2400" dirty="0">
                <a:latin typeface="微软雅黑" panose="020B0503020204020204" pitchFamily="82" charset="2"/>
                <a:ea typeface="微软雅黑" panose="020B0503020204020204" pitchFamily="82" charset="2"/>
                <a:cs typeface="Times New Roman" panose="02020603050405020304" pitchFamily="18" charset="0"/>
              </a:rPr>
              <a:t>（</a:t>
            </a:r>
            <a:r>
              <a:rPr lang="en-US" altLang="zh-CN" sz="2400" dirty="0">
                <a:solidFill>
                  <a:srgbClr val="3B20FF"/>
                </a:solidFill>
                <a:latin typeface="微软雅黑" panose="020B0503020204020204" pitchFamily="82" charset="2"/>
                <a:ea typeface="微软雅黑" panose="020B0503020204020204" pitchFamily="82" charset="2"/>
                <a:cs typeface="Times New Roman" panose="02020603050405020304" pitchFamily="18" charset="0"/>
              </a:rPr>
              <a:t>CASCADE</a:t>
            </a:r>
            <a:r>
              <a:rPr lang="zh-CN" altLang="zh-CN" sz="2400" dirty="0">
                <a:latin typeface="微软雅黑" panose="020B0503020204020204" pitchFamily="82" charset="2"/>
                <a:ea typeface="微软雅黑" panose="020B0503020204020204" pitchFamily="82" charset="2"/>
                <a:cs typeface="Times New Roman" panose="02020603050405020304" pitchFamily="18" charset="0"/>
              </a:rPr>
              <a:t>）</a:t>
            </a:r>
            <a:r>
              <a:rPr lang="zh-CN" altLang="zh-CN" sz="2400" dirty="0">
                <a:latin typeface="微软雅黑" panose="020B0503020204020204" pitchFamily="82" charset="2"/>
                <a:ea typeface="微软雅黑" panose="020B0503020204020204" pitchFamily="82" charset="2"/>
              </a:rPr>
              <a:t>删除学生表的</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语句为：</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p:txBody>
      </p:sp>
      <p:pic>
        <p:nvPicPr>
          <p:cNvPr id="5" name="图片 4">
            <a:extLst>
              <a:ext uri="{FF2B5EF4-FFF2-40B4-BE49-F238E27FC236}">
                <a16:creationId xmlns:a16="http://schemas.microsoft.com/office/drawing/2014/main" id="{BC499465-FBB9-B53A-DBC5-B31917AFF4B0}"/>
              </a:ext>
            </a:extLst>
          </p:cNvPr>
          <p:cNvPicPr>
            <a:picLocks noChangeAspect="1"/>
          </p:cNvPicPr>
          <p:nvPr/>
        </p:nvPicPr>
        <p:blipFill>
          <a:blip r:embed="rId2"/>
          <a:stretch>
            <a:fillRect/>
          </a:stretch>
        </p:blipFill>
        <p:spPr>
          <a:xfrm>
            <a:off x="849823" y="1878832"/>
            <a:ext cx="10833315" cy="563200"/>
          </a:xfrm>
          <a:prstGeom prst="rect">
            <a:avLst/>
          </a:prstGeom>
        </p:spPr>
      </p:pic>
      <p:pic>
        <p:nvPicPr>
          <p:cNvPr id="7" name="图片 6">
            <a:extLst>
              <a:ext uri="{FF2B5EF4-FFF2-40B4-BE49-F238E27FC236}">
                <a16:creationId xmlns:a16="http://schemas.microsoft.com/office/drawing/2014/main" id="{D42FCA41-F490-B8C7-6208-8CFCB9C1085F}"/>
              </a:ext>
            </a:extLst>
          </p:cNvPr>
          <p:cNvPicPr>
            <a:picLocks noChangeAspect="1"/>
          </p:cNvPicPr>
          <p:nvPr/>
        </p:nvPicPr>
        <p:blipFill>
          <a:blip r:embed="rId3"/>
          <a:stretch>
            <a:fillRect/>
          </a:stretch>
        </p:blipFill>
        <p:spPr>
          <a:xfrm>
            <a:off x="927316" y="4304901"/>
            <a:ext cx="10474233" cy="442800"/>
          </a:xfrm>
          <a:prstGeom prst="rect">
            <a:avLst/>
          </a:prstGeom>
        </p:spPr>
      </p:pic>
      <p:pic>
        <p:nvPicPr>
          <p:cNvPr id="11" name="图片 10">
            <a:extLst>
              <a:ext uri="{FF2B5EF4-FFF2-40B4-BE49-F238E27FC236}">
                <a16:creationId xmlns:a16="http://schemas.microsoft.com/office/drawing/2014/main" id="{375C67C3-CA29-620C-32FA-04A90C2F3877}"/>
              </a:ext>
            </a:extLst>
          </p:cNvPr>
          <p:cNvPicPr>
            <a:picLocks noChangeAspect="1"/>
          </p:cNvPicPr>
          <p:nvPr/>
        </p:nvPicPr>
        <p:blipFill>
          <a:blip r:embed="rId4"/>
          <a:stretch>
            <a:fillRect/>
          </a:stretch>
        </p:blipFill>
        <p:spPr>
          <a:xfrm>
            <a:off x="926250" y="5731013"/>
            <a:ext cx="10440000" cy="424651"/>
          </a:xfrm>
          <a:prstGeom prst="rect">
            <a:avLst/>
          </a:prstGeom>
        </p:spPr>
      </p:pic>
      <p:sp>
        <p:nvSpPr>
          <p:cNvPr id="15" name="文本框 14">
            <a:extLst>
              <a:ext uri="{FF2B5EF4-FFF2-40B4-BE49-F238E27FC236}">
                <a16:creationId xmlns:a16="http://schemas.microsoft.com/office/drawing/2014/main" id="{197D042D-1350-61D5-5A4A-B4E82DD8FA84}"/>
              </a:ext>
            </a:extLst>
          </p:cNvPr>
          <p:cNvSpPr txBox="1"/>
          <p:nvPr/>
        </p:nvSpPr>
        <p:spPr>
          <a:xfrm>
            <a:off x="588214" y="6105424"/>
            <a:ext cx="10474233" cy="495585"/>
          </a:xfrm>
          <a:prstGeom prst="rect">
            <a:avLst/>
          </a:prstGeom>
          <a:noFill/>
        </p:spPr>
        <p:txBody>
          <a:bodyPr wrap="square">
            <a:spAutoFit/>
          </a:bodyPr>
          <a:lstStyle/>
          <a:p>
            <a:pPr indent="266700" algn="just">
              <a:lnSpc>
                <a:spcPct val="150000"/>
              </a:lnSpc>
            </a:pPr>
            <a:r>
              <a:rPr lang="zh-CN" altLang="zh-CN" sz="2000" kern="100" dirty="0">
                <a:effectLst/>
                <a:latin typeface="SimHei" panose="02010609060101010101" pitchFamily="49" charset="-122"/>
                <a:ea typeface="SimHei" panose="02010609060101010101" pitchFamily="49" charset="-122"/>
                <a:cs typeface="Times New Roman" panose="02020603050405020304" pitchFamily="18" charset="0"/>
              </a:rPr>
              <a:t>当使用级联选项</a:t>
            </a:r>
            <a:r>
              <a:rPr lang="zh-CN" altLang="zh-CN" sz="2000" kern="100" dirty="0">
                <a:effectLst/>
                <a:ea typeface="SimHei" panose="02010609060101010101" pitchFamily="49" charset="-122"/>
                <a:cs typeface="Times New Roman" panose="02020603050405020304" pitchFamily="18" charset="0"/>
              </a:rPr>
              <a:t>（</a:t>
            </a:r>
            <a:r>
              <a:rPr lang="en-US" altLang="zh-CN" sz="2000" kern="100" dirty="0">
                <a:effectLst/>
                <a:ea typeface="SimHei" panose="02010609060101010101" pitchFamily="49" charset="-122"/>
                <a:cs typeface="Times New Roman" panose="02020603050405020304" pitchFamily="18" charset="0"/>
              </a:rPr>
              <a:t>CASCADE</a:t>
            </a:r>
            <a:r>
              <a:rPr lang="zh-CN" altLang="zh-CN" sz="2000" kern="100" dirty="0">
                <a:effectLst/>
                <a:ea typeface="SimHei" panose="02010609060101010101" pitchFamily="49" charset="-122"/>
                <a:cs typeface="Times New Roman" panose="02020603050405020304" pitchFamily="18" charset="0"/>
              </a:rPr>
              <a:t>）</a:t>
            </a:r>
            <a:r>
              <a:rPr lang="zh-CN" altLang="zh-CN" sz="2000" kern="100" dirty="0">
                <a:effectLst/>
                <a:latin typeface="SimHei" panose="02010609060101010101" pitchFamily="49" charset="-122"/>
                <a:ea typeface="SimHei" panose="02010609060101010101" pitchFamily="49" charset="-122"/>
                <a:cs typeface="Times New Roman" panose="02020603050405020304" pitchFamily="18" charset="0"/>
              </a:rPr>
              <a:t>删除学生表时，引用学生表的学生选课表也会被删除。</a:t>
            </a:r>
          </a:p>
        </p:txBody>
      </p:sp>
      <p:sp>
        <p:nvSpPr>
          <p:cNvPr id="4" name="页脚占位符 3">
            <a:extLst>
              <a:ext uri="{FF2B5EF4-FFF2-40B4-BE49-F238E27FC236}">
                <a16:creationId xmlns:a16="http://schemas.microsoft.com/office/drawing/2014/main" id="{1BFE6F34-AF7C-584B-A790-4DE245F08B5F}"/>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05894DA1-9116-D853-D84E-34BB8C078F7D}"/>
              </a:ext>
            </a:extLst>
          </p:cNvPr>
          <p:cNvSpPr>
            <a:spLocks noGrp="1"/>
          </p:cNvSpPr>
          <p:nvPr>
            <p:ph type="sldNum" sz="quarter" idx="12"/>
          </p:nvPr>
        </p:nvSpPr>
        <p:spPr/>
        <p:txBody>
          <a:bodyPr/>
          <a:lstStyle/>
          <a:p>
            <a:fld id="{4B0D34C0-35A8-654C-9FBA-7B4E017BD630}" type="slidenum">
              <a:rPr lang="en-US" altLang="zh-CN" smtClean="0"/>
              <a:t>14</a:t>
            </a:fld>
            <a:endParaRPr kumimoji="1" lang="zh-CN" altLang="en-US"/>
          </a:p>
        </p:txBody>
      </p:sp>
    </p:spTree>
    <p:extLst>
      <p:ext uri="{BB962C8B-B14F-4D97-AF65-F5344CB8AC3E}">
        <p14:creationId xmlns:p14="http://schemas.microsoft.com/office/powerpoint/2010/main" val="794105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18">
            <a:extLst>
              <a:ext uri="{FF2B5EF4-FFF2-40B4-BE49-F238E27FC236}">
                <a16:creationId xmlns:a16="http://schemas.microsoft.com/office/drawing/2014/main" id="{CA02947C-86FA-43A0-AEA7-1533075A3978}"/>
              </a:ext>
            </a:extLst>
          </p:cNvPr>
          <p:cNvSpPr/>
          <p:nvPr/>
        </p:nvSpPr>
        <p:spPr>
          <a:xfrm>
            <a:off x="522752" y="3813032"/>
            <a:ext cx="11048335" cy="1939958"/>
          </a:xfrm>
          <a:prstGeom prst="roundRect">
            <a:avLst>
              <a:gd name="adj" fmla="val 2331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7" name="Shape9">
            <a:extLst>
              <a:ext uri="{FF2B5EF4-FFF2-40B4-BE49-F238E27FC236}">
                <a16:creationId xmlns:a16="http://schemas.microsoft.com/office/drawing/2014/main" id="{003226AC-6541-4649-B6AC-1E73BD4D9C4F}"/>
              </a:ext>
            </a:extLst>
          </p:cNvPr>
          <p:cNvSpPr/>
          <p:nvPr/>
        </p:nvSpPr>
        <p:spPr>
          <a:xfrm>
            <a:off x="666750" y="1522074"/>
            <a:ext cx="11931649" cy="832484"/>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创建索引</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666750" y="1077286"/>
            <a:ext cx="11478502" cy="4628189"/>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考虑一个简单的</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查询，该查询查找计算机系的所有学生信息：</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逐个扫描所有元组并检查其是否满足条件，</a:t>
            </a:r>
            <a:r>
              <a:rPr lang="zh-CN" altLang="en-US" sz="2400" dirty="0">
                <a:solidFill>
                  <a:srgbClr val="743481"/>
                </a:solidFill>
                <a:latin typeface="微软雅黑" panose="020B0503020204020204" pitchFamily="82" charset="2"/>
                <a:ea typeface="微软雅黑" panose="020B0503020204020204" pitchFamily="82" charset="2"/>
              </a:rPr>
              <a:t>效率很低</a:t>
            </a:r>
            <a:r>
              <a:rPr lang="zh-CN" altLang="zh-CN" sz="2400" dirty="0">
                <a:solidFill>
                  <a:srgbClr val="743481"/>
                </a:solidFill>
                <a:latin typeface="微软雅黑" panose="020B0503020204020204" pitchFamily="82" charset="2"/>
                <a:ea typeface="微软雅黑" panose="020B0503020204020204" pitchFamily="82" charset="2"/>
              </a:rPr>
              <a:t> </a:t>
            </a:r>
            <a:endParaRPr lang="en-US" altLang="zh-CN" sz="2400" dirty="0">
              <a:solidFill>
                <a:srgbClr val="743481"/>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solidFill>
                  <a:srgbClr val="743481"/>
                </a:solidFill>
                <a:latin typeface="微软雅黑" panose="020B0503020204020204" pitchFamily="82" charset="2"/>
                <a:ea typeface="微软雅黑" panose="020B0503020204020204" pitchFamily="82" charset="2"/>
              </a:rPr>
              <a:t>索引</a:t>
            </a:r>
            <a:r>
              <a:rPr lang="zh-CN" altLang="en-US" sz="2400" dirty="0">
                <a:latin typeface="微软雅黑" panose="020B0503020204020204" pitchFamily="82" charset="2"/>
                <a:ea typeface="微软雅黑" panose="020B0503020204020204" pitchFamily="82" charset="2"/>
              </a:rPr>
              <a:t>可以加速查询操作 </a:t>
            </a:r>
            <a:r>
              <a:rPr lang="en-US" altLang="zh-CN" sz="2400" dirty="0">
                <a:latin typeface="微软雅黑" panose="020B0503020204020204" pitchFamily="82" charset="2"/>
                <a:ea typeface="微软雅黑" panose="020B0503020204020204" pitchFamily="82" charset="2"/>
              </a:rPr>
              <a:t>→</a:t>
            </a:r>
            <a:r>
              <a:rPr lang="zh-CN" altLang="en-US" sz="2400" dirty="0">
                <a:latin typeface="微软雅黑" panose="020B0503020204020204" pitchFamily="82" charset="2"/>
                <a:ea typeface="微软雅黑" panose="020B0503020204020204" pitchFamily="82" charset="2"/>
              </a:rPr>
              <a:t> </a:t>
            </a:r>
            <a:r>
              <a:rPr lang="zh-CN" altLang="zh-CN" sz="2400" dirty="0">
                <a:latin typeface="微软雅黑" panose="020B0503020204020204" pitchFamily="82" charset="2"/>
                <a:ea typeface="微软雅黑" panose="020B0503020204020204" pitchFamily="82" charset="2"/>
              </a:rPr>
              <a:t>在</a:t>
            </a:r>
            <a:r>
              <a:rPr lang="en-US" altLang="zh-CN" sz="2400" dirty="0" err="1">
                <a:latin typeface="微软雅黑" panose="020B0503020204020204" pitchFamily="82" charset="2"/>
                <a:ea typeface="微软雅黑" panose="020B0503020204020204" pitchFamily="82" charset="2"/>
              </a:rPr>
              <a:t>Sdept</a:t>
            </a:r>
            <a:r>
              <a:rPr lang="zh-CN" altLang="zh-CN" sz="2400" dirty="0">
                <a:latin typeface="微软雅黑" panose="020B0503020204020204" pitchFamily="82" charset="2"/>
                <a:ea typeface="微软雅黑" panose="020B0503020204020204" pitchFamily="82" charset="2"/>
              </a:rPr>
              <a:t>属性上建立索引，可以快速定位到在</a:t>
            </a:r>
            <a:r>
              <a:rPr lang="en-US" altLang="zh-CN" sz="2400" dirty="0" err="1">
                <a:latin typeface="微软雅黑" panose="020B0503020204020204" pitchFamily="82" charset="2"/>
                <a:ea typeface="微软雅黑" panose="020B0503020204020204" pitchFamily="82" charset="2"/>
              </a:rPr>
              <a:t>Sdept</a:t>
            </a:r>
            <a:r>
              <a:rPr lang="zh-CN" altLang="zh-CN" sz="2400" dirty="0">
                <a:latin typeface="微软雅黑" panose="020B0503020204020204" pitchFamily="82" charset="2"/>
                <a:ea typeface="微软雅黑" panose="020B0503020204020204" pitchFamily="82" charset="2"/>
              </a:rPr>
              <a:t>属性上取值为</a:t>
            </a:r>
            <a:r>
              <a:rPr lang="en-US" altLang="zh-CN" sz="2400" dirty="0">
                <a:latin typeface="微软雅黑" panose="020B0503020204020204" pitchFamily="82" charset="2"/>
                <a:ea typeface="微软雅黑" panose="020B0503020204020204" pitchFamily="82" charset="2"/>
              </a:rPr>
              <a:t>CS</a:t>
            </a:r>
            <a:r>
              <a:rPr lang="zh-CN" altLang="zh-CN" sz="2400" dirty="0">
                <a:latin typeface="微软雅黑" panose="020B0503020204020204" pitchFamily="82" charset="2"/>
                <a:ea typeface="微软雅黑" panose="020B0503020204020204" pitchFamily="82" charset="2"/>
              </a:rPr>
              <a:t>的元组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用户可以在一个表上建立一个或多个索引，以加速查询。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数据库中的索引有很多类型，包括</a:t>
            </a:r>
            <a:r>
              <a:rPr lang="en-US" altLang="zh-CN" sz="2400" dirty="0">
                <a:latin typeface="微软雅黑" panose="020B0503020204020204" pitchFamily="82" charset="2"/>
                <a:ea typeface="微软雅黑" panose="020B0503020204020204" pitchFamily="82" charset="2"/>
              </a:rPr>
              <a:t>B+</a:t>
            </a:r>
            <a:r>
              <a:rPr lang="zh-CN" altLang="zh-CN" sz="2400" dirty="0">
                <a:latin typeface="微软雅黑" panose="020B0503020204020204" pitchFamily="82" charset="2"/>
                <a:ea typeface="微软雅黑" panose="020B0503020204020204" pitchFamily="82" charset="2"/>
              </a:rPr>
              <a:t>树索引，散列索引，位图索引等。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索引的分类、实现机制等细节请参考第</a:t>
            </a:r>
            <a:r>
              <a:rPr lang="en-US" altLang="zh-CN" sz="2400" dirty="0">
                <a:latin typeface="微软雅黑" panose="020B0503020204020204" pitchFamily="82" charset="2"/>
                <a:ea typeface="微软雅黑" panose="020B0503020204020204" pitchFamily="82" charset="2"/>
              </a:rPr>
              <a:t>9</a:t>
            </a:r>
            <a:r>
              <a:rPr lang="zh-CN" altLang="zh-CN" sz="2400" dirty="0">
                <a:latin typeface="微软雅黑" panose="020B0503020204020204" pitchFamily="82" charset="2"/>
                <a:ea typeface="微软雅黑" panose="020B0503020204020204" pitchFamily="82" charset="2"/>
              </a:rPr>
              <a:t>章。</a:t>
            </a:r>
            <a:endParaRPr lang="en-US" altLang="zh-CN" sz="2400" dirty="0">
              <a:latin typeface="微软雅黑" panose="020B0503020204020204" pitchFamily="82" charset="2"/>
              <a:ea typeface="微软雅黑" panose="020B0503020204020204" pitchFamily="82" charset="2"/>
            </a:endParaRPr>
          </a:p>
        </p:txBody>
      </p:sp>
      <p:pic>
        <p:nvPicPr>
          <p:cNvPr id="5" name="图片 4">
            <a:extLst>
              <a:ext uri="{FF2B5EF4-FFF2-40B4-BE49-F238E27FC236}">
                <a16:creationId xmlns:a16="http://schemas.microsoft.com/office/drawing/2014/main" id="{64EB7BDC-D563-8151-4761-E853CC7E56CE}"/>
              </a:ext>
            </a:extLst>
          </p:cNvPr>
          <p:cNvPicPr>
            <a:picLocks noChangeAspect="1"/>
          </p:cNvPicPr>
          <p:nvPr/>
        </p:nvPicPr>
        <p:blipFill>
          <a:blip r:embed="rId2"/>
          <a:stretch>
            <a:fillRect/>
          </a:stretch>
        </p:blipFill>
        <p:spPr>
          <a:xfrm>
            <a:off x="885826" y="1721989"/>
            <a:ext cx="10991850" cy="422763"/>
          </a:xfrm>
          <a:prstGeom prst="rect">
            <a:avLst/>
          </a:prstGeom>
        </p:spPr>
      </p:pic>
      <p:sp>
        <p:nvSpPr>
          <p:cNvPr id="4" name="页脚占位符 3">
            <a:extLst>
              <a:ext uri="{FF2B5EF4-FFF2-40B4-BE49-F238E27FC236}">
                <a16:creationId xmlns:a16="http://schemas.microsoft.com/office/drawing/2014/main" id="{1970157A-C884-728C-4956-7D2C83073838}"/>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DAC32066-1E39-68C7-04FB-7DB99C59AFFF}"/>
              </a:ext>
            </a:extLst>
          </p:cNvPr>
          <p:cNvSpPr>
            <a:spLocks noGrp="1"/>
          </p:cNvSpPr>
          <p:nvPr>
            <p:ph type="sldNum" sz="quarter" idx="12"/>
          </p:nvPr>
        </p:nvSpPr>
        <p:spPr/>
        <p:txBody>
          <a:bodyPr/>
          <a:lstStyle/>
          <a:p>
            <a:fld id="{4B0D34C0-35A8-654C-9FBA-7B4E017BD630}" type="slidenum">
              <a:rPr lang="en-US" altLang="zh-CN" smtClean="0"/>
              <a:t>15</a:t>
            </a:fld>
            <a:endParaRPr kumimoji="1" lang="zh-CN" altLang="en-US"/>
          </a:p>
        </p:txBody>
      </p:sp>
    </p:spTree>
    <p:extLst>
      <p:ext uri="{BB962C8B-B14F-4D97-AF65-F5344CB8AC3E}">
        <p14:creationId xmlns:p14="http://schemas.microsoft.com/office/powerpoint/2010/main" val="3388952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9">
            <a:extLst>
              <a:ext uri="{FF2B5EF4-FFF2-40B4-BE49-F238E27FC236}">
                <a16:creationId xmlns:a16="http://schemas.microsoft.com/office/drawing/2014/main" id="{003226AC-6541-4649-B6AC-1E73BD4D9C4F}"/>
              </a:ext>
            </a:extLst>
          </p:cNvPr>
          <p:cNvSpPr/>
          <p:nvPr/>
        </p:nvSpPr>
        <p:spPr>
          <a:xfrm>
            <a:off x="666750" y="4533900"/>
            <a:ext cx="11931649" cy="2175142"/>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0" name="Shape18">
            <a:extLst>
              <a:ext uri="{FF2B5EF4-FFF2-40B4-BE49-F238E27FC236}">
                <a16:creationId xmlns:a16="http://schemas.microsoft.com/office/drawing/2014/main" id="{CA02947C-86FA-43A0-AEA7-1533075A3978}"/>
              </a:ext>
            </a:extLst>
          </p:cNvPr>
          <p:cNvSpPr/>
          <p:nvPr/>
        </p:nvSpPr>
        <p:spPr>
          <a:xfrm>
            <a:off x="522752" y="2708971"/>
            <a:ext cx="11048335" cy="1529654"/>
          </a:xfrm>
          <a:prstGeom prst="roundRect">
            <a:avLst>
              <a:gd name="adj" fmla="val 2331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pic>
        <p:nvPicPr>
          <p:cNvPr id="5" name="图片 4">
            <a:extLst>
              <a:ext uri="{FF2B5EF4-FFF2-40B4-BE49-F238E27FC236}">
                <a16:creationId xmlns:a16="http://schemas.microsoft.com/office/drawing/2014/main" id="{CE9B7149-80FF-7EE8-C3B6-88CAF802F730}"/>
              </a:ext>
            </a:extLst>
          </p:cNvPr>
          <p:cNvPicPr>
            <a:picLocks noChangeAspect="1"/>
          </p:cNvPicPr>
          <p:nvPr/>
        </p:nvPicPr>
        <p:blipFill>
          <a:blip r:embed="rId3"/>
          <a:stretch>
            <a:fillRect/>
          </a:stretch>
        </p:blipFill>
        <p:spPr>
          <a:xfrm>
            <a:off x="615566" y="6224276"/>
            <a:ext cx="10800000" cy="456798"/>
          </a:xfrm>
          <a:prstGeom prst="rect">
            <a:avLst/>
          </a:prstGeom>
        </p:spPr>
      </p:pic>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创建索引</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224366" y="937650"/>
            <a:ext cx="12005734" cy="5904698"/>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在</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中创建索引的语法格式为：</a:t>
            </a: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b="1" dirty="0">
                <a:latin typeface="微软雅黑" panose="020B0503020204020204" pitchFamily="82" charset="2"/>
                <a:ea typeface="微软雅黑" panose="020B0503020204020204" pitchFamily="82" charset="2"/>
              </a:rPr>
              <a:t>含义：</a:t>
            </a:r>
            <a:r>
              <a:rPr lang="zh-CN" altLang="zh-CN" sz="2400" dirty="0">
                <a:latin typeface="微软雅黑" panose="020B0503020204020204" pitchFamily="82" charset="2"/>
                <a:ea typeface="微软雅黑" panose="020B0503020204020204" pitchFamily="82" charset="2"/>
              </a:rPr>
              <a:t>在</a:t>
            </a:r>
            <a:r>
              <a:rPr lang="en-US" altLang="zh-CN" sz="2400" dirty="0">
                <a:latin typeface="微软雅黑" panose="020B0503020204020204" pitchFamily="82" charset="2"/>
                <a:ea typeface="微软雅黑" panose="020B0503020204020204" pitchFamily="82" charset="2"/>
              </a:rPr>
              <a:t>ON</a:t>
            </a:r>
            <a:r>
              <a:rPr lang="zh-CN" altLang="zh-CN" sz="2400" dirty="0">
                <a:latin typeface="微软雅黑" panose="020B0503020204020204" pitchFamily="82" charset="2"/>
                <a:ea typeface="微软雅黑" panose="020B0503020204020204" pitchFamily="82" charset="2"/>
              </a:rPr>
              <a:t>子句中指定的一列或多列上</a:t>
            </a:r>
            <a:r>
              <a:rPr lang="zh-CN" altLang="en-US" sz="2400" dirty="0">
                <a:latin typeface="微软雅黑" panose="020B0503020204020204" pitchFamily="82" charset="2"/>
                <a:ea typeface="微软雅黑" panose="020B0503020204020204" pitchFamily="82" charset="2"/>
              </a:rPr>
              <a:t>建立索引，</a:t>
            </a:r>
            <a:r>
              <a:rPr lang="zh-CN" altLang="zh-CN" sz="2400" dirty="0">
                <a:latin typeface="微软雅黑" panose="020B0503020204020204" pitchFamily="82" charset="2"/>
                <a:ea typeface="微软雅黑" panose="020B0503020204020204" pitchFamily="82" charset="2"/>
              </a:rPr>
              <a:t>还可以指定某列索引值的排列次序</a:t>
            </a: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r>
              <a:rPr lang="zh-CN" altLang="en-US" sz="2000" b="1" dirty="0">
                <a:latin typeface="微软雅黑" panose="020B0503020204020204" pitchFamily="82" charset="2"/>
                <a:ea typeface="微软雅黑" panose="020B0503020204020204" pitchFamily="82" charset="2"/>
              </a:rPr>
              <a:t>表名、索引名</a:t>
            </a:r>
            <a:r>
              <a:rPr lang="zh-CN" altLang="en-US" sz="2000" dirty="0">
                <a:latin typeface="微软雅黑" panose="020B0503020204020204" pitchFamily="82" charset="2"/>
                <a:ea typeface="微软雅黑" panose="020B0503020204020204" pitchFamily="82" charset="2"/>
              </a:rPr>
              <a:t>：</a:t>
            </a:r>
            <a:r>
              <a:rPr lang="zh-CN" altLang="zh-CN" sz="2000" dirty="0">
                <a:latin typeface="微软雅黑" panose="020B0503020204020204" pitchFamily="82" charset="2"/>
                <a:ea typeface="微软雅黑" panose="020B0503020204020204" pitchFamily="82" charset="2"/>
              </a:rPr>
              <a:t>要建索引的表的名字</a:t>
            </a:r>
            <a:r>
              <a:rPr lang="zh-CN" altLang="en-US" sz="2000" dirty="0">
                <a:latin typeface="微软雅黑" panose="020B0503020204020204" pitchFamily="82" charset="2"/>
                <a:ea typeface="微软雅黑" panose="020B0503020204020204" pitchFamily="82" charset="2"/>
              </a:rPr>
              <a:t>、要建索引的名字</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r>
              <a:rPr lang="zh-CN" altLang="en-US" sz="2000" b="1" dirty="0">
                <a:latin typeface="微软雅黑" panose="020B0503020204020204" pitchFamily="82" charset="2"/>
                <a:ea typeface="微软雅黑" panose="020B0503020204020204" pitchFamily="82" charset="2"/>
              </a:rPr>
              <a:t>次序</a:t>
            </a:r>
            <a:r>
              <a:rPr lang="zh-CN" altLang="en-US" sz="2000" dirty="0">
                <a:latin typeface="微软雅黑" panose="020B0503020204020204" pitchFamily="82" charset="2"/>
                <a:ea typeface="微软雅黑" panose="020B0503020204020204" pitchFamily="82" charset="2"/>
              </a:rPr>
              <a:t>：</a:t>
            </a:r>
            <a:r>
              <a:rPr lang="en-US" altLang="zh-CN" sz="2000" dirty="0">
                <a:latin typeface="微软雅黑" panose="020B0503020204020204" pitchFamily="82" charset="2"/>
                <a:ea typeface="微软雅黑" panose="020B0503020204020204" pitchFamily="82" charset="2"/>
              </a:rPr>
              <a:t>ASC</a:t>
            </a:r>
            <a:r>
              <a:rPr lang="zh-CN" altLang="zh-CN" sz="2000" dirty="0">
                <a:latin typeface="微软雅黑" panose="020B0503020204020204" pitchFamily="82" charset="2"/>
                <a:ea typeface="微软雅黑" panose="020B0503020204020204" pitchFamily="82" charset="2"/>
              </a:rPr>
              <a:t>（升序）或</a:t>
            </a:r>
            <a:r>
              <a:rPr lang="en-US" altLang="zh-CN" sz="2000" dirty="0">
                <a:latin typeface="微软雅黑" panose="020B0503020204020204" pitchFamily="82" charset="2"/>
                <a:ea typeface="微软雅黑" panose="020B0503020204020204" pitchFamily="82" charset="2"/>
              </a:rPr>
              <a:t>DESC</a:t>
            </a:r>
            <a:r>
              <a:rPr lang="zh-CN" altLang="zh-CN" sz="2000" dirty="0">
                <a:latin typeface="微软雅黑" panose="020B0503020204020204" pitchFamily="82" charset="2"/>
                <a:ea typeface="微软雅黑" panose="020B0503020204020204" pitchFamily="82" charset="2"/>
              </a:rPr>
              <a:t>（降序） </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r>
              <a:rPr lang="en-US" altLang="zh-CN" sz="2000" b="1" dirty="0">
                <a:latin typeface="微软雅黑" panose="020B0503020204020204" pitchFamily="82" charset="2"/>
                <a:ea typeface="微软雅黑" panose="020B0503020204020204" pitchFamily="82" charset="2"/>
              </a:rPr>
              <a:t>UNIQUE</a:t>
            </a:r>
            <a:r>
              <a:rPr lang="zh-CN" altLang="en-US" sz="2000" dirty="0">
                <a:latin typeface="微软雅黑" panose="020B0503020204020204" pitchFamily="82" charset="2"/>
                <a:ea typeface="微软雅黑" panose="020B0503020204020204" pitchFamily="82" charset="2"/>
              </a:rPr>
              <a:t>：</a:t>
            </a:r>
            <a:r>
              <a:rPr lang="zh-CN" altLang="zh-CN" sz="2000" dirty="0">
                <a:latin typeface="微软雅黑" panose="020B0503020204020204" pitchFamily="82" charset="2"/>
                <a:ea typeface="微软雅黑" panose="020B0503020204020204" pitchFamily="82" charset="2"/>
              </a:rPr>
              <a:t>此索引列的值必须唯一</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r>
              <a:rPr lang="en-US" altLang="zh-CN" sz="2000" b="1" dirty="0">
                <a:latin typeface="微软雅黑" panose="020B0503020204020204" pitchFamily="82" charset="2"/>
                <a:ea typeface="微软雅黑" panose="020B0503020204020204" pitchFamily="82" charset="2"/>
              </a:rPr>
              <a:t>CLUSTER</a:t>
            </a:r>
            <a:r>
              <a:rPr lang="zh-CN" altLang="en-US" sz="2000" dirty="0">
                <a:latin typeface="微软雅黑" panose="020B0503020204020204" pitchFamily="82" charset="2"/>
                <a:ea typeface="微软雅黑" panose="020B0503020204020204" pitchFamily="82" charset="2"/>
              </a:rPr>
              <a:t>：此</a:t>
            </a:r>
            <a:r>
              <a:rPr lang="zh-CN" altLang="zh-CN" sz="2000" dirty="0">
                <a:latin typeface="微软雅黑" panose="020B0503020204020204" pitchFamily="82" charset="2"/>
                <a:ea typeface="微软雅黑" panose="020B0503020204020204" pitchFamily="82" charset="2"/>
              </a:rPr>
              <a:t>索引是</a:t>
            </a:r>
            <a:r>
              <a:rPr lang="zh-CN" altLang="en-US" sz="2000" dirty="0">
                <a:latin typeface="微软雅黑" panose="020B0503020204020204" pitchFamily="82" charset="2"/>
                <a:ea typeface="微软雅黑" panose="020B0503020204020204" pitchFamily="82" charset="2"/>
              </a:rPr>
              <a:t>聚集</a:t>
            </a:r>
            <a:r>
              <a:rPr lang="en-US" altLang="zh-CN" sz="2000" dirty="0">
                <a:latin typeface="微软雅黑" panose="020B0503020204020204" pitchFamily="82" charset="2"/>
                <a:ea typeface="微软雅黑" panose="020B0503020204020204" pitchFamily="82" charset="2"/>
              </a:rPr>
              <a:t>/</a:t>
            </a:r>
            <a:r>
              <a:rPr lang="zh-CN" altLang="zh-CN" sz="2000" dirty="0">
                <a:latin typeface="微软雅黑" panose="020B0503020204020204" pitchFamily="82" charset="2"/>
                <a:ea typeface="微软雅黑" panose="020B0503020204020204" pitchFamily="82" charset="2"/>
              </a:rPr>
              <a:t>聚簇索引</a:t>
            </a:r>
            <a:r>
              <a:rPr lang="zh-CN" altLang="en-US" sz="2000" dirty="0">
                <a:latin typeface="微软雅黑" panose="020B0503020204020204" pitchFamily="82" charset="2"/>
                <a:ea typeface="微软雅黑" panose="020B0503020204020204" pitchFamily="82" charset="2"/>
              </a:rPr>
              <a:t>（</a:t>
            </a:r>
            <a:r>
              <a:rPr lang="zh-CN" altLang="zh-CN" sz="2000" dirty="0">
                <a:latin typeface="微软雅黑" panose="020B0503020204020204" pitchFamily="82" charset="2"/>
                <a:ea typeface="微软雅黑" panose="020B0503020204020204" pitchFamily="82" charset="2"/>
              </a:rPr>
              <a:t>有关索引的内容</a:t>
            </a:r>
            <a:r>
              <a:rPr lang="zh-CN" altLang="en-US" sz="2000" dirty="0">
                <a:latin typeface="微软雅黑" panose="020B0503020204020204" pitchFamily="82" charset="2"/>
                <a:ea typeface="微软雅黑" panose="020B0503020204020204" pitchFamily="82" charset="2"/>
              </a:rPr>
              <a:t>见</a:t>
            </a:r>
            <a:r>
              <a:rPr lang="zh-CN" altLang="zh-CN" sz="2000" dirty="0">
                <a:latin typeface="微软雅黑" panose="020B0503020204020204" pitchFamily="82" charset="2"/>
                <a:ea typeface="微软雅黑" panose="020B0503020204020204" pitchFamily="82" charset="2"/>
              </a:rPr>
              <a:t>第</a:t>
            </a:r>
            <a:r>
              <a:rPr lang="en-US" altLang="zh-CN" sz="2000" dirty="0">
                <a:latin typeface="微软雅黑" panose="020B0503020204020204" pitchFamily="82" charset="2"/>
                <a:ea typeface="微软雅黑" panose="020B0503020204020204" pitchFamily="82" charset="2"/>
              </a:rPr>
              <a:t>9</a:t>
            </a:r>
            <a:r>
              <a:rPr lang="zh-CN" altLang="zh-CN" sz="2000" dirty="0">
                <a:latin typeface="微软雅黑" panose="020B0503020204020204" pitchFamily="82" charset="2"/>
                <a:ea typeface="微软雅黑" panose="020B0503020204020204" pitchFamily="82" charset="2"/>
              </a:rPr>
              <a:t>章</a:t>
            </a:r>
            <a:r>
              <a:rPr lang="zh-CN" altLang="en-US" sz="2000" dirty="0">
                <a:latin typeface="微软雅黑" panose="020B0503020204020204" pitchFamily="82" charset="2"/>
                <a:ea typeface="微软雅黑" panose="020B0503020204020204" pitchFamily="82" charset="2"/>
              </a:rPr>
              <a:t>）</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4.9</a:t>
            </a:r>
            <a:r>
              <a:rPr lang="zh-CN" altLang="zh-CN" sz="2400" dirty="0">
                <a:latin typeface="微软雅黑" panose="020B0503020204020204" pitchFamily="82" charset="2"/>
                <a:ea typeface="微软雅黑" panose="020B0503020204020204" pitchFamily="82" charset="2"/>
              </a:rPr>
              <a:t>】在学生表的</a:t>
            </a:r>
            <a:r>
              <a:rPr lang="en-US" altLang="zh-CN" sz="2400" dirty="0" err="1">
                <a:latin typeface="微软雅黑" panose="020B0503020204020204" pitchFamily="82" charset="2"/>
                <a:ea typeface="微软雅黑" panose="020B0503020204020204" pitchFamily="82" charset="2"/>
              </a:rPr>
              <a:t>Sno</a:t>
            </a:r>
            <a:r>
              <a:rPr lang="zh-CN" altLang="zh-CN" sz="2400" dirty="0">
                <a:latin typeface="微软雅黑" panose="020B0503020204020204" pitchFamily="82" charset="2"/>
                <a:ea typeface="微软雅黑" panose="020B0503020204020204" pitchFamily="82" charset="2"/>
              </a:rPr>
              <a:t>属性上建立</a:t>
            </a:r>
            <a:r>
              <a:rPr lang="zh-CN" altLang="en-US" sz="2400" dirty="0">
                <a:latin typeface="微软雅黑" panose="020B0503020204020204" pitchFamily="82" charset="2"/>
                <a:ea typeface="微软雅黑" panose="020B0503020204020204" pitchFamily="82" charset="2"/>
              </a:rPr>
              <a:t>聚集</a:t>
            </a:r>
            <a:r>
              <a:rPr lang="zh-CN" altLang="zh-CN" sz="2400" dirty="0">
                <a:latin typeface="微软雅黑" panose="020B0503020204020204" pitchFamily="82" charset="2"/>
                <a:ea typeface="微软雅黑" panose="020B0503020204020204" pitchFamily="82" charset="2"/>
              </a:rPr>
              <a:t>索引，命名为</a:t>
            </a:r>
            <a:r>
              <a:rPr lang="en-US" altLang="zh-CN" sz="2400" dirty="0" err="1">
                <a:latin typeface="微软雅黑" panose="020B0503020204020204" pitchFamily="82" charset="2"/>
                <a:ea typeface="微软雅黑" panose="020B0503020204020204" pitchFamily="82" charset="2"/>
              </a:rPr>
              <a:t>Sno_index</a:t>
            </a:r>
            <a:r>
              <a:rPr lang="zh-CN" altLang="zh-CN" sz="2400" dirty="0">
                <a:latin typeface="微软雅黑" panose="020B0503020204020204" pitchFamily="82" charset="2"/>
                <a:ea typeface="微软雅黑" panose="020B0503020204020204" pitchFamily="82" charset="2"/>
              </a:rPr>
              <a:t>，并说明</a:t>
            </a:r>
            <a:r>
              <a:rPr lang="en-US" altLang="zh-CN" sz="2400" dirty="0" err="1">
                <a:latin typeface="微软雅黑" panose="020B0503020204020204" pitchFamily="82" charset="2"/>
                <a:ea typeface="微软雅黑" panose="020B0503020204020204" pitchFamily="82" charset="2"/>
              </a:rPr>
              <a:t>Sno</a:t>
            </a:r>
            <a:r>
              <a:rPr lang="zh-CN" altLang="zh-CN" sz="2400" dirty="0">
                <a:latin typeface="微软雅黑" panose="020B0503020204020204" pitchFamily="82" charset="2"/>
                <a:ea typeface="微软雅黑" panose="020B0503020204020204" pitchFamily="82" charset="2"/>
              </a:rPr>
              <a:t>属性满足唯一约束，索引按照</a:t>
            </a:r>
            <a:r>
              <a:rPr lang="en-US" altLang="zh-CN" sz="2400" dirty="0" err="1">
                <a:latin typeface="微软雅黑" panose="020B0503020204020204" pitchFamily="82" charset="2"/>
                <a:ea typeface="微软雅黑" panose="020B0503020204020204" pitchFamily="82" charset="2"/>
              </a:rPr>
              <a:t>Sno</a:t>
            </a:r>
            <a:r>
              <a:rPr lang="zh-CN" altLang="zh-CN" sz="2400" dirty="0">
                <a:latin typeface="微软雅黑" panose="020B0503020204020204" pitchFamily="82" charset="2"/>
                <a:ea typeface="微软雅黑" panose="020B0503020204020204" pitchFamily="82" charset="2"/>
              </a:rPr>
              <a:t>的值递增排序。</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a:t>
            </a:r>
            <a:r>
              <a:rPr lang="zh-CN" altLang="en-US"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4.10】</a:t>
            </a:r>
            <a:r>
              <a:rPr lang="zh-CN" altLang="zh-CN" sz="2400" dirty="0">
                <a:latin typeface="微软雅黑" panose="020B0503020204020204" pitchFamily="82" charset="2"/>
                <a:ea typeface="微软雅黑" panose="020B0503020204020204" pitchFamily="82" charset="2"/>
              </a:rPr>
              <a:t>在学生选课表的</a:t>
            </a:r>
            <a:r>
              <a:rPr lang="en-US" altLang="zh-CN" sz="2400" dirty="0" err="1">
                <a:latin typeface="微软雅黑" panose="020B0503020204020204" pitchFamily="82" charset="2"/>
                <a:ea typeface="微软雅黑" panose="020B0503020204020204" pitchFamily="82" charset="2"/>
              </a:rPr>
              <a:t>Sno</a:t>
            </a:r>
            <a:r>
              <a:rPr lang="zh-CN" altLang="zh-CN" sz="2400" dirty="0">
                <a:latin typeface="微软雅黑" panose="020B0503020204020204" pitchFamily="82" charset="2"/>
                <a:ea typeface="微软雅黑" panose="020B0503020204020204" pitchFamily="82" charset="2"/>
              </a:rPr>
              <a:t>和</a:t>
            </a:r>
            <a:r>
              <a:rPr lang="en-US" altLang="zh-CN" sz="2400" dirty="0" err="1">
                <a:latin typeface="微软雅黑" panose="020B0503020204020204" pitchFamily="82" charset="2"/>
                <a:ea typeface="微软雅黑" panose="020B0503020204020204" pitchFamily="82" charset="2"/>
              </a:rPr>
              <a:t>Cno</a:t>
            </a:r>
            <a:r>
              <a:rPr lang="zh-CN" altLang="zh-CN" sz="2400" dirty="0">
                <a:latin typeface="微软雅黑" panose="020B0503020204020204" pitchFamily="82" charset="2"/>
                <a:ea typeface="微软雅黑" panose="020B0503020204020204" pitchFamily="82" charset="2"/>
              </a:rPr>
              <a:t>属性上建立唯一索引</a:t>
            </a:r>
            <a:endParaRPr lang="en-US" altLang="zh-CN" sz="2400" dirty="0">
              <a:latin typeface="微软雅黑" panose="020B0503020204020204" pitchFamily="82" charset="2"/>
              <a:ea typeface="微软雅黑" panose="020B0503020204020204" pitchFamily="82" charset="2"/>
            </a:endParaRPr>
          </a:p>
        </p:txBody>
      </p:sp>
      <p:pic>
        <p:nvPicPr>
          <p:cNvPr id="6" name="图片 5">
            <a:extLst>
              <a:ext uri="{FF2B5EF4-FFF2-40B4-BE49-F238E27FC236}">
                <a16:creationId xmlns:a16="http://schemas.microsoft.com/office/drawing/2014/main" id="{A7663387-B577-D6A7-A3F9-787B2EECC65A}"/>
              </a:ext>
            </a:extLst>
          </p:cNvPr>
          <p:cNvPicPr>
            <a:picLocks noChangeAspect="1"/>
          </p:cNvPicPr>
          <p:nvPr/>
        </p:nvPicPr>
        <p:blipFill>
          <a:blip r:embed="rId4"/>
          <a:stretch>
            <a:fillRect/>
          </a:stretch>
        </p:blipFill>
        <p:spPr>
          <a:xfrm>
            <a:off x="615566" y="1373380"/>
            <a:ext cx="10800000" cy="827273"/>
          </a:xfrm>
          <a:prstGeom prst="rect">
            <a:avLst/>
          </a:prstGeom>
        </p:spPr>
      </p:pic>
      <p:pic>
        <p:nvPicPr>
          <p:cNvPr id="12" name="图片 11">
            <a:extLst>
              <a:ext uri="{FF2B5EF4-FFF2-40B4-BE49-F238E27FC236}">
                <a16:creationId xmlns:a16="http://schemas.microsoft.com/office/drawing/2014/main" id="{3E5C7AC3-129C-CC7C-0128-3E78BC4451C2}"/>
              </a:ext>
            </a:extLst>
          </p:cNvPr>
          <p:cNvPicPr>
            <a:picLocks noChangeAspect="1"/>
          </p:cNvPicPr>
          <p:nvPr/>
        </p:nvPicPr>
        <p:blipFill>
          <a:blip r:embed="rId5"/>
          <a:stretch>
            <a:fillRect/>
          </a:stretch>
        </p:blipFill>
        <p:spPr>
          <a:xfrm>
            <a:off x="615566" y="5417683"/>
            <a:ext cx="10800000" cy="427993"/>
          </a:xfrm>
          <a:prstGeom prst="rect">
            <a:avLst/>
          </a:prstGeom>
        </p:spPr>
      </p:pic>
      <p:sp>
        <p:nvSpPr>
          <p:cNvPr id="4" name="页脚占位符 3">
            <a:extLst>
              <a:ext uri="{FF2B5EF4-FFF2-40B4-BE49-F238E27FC236}">
                <a16:creationId xmlns:a16="http://schemas.microsoft.com/office/drawing/2014/main" id="{8368A060-CEF9-EE1D-9B07-E5C918C7F151}"/>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7" name="灯片编号占位符 6">
            <a:extLst>
              <a:ext uri="{FF2B5EF4-FFF2-40B4-BE49-F238E27FC236}">
                <a16:creationId xmlns:a16="http://schemas.microsoft.com/office/drawing/2014/main" id="{177766D9-18B8-5456-9AEA-B0E3FB15BC0D}"/>
              </a:ext>
            </a:extLst>
          </p:cNvPr>
          <p:cNvSpPr>
            <a:spLocks noGrp="1"/>
          </p:cNvSpPr>
          <p:nvPr>
            <p:ph type="sldNum" sz="quarter" idx="12"/>
          </p:nvPr>
        </p:nvSpPr>
        <p:spPr/>
        <p:txBody>
          <a:bodyPr/>
          <a:lstStyle/>
          <a:p>
            <a:fld id="{4B0D34C0-35A8-654C-9FBA-7B4E017BD630}" type="slidenum">
              <a:rPr lang="en-US" altLang="zh-CN" smtClean="0"/>
              <a:t>16</a:t>
            </a:fld>
            <a:endParaRPr kumimoji="1" lang="zh-CN" altLang="en-US"/>
          </a:p>
        </p:txBody>
      </p:sp>
    </p:spTree>
    <p:extLst>
      <p:ext uri="{BB962C8B-B14F-4D97-AF65-F5344CB8AC3E}">
        <p14:creationId xmlns:p14="http://schemas.microsoft.com/office/powerpoint/2010/main" val="697042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9">
            <a:extLst>
              <a:ext uri="{FF2B5EF4-FFF2-40B4-BE49-F238E27FC236}">
                <a16:creationId xmlns:a16="http://schemas.microsoft.com/office/drawing/2014/main" id="{003226AC-6541-4649-B6AC-1E73BD4D9C4F}"/>
              </a:ext>
            </a:extLst>
          </p:cNvPr>
          <p:cNvSpPr/>
          <p:nvPr/>
        </p:nvSpPr>
        <p:spPr>
          <a:xfrm>
            <a:off x="501650" y="4533900"/>
            <a:ext cx="11931649" cy="80010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4" name="Shape9">
            <a:extLst>
              <a:ext uri="{FF2B5EF4-FFF2-40B4-BE49-F238E27FC236}">
                <a16:creationId xmlns:a16="http://schemas.microsoft.com/office/drawing/2014/main" id="{003226AC-6541-4649-B6AC-1E73BD4D9C4F}"/>
              </a:ext>
            </a:extLst>
          </p:cNvPr>
          <p:cNvSpPr/>
          <p:nvPr/>
        </p:nvSpPr>
        <p:spPr>
          <a:xfrm>
            <a:off x="501650" y="2795473"/>
            <a:ext cx="11931649" cy="80010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5" name="Shape9">
            <a:extLst>
              <a:ext uri="{FF2B5EF4-FFF2-40B4-BE49-F238E27FC236}">
                <a16:creationId xmlns:a16="http://schemas.microsoft.com/office/drawing/2014/main" id="{003226AC-6541-4649-B6AC-1E73BD4D9C4F}"/>
              </a:ext>
            </a:extLst>
          </p:cNvPr>
          <p:cNvSpPr/>
          <p:nvPr/>
        </p:nvSpPr>
        <p:spPr>
          <a:xfrm>
            <a:off x="501650" y="1589416"/>
            <a:ext cx="11931649" cy="80010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修改、删除索引</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800" y="1077286"/>
            <a:ext cx="11456894" cy="5904698"/>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可以使用</a:t>
            </a:r>
            <a:r>
              <a:rPr lang="en-US" altLang="zh-CN" sz="2400" dirty="0">
                <a:latin typeface="微软雅黑" panose="020B0503020204020204" pitchFamily="82" charset="2"/>
                <a:ea typeface="微软雅黑" panose="020B0503020204020204" pitchFamily="82" charset="2"/>
              </a:rPr>
              <a:t>ALTER INDEX</a:t>
            </a:r>
            <a:r>
              <a:rPr lang="zh-CN" altLang="zh-CN" sz="2400" dirty="0">
                <a:latin typeface="微软雅黑" panose="020B0503020204020204" pitchFamily="82" charset="2"/>
                <a:ea typeface="微软雅黑" panose="020B0503020204020204" pitchFamily="82" charset="2"/>
              </a:rPr>
              <a:t>对已经建立的索引进行重命名。语法格式为：</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4.11</a:t>
            </a:r>
            <a:r>
              <a:rPr lang="zh-CN" altLang="zh-CN" sz="2400" dirty="0">
                <a:latin typeface="微软雅黑" panose="020B0503020204020204" pitchFamily="82" charset="2"/>
                <a:ea typeface="微软雅黑" panose="020B0503020204020204" pitchFamily="82" charset="2"/>
              </a:rPr>
              <a:t>】将学生表的</a:t>
            </a:r>
            <a:r>
              <a:rPr lang="en-US" altLang="zh-CN" sz="2400" dirty="0" err="1">
                <a:latin typeface="微软雅黑" panose="020B0503020204020204" pitchFamily="82" charset="2"/>
                <a:ea typeface="微软雅黑" panose="020B0503020204020204" pitchFamily="82" charset="2"/>
              </a:rPr>
              <a:t>Sno_index</a:t>
            </a:r>
            <a:r>
              <a:rPr lang="zh-CN" altLang="zh-CN" sz="2400" dirty="0">
                <a:latin typeface="微软雅黑" panose="020B0503020204020204" pitchFamily="82" charset="2"/>
                <a:ea typeface="微软雅黑" panose="020B0503020204020204" pitchFamily="82" charset="2"/>
              </a:rPr>
              <a:t>重命名为</a:t>
            </a:r>
            <a:r>
              <a:rPr lang="en-US" altLang="zh-CN" sz="2400" dirty="0" err="1">
                <a:latin typeface="微软雅黑" panose="020B0503020204020204" pitchFamily="82" charset="2"/>
                <a:ea typeface="微软雅黑" panose="020B0503020204020204" pitchFamily="82" charset="2"/>
              </a:rPr>
              <a:t>Sno_ind</a:t>
            </a:r>
            <a:r>
              <a:rPr lang="zh-CN" altLang="zh-CN" sz="2400" dirty="0">
                <a:latin typeface="微软雅黑" panose="020B0503020204020204" pitchFamily="82" charset="2"/>
                <a:ea typeface="微软雅黑" panose="020B0503020204020204" pitchFamily="82" charset="2"/>
              </a:rPr>
              <a:t>。</a:t>
            </a: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在</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中删除索引的语法格式为：</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4.12</a:t>
            </a:r>
            <a:r>
              <a:rPr lang="zh-CN" altLang="zh-CN" sz="2400" dirty="0">
                <a:latin typeface="微软雅黑" panose="020B0503020204020204" pitchFamily="82" charset="2"/>
                <a:ea typeface="微软雅黑" panose="020B0503020204020204" pitchFamily="82" charset="2"/>
              </a:rPr>
              <a:t>】删除学生表的</a:t>
            </a:r>
            <a:r>
              <a:rPr lang="en-US" altLang="zh-CN" sz="2400" dirty="0" err="1">
                <a:latin typeface="微软雅黑" panose="020B0503020204020204" pitchFamily="82" charset="2"/>
                <a:ea typeface="微软雅黑" panose="020B0503020204020204" pitchFamily="82" charset="2"/>
              </a:rPr>
              <a:t>Sno_index</a:t>
            </a:r>
            <a:r>
              <a:rPr lang="zh-CN" altLang="zh-CN" sz="2400" dirty="0">
                <a:latin typeface="微软雅黑" panose="020B0503020204020204" pitchFamily="82" charset="2"/>
                <a:ea typeface="微软雅黑" panose="020B0503020204020204" pitchFamily="82" charset="2"/>
              </a:rPr>
              <a:t>索引。</a:t>
            </a:r>
            <a:endParaRPr lang="en-US" altLang="zh-CN" sz="2400" dirty="0">
              <a:latin typeface="微软雅黑" panose="020B0503020204020204" pitchFamily="82" charset="2"/>
              <a:ea typeface="微软雅黑" panose="020B0503020204020204" pitchFamily="82" charset="2"/>
            </a:endParaRPr>
          </a:p>
        </p:txBody>
      </p:sp>
      <p:pic>
        <p:nvPicPr>
          <p:cNvPr id="6" name="图片 5">
            <a:extLst>
              <a:ext uri="{FF2B5EF4-FFF2-40B4-BE49-F238E27FC236}">
                <a16:creationId xmlns:a16="http://schemas.microsoft.com/office/drawing/2014/main" id="{31F86732-5965-45AB-821E-86047B7374DB}"/>
              </a:ext>
            </a:extLst>
          </p:cNvPr>
          <p:cNvPicPr>
            <a:picLocks noChangeAspect="1"/>
          </p:cNvPicPr>
          <p:nvPr/>
        </p:nvPicPr>
        <p:blipFill>
          <a:blip r:embed="rId2"/>
          <a:stretch>
            <a:fillRect/>
          </a:stretch>
        </p:blipFill>
        <p:spPr>
          <a:xfrm>
            <a:off x="676275" y="4700142"/>
            <a:ext cx="10715626" cy="460014"/>
          </a:xfrm>
          <a:prstGeom prst="rect">
            <a:avLst/>
          </a:prstGeom>
        </p:spPr>
      </p:pic>
      <p:pic>
        <p:nvPicPr>
          <p:cNvPr id="9" name="图片 8">
            <a:extLst>
              <a:ext uri="{FF2B5EF4-FFF2-40B4-BE49-F238E27FC236}">
                <a16:creationId xmlns:a16="http://schemas.microsoft.com/office/drawing/2014/main" id="{A44B80B0-BC14-5DE7-E7CE-B3B81E8886FC}"/>
              </a:ext>
            </a:extLst>
          </p:cNvPr>
          <p:cNvPicPr>
            <a:picLocks noChangeAspect="1"/>
          </p:cNvPicPr>
          <p:nvPr/>
        </p:nvPicPr>
        <p:blipFill>
          <a:blip r:embed="rId3"/>
          <a:stretch>
            <a:fillRect/>
          </a:stretch>
        </p:blipFill>
        <p:spPr>
          <a:xfrm>
            <a:off x="676275" y="6019260"/>
            <a:ext cx="10715626" cy="432955"/>
          </a:xfrm>
          <a:prstGeom prst="rect">
            <a:avLst/>
          </a:prstGeom>
        </p:spPr>
      </p:pic>
      <p:pic>
        <p:nvPicPr>
          <p:cNvPr id="11" name="图片 10">
            <a:extLst>
              <a:ext uri="{FF2B5EF4-FFF2-40B4-BE49-F238E27FC236}">
                <a16:creationId xmlns:a16="http://schemas.microsoft.com/office/drawing/2014/main" id="{B2AA37D6-EE6F-AF71-26F9-848CDA0F2A51}"/>
              </a:ext>
            </a:extLst>
          </p:cNvPr>
          <p:cNvPicPr>
            <a:picLocks noChangeAspect="1"/>
          </p:cNvPicPr>
          <p:nvPr/>
        </p:nvPicPr>
        <p:blipFill>
          <a:blip r:embed="rId4"/>
          <a:stretch>
            <a:fillRect/>
          </a:stretch>
        </p:blipFill>
        <p:spPr>
          <a:xfrm>
            <a:off x="676275" y="1734150"/>
            <a:ext cx="10715626" cy="468640"/>
          </a:xfrm>
          <a:prstGeom prst="rect">
            <a:avLst/>
          </a:prstGeom>
        </p:spPr>
      </p:pic>
      <p:pic>
        <p:nvPicPr>
          <p:cNvPr id="13" name="图片 12">
            <a:extLst>
              <a:ext uri="{FF2B5EF4-FFF2-40B4-BE49-F238E27FC236}">
                <a16:creationId xmlns:a16="http://schemas.microsoft.com/office/drawing/2014/main" id="{758E80A0-015A-9F04-A225-7F71A2862458}"/>
              </a:ext>
            </a:extLst>
          </p:cNvPr>
          <p:cNvPicPr>
            <a:picLocks noChangeAspect="1"/>
          </p:cNvPicPr>
          <p:nvPr/>
        </p:nvPicPr>
        <p:blipFill>
          <a:blip r:embed="rId5"/>
          <a:stretch>
            <a:fillRect/>
          </a:stretch>
        </p:blipFill>
        <p:spPr>
          <a:xfrm>
            <a:off x="676275" y="2988240"/>
            <a:ext cx="10715626" cy="414566"/>
          </a:xfrm>
          <a:prstGeom prst="rect">
            <a:avLst/>
          </a:prstGeom>
        </p:spPr>
      </p:pic>
      <p:sp>
        <p:nvSpPr>
          <p:cNvPr id="4" name="页脚占位符 3">
            <a:extLst>
              <a:ext uri="{FF2B5EF4-FFF2-40B4-BE49-F238E27FC236}">
                <a16:creationId xmlns:a16="http://schemas.microsoft.com/office/drawing/2014/main" id="{1A10C9C5-F07C-76FC-D2DD-2D4BC64C768B}"/>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446F221C-89BC-5ACA-FEC4-19F2261FDCC6}"/>
              </a:ext>
            </a:extLst>
          </p:cNvPr>
          <p:cNvSpPr>
            <a:spLocks noGrp="1"/>
          </p:cNvSpPr>
          <p:nvPr>
            <p:ph type="sldNum" sz="quarter" idx="12"/>
          </p:nvPr>
        </p:nvSpPr>
        <p:spPr/>
        <p:txBody>
          <a:bodyPr/>
          <a:lstStyle/>
          <a:p>
            <a:fld id="{4B0D34C0-35A8-654C-9FBA-7B4E017BD630}" type="slidenum">
              <a:rPr lang="en-US" altLang="zh-CN" smtClean="0"/>
              <a:t>17</a:t>
            </a:fld>
            <a:endParaRPr kumimoji="1" lang="zh-CN" altLang="en-US"/>
          </a:p>
        </p:txBody>
      </p:sp>
      <p:sp>
        <p:nvSpPr>
          <p:cNvPr id="12" name="Shape9">
            <a:extLst>
              <a:ext uri="{FF2B5EF4-FFF2-40B4-BE49-F238E27FC236}">
                <a16:creationId xmlns:a16="http://schemas.microsoft.com/office/drawing/2014/main" id="{003226AC-6541-4649-B6AC-1E73BD4D9C4F}"/>
              </a:ext>
            </a:extLst>
          </p:cNvPr>
          <p:cNvSpPr/>
          <p:nvPr/>
        </p:nvSpPr>
        <p:spPr>
          <a:xfrm>
            <a:off x="501650" y="5835687"/>
            <a:ext cx="11931649" cy="80010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Tree>
    <p:extLst>
      <p:ext uri="{BB962C8B-B14F-4D97-AF65-F5344CB8AC3E}">
        <p14:creationId xmlns:p14="http://schemas.microsoft.com/office/powerpoint/2010/main" val="2964771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9">
            <a:extLst>
              <a:ext uri="{FF2B5EF4-FFF2-40B4-BE49-F238E27FC236}">
                <a16:creationId xmlns:a16="http://schemas.microsoft.com/office/drawing/2014/main" id="{003226AC-6541-4649-B6AC-1E73BD4D9C4F}"/>
              </a:ext>
            </a:extLst>
          </p:cNvPr>
          <p:cNvSpPr/>
          <p:nvPr/>
        </p:nvSpPr>
        <p:spPr>
          <a:xfrm>
            <a:off x="666750" y="4069142"/>
            <a:ext cx="11931649" cy="80010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7" name="Shape18">
            <a:extLst>
              <a:ext uri="{FF2B5EF4-FFF2-40B4-BE49-F238E27FC236}">
                <a16:creationId xmlns:a16="http://schemas.microsoft.com/office/drawing/2014/main" id="{CA02947C-86FA-43A0-AEA7-1533075A3978}"/>
              </a:ext>
            </a:extLst>
          </p:cNvPr>
          <p:cNvSpPr/>
          <p:nvPr/>
        </p:nvSpPr>
        <p:spPr>
          <a:xfrm>
            <a:off x="522752" y="956948"/>
            <a:ext cx="11048335" cy="2675071"/>
          </a:xfrm>
          <a:prstGeom prst="roundRect">
            <a:avLst>
              <a:gd name="adj" fmla="val 16552"/>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创建视图</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695325" y="1146956"/>
            <a:ext cx="10639425" cy="4466264"/>
          </a:xfrm>
          <a:prstGeom prst="rect">
            <a:avLst/>
          </a:prstGeom>
        </p:spPr>
        <p:txBody>
          <a:bodyPr/>
          <a:lstStyle/>
          <a:p>
            <a:pPr>
              <a:buFont typeface="Wingdings" panose="05000000000000000000" pitchFamily="2" charset="2"/>
              <a:buChar char="Ø"/>
            </a:pPr>
            <a:r>
              <a:rPr lang="zh-CN" altLang="zh-CN" sz="2400" dirty="0">
                <a:solidFill>
                  <a:srgbClr val="3B20FF"/>
                </a:solidFill>
                <a:latin typeface="微软雅黑" panose="020B0503020204020204" pitchFamily="82" charset="2"/>
                <a:ea typeface="微软雅黑" panose="020B0503020204020204" pitchFamily="82" charset="2"/>
              </a:rPr>
              <a:t>视图</a:t>
            </a:r>
            <a:r>
              <a:rPr lang="zh-CN" altLang="zh-CN" sz="2400" dirty="0">
                <a:latin typeface="微软雅黑" panose="020B0503020204020204" pitchFamily="82" charset="2"/>
                <a:ea typeface="微软雅黑" panose="020B0503020204020204" pitchFamily="82" charset="2"/>
              </a:rPr>
              <a:t>是数据库中的一个查询的查询结果构成的“</a:t>
            </a:r>
            <a:r>
              <a:rPr lang="zh-CN" altLang="zh-CN" sz="2400" dirty="0">
                <a:solidFill>
                  <a:srgbClr val="3B20FF"/>
                </a:solidFill>
                <a:latin typeface="微软雅黑" panose="020B0503020204020204" pitchFamily="82" charset="2"/>
                <a:ea typeface="微软雅黑" panose="020B0503020204020204" pitchFamily="82" charset="2"/>
              </a:rPr>
              <a:t>虚关系</a:t>
            </a:r>
            <a:r>
              <a:rPr lang="zh-CN" altLang="zh-CN" sz="2400" dirty="0">
                <a:latin typeface="微软雅黑" panose="020B0503020204020204" pitchFamily="82" charset="2"/>
                <a:ea typeface="微软雅黑" panose="020B0503020204020204" pitchFamily="82" charset="2"/>
              </a:rPr>
              <a:t>”。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将重复执行的</a:t>
            </a:r>
            <a:r>
              <a:rPr lang="en-US" altLang="zh-CN" sz="2400" dirty="0">
                <a:latin typeface="微软雅黑" panose="020B0503020204020204" pitchFamily="82" charset="2"/>
                <a:ea typeface="微软雅黑" panose="020B0503020204020204" pitchFamily="82" charset="2"/>
              </a:rPr>
              <a:t>SQL</a:t>
            </a:r>
            <a:r>
              <a:rPr lang="zh-CN" altLang="en-US" sz="2400" dirty="0">
                <a:latin typeface="微软雅黑" panose="020B0503020204020204" pitchFamily="82" charset="2"/>
                <a:ea typeface="微软雅黑" panose="020B0503020204020204" pitchFamily="82" charset="2"/>
              </a:rPr>
              <a:t>查询存储在数据库中，并对其命名，</a:t>
            </a:r>
            <a:r>
              <a:rPr lang="zh-CN" altLang="en-US" sz="2400" b="1" dirty="0">
                <a:latin typeface="微软雅黑" panose="020B0503020204020204" pitchFamily="82" charset="2"/>
                <a:ea typeface="微软雅黑" panose="020B0503020204020204" pitchFamily="82" charset="2"/>
              </a:rPr>
              <a:t>在之后的查询中可通过名字进行查询，因此可以减少重复工作</a:t>
            </a: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一个视图就是一个命名的存储在数据库中的查询，视图中的数据即为该查询对应的查询结果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在</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中创建视图的命令为：</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子查询</a:t>
            </a:r>
            <a:r>
              <a:rPr lang="zh-CN" altLang="en-US" sz="2000" dirty="0">
                <a:latin typeface="微软雅黑" panose="020B0503020204020204" pitchFamily="82" charset="2"/>
                <a:ea typeface="微软雅黑" panose="020B0503020204020204" pitchFamily="82" charset="2"/>
              </a:rPr>
              <a:t>：</a:t>
            </a:r>
            <a:r>
              <a:rPr lang="zh-CN" altLang="zh-CN" sz="2000" dirty="0">
                <a:latin typeface="微软雅黑" panose="020B0503020204020204" pitchFamily="82" charset="2"/>
                <a:ea typeface="微软雅黑" panose="020B0503020204020204" pitchFamily="82" charset="2"/>
              </a:rPr>
              <a:t>任何</a:t>
            </a:r>
            <a:r>
              <a:rPr lang="en-US" altLang="zh-CN" sz="2000" dirty="0">
                <a:latin typeface="微软雅黑" panose="020B0503020204020204" pitchFamily="82" charset="2"/>
                <a:ea typeface="微软雅黑" panose="020B0503020204020204" pitchFamily="82" charset="2"/>
              </a:rPr>
              <a:t>SELECT</a:t>
            </a:r>
            <a:r>
              <a:rPr lang="zh-CN" altLang="zh-CN" sz="2000" dirty="0">
                <a:latin typeface="微软雅黑" panose="020B0503020204020204" pitchFamily="82" charset="2"/>
                <a:ea typeface="微软雅黑" panose="020B0503020204020204" pitchFamily="82" charset="2"/>
              </a:rPr>
              <a:t>语句</a:t>
            </a:r>
            <a:endParaRPr lang="en-US" altLang="zh-CN" sz="2400" dirty="0">
              <a:latin typeface="微软雅黑" panose="020B0503020204020204" pitchFamily="82" charset="2"/>
              <a:ea typeface="微软雅黑" panose="020B0503020204020204" pitchFamily="82" charset="2"/>
            </a:endParaRPr>
          </a:p>
        </p:txBody>
      </p:sp>
      <p:pic>
        <p:nvPicPr>
          <p:cNvPr id="6" name="图片 5">
            <a:extLst>
              <a:ext uri="{FF2B5EF4-FFF2-40B4-BE49-F238E27FC236}">
                <a16:creationId xmlns:a16="http://schemas.microsoft.com/office/drawing/2014/main" id="{E1C3A243-35BB-5E2E-8EEA-19A2236B1048}"/>
              </a:ext>
            </a:extLst>
          </p:cNvPr>
          <p:cNvPicPr>
            <a:picLocks noChangeAspect="1"/>
          </p:cNvPicPr>
          <p:nvPr/>
        </p:nvPicPr>
        <p:blipFill>
          <a:blip r:embed="rId2"/>
          <a:stretch>
            <a:fillRect/>
          </a:stretch>
        </p:blipFill>
        <p:spPr>
          <a:xfrm>
            <a:off x="971550" y="4243236"/>
            <a:ext cx="10535773" cy="451913"/>
          </a:xfrm>
          <a:prstGeom prst="rect">
            <a:avLst/>
          </a:prstGeom>
        </p:spPr>
      </p:pic>
      <p:sp>
        <p:nvSpPr>
          <p:cNvPr id="4" name="页脚占位符 3">
            <a:extLst>
              <a:ext uri="{FF2B5EF4-FFF2-40B4-BE49-F238E27FC236}">
                <a16:creationId xmlns:a16="http://schemas.microsoft.com/office/drawing/2014/main" id="{2204E2B1-D4F0-925B-2C38-0A026ABC7EEE}"/>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2FADEA95-66F9-05CE-7686-EF7C3A4A0877}"/>
              </a:ext>
            </a:extLst>
          </p:cNvPr>
          <p:cNvSpPr>
            <a:spLocks noGrp="1"/>
          </p:cNvSpPr>
          <p:nvPr>
            <p:ph type="sldNum" sz="quarter" idx="12"/>
          </p:nvPr>
        </p:nvSpPr>
        <p:spPr/>
        <p:txBody>
          <a:bodyPr/>
          <a:lstStyle/>
          <a:p>
            <a:fld id="{4B0D34C0-35A8-654C-9FBA-7B4E017BD630}" type="slidenum">
              <a:rPr lang="en-US" altLang="zh-CN" smtClean="0"/>
              <a:t>18</a:t>
            </a:fld>
            <a:endParaRPr kumimoji="1" lang="zh-CN" altLang="en-US"/>
          </a:p>
        </p:txBody>
      </p:sp>
    </p:spTree>
    <p:extLst>
      <p:ext uri="{BB962C8B-B14F-4D97-AF65-F5344CB8AC3E}">
        <p14:creationId xmlns:p14="http://schemas.microsoft.com/office/powerpoint/2010/main" val="3227642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18">
            <a:extLst>
              <a:ext uri="{FF2B5EF4-FFF2-40B4-BE49-F238E27FC236}">
                <a16:creationId xmlns:a16="http://schemas.microsoft.com/office/drawing/2014/main" id="{CA02947C-86FA-43A0-AEA7-1533075A3978}"/>
              </a:ext>
            </a:extLst>
          </p:cNvPr>
          <p:cNvSpPr/>
          <p:nvPr/>
        </p:nvSpPr>
        <p:spPr>
          <a:xfrm>
            <a:off x="561975" y="5876259"/>
            <a:ext cx="11468100" cy="640887"/>
          </a:xfrm>
          <a:prstGeom prst="roundRect">
            <a:avLst>
              <a:gd name="adj" fmla="val 16552"/>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1" name="Shape9">
            <a:extLst>
              <a:ext uri="{FF2B5EF4-FFF2-40B4-BE49-F238E27FC236}">
                <a16:creationId xmlns:a16="http://schemas.microsoft.com/office/drawing/2014/main" id="{003226AC-6541-4649-B6AC-1E73BD4D9C4F}"/>
              </a:ext>
            </a:extLst>
          </p:cNvPr>
          <p:cNvSpPr/>
          <p:nvPr/>
        </p:nvSpPr>
        <p:spPr>
          <a:xfrm>
            <a:off x="666750" y="5174436"/>
            <a:ext cx="11931649" cy="80010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0" name="Shape18">
            <a:extLst>
              <a:ext uri="{FF2B5EF4-FFF2-40B4-BE49-F238E27FC236}">
                <a16:creationId xmlns:a16="http://schemas.microsoft.com/office/drawing/2014/main" id="{CA02947C-86FA-43A0-AEA7-1533075A3978}"/>
              </a:ext>
            </a:extLst>
          </p:cNvPr>
          <p:cNvSpPr/>
          <p:nvPr/>
        </p:nvSpPr>
        <p:spPr>
          <a:xfrm>
            <a:off x="561975" y="3029894"/>
            <a:ext cx="11468100" cy="1142900"/>
          </a:xfrm>
          <a:prstGeom prst="roundRect">
            <a:avLst>
              <a:gd name="adj" fmla="val 16552"/>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9" name="Shape9">
            <a:extLst>
              <a:ext uri="{FF2B5EF4-FFF2-40B4-BE49-F238E27FC236}">
                <a16:creationId xmlns:a16="http://schemas.microsoft.com/office/drawing/2014/main" id="{003226AC-6541-4649-B6AC-1E73BD4D9C4F}"/>
              </a:ext>
            </a:extLst>
          </p:cNvPr>
          <p:cNvSpPr/>
          <p:nvPr/>
        </p:nvSpPr>
        <p:spPr>
          <a:xfrm>
            <a:off x="666750" y="1486977"/>
            <a:ext cx="11931649" cy="1589598"/>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创建视图</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800" y="1077286"/>
            <a:ext cx="11887200" cy="5904698"/>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4.13</a:t>
            </a:r>
            <a:r>
              <a:rPr lang="zh-CN" altLang="zh-CN" sz="2400" dirty="0">
                <a:latin typeface="微软雅黑" panose="020B0503020204020204" pitchFamily="82" charset="2"/>
                <a:ea typeface="微软雅黑" panose="020B0503020204020204" pitchFamily="82" charset="2"/>
              </a:rPr>
              <a:t>】建立计算机系学生的视图，命名为</a:t>
            </a:r>
            <a:r>
              <a:rPr lang="en-US" altLang="zh-CN" sz="2400" dirty="0" err="1">
                <a:latin typeface="微软雅黑" panose="020B0503020204020204" pitchFamily="82" charset="2"/>
                <a:ea typeface="微软雅黑" panose="020B0503020204020204" pitchFamily="82" charset="2"/>
              </a:rPr>
              <a:t>Student_CS</a:t>
            </a:r>
            <a:r>
              <a:rPr lang="zh-CN" altLang="zh-CN" sz="2400" dirty="0">
                <a:latin typeface="微软雅黑" panose="020B0503020204020204" pitchFamily="82" charset="2"/>
                <a:ea typeface="微软雅黑" panose="020B0503020204020204" pitchFamily="82" charset="2"/>
              </a:rPr>
              <a:t>。</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r>
              <a:rPr lang="zh-CN" altLang="zh-CN" sz="2000" dirty="0">
                <a:latin typeface="微软雅黑" panose="020B0503020204020204" pitchFamily="82" charset="2"/>
                <a:ea typeface="微软雅黑" panose="020B0503020204020204" pitchFamily="82" charset="2"/>
              </a:rPr>
              <a:t>在执行</a:t>
            </a:r>
            <a:r>
              <a:rPr lang="en-US" altLang="zh-CN" sz="2000" dirty="0">
                <a:latin typeface="微软雅黑" panose="020B0503020204020204" pitchFamily="82" charset="2"/>
                <a:ea typeface="微软雅黑" panose="020B0503020204020204" pitchFamily="82" charset="2"/>
                <a:cs typeface="Times New Roman" panose="02020603050405020304" pitchFamily="18" charset="0"/>
              </a:rPr>
              <a:t>CREATE VIEW</a:t>
            </a:r>
            <a:r>
              <a:rPr lang="zh-CN" altLang="zh-CN" sz="2000" dirty="0">
                <a:latin typeface="微软雅黑" panose="020B0503020204020204" pitchFamily="82" charset="2"/>
                <a:ea typeface="微软雅黑" panose="020B0503020204020204" pitchFamily="82" charset="2"/>
              </a:rPr>
              <a:t>语句时</a:t>
            </a:r>
            <a:r>
              <a:rPr lang="zh-CN" altLang="zh-CN" sz="2000" b="1" dirty="0">
                <a:latin typeface="微软雅黑" panose="020B0503020204020204" pitchFamily="82" charset="2"/>
                <a:ea typeface="微软雅黑" panose="020B0503020204020204" pitchFamily="82" charset="2"/>
              </a:rPr>
              <a:t>并不执行其中的子查询语句</a:t>
            </a:r>
            <a:r>
              <a:rPr lang="zh-CN" altLang="zh-CN" sz="2000" dirty="0">
                <a:latin typeface="微软雅黑" panose="020B0503020204020204" pitchFamily="82" charset="2"/>
                <a:ea typeface="微软雅黑" panose="020B0503020204020204" pitchFamily="82" charset="2"/>
              </a:rPr>
              <a:t>，只是</a:t>
            </a:r>
            <a:r>
              <a:rPr lang="zh-CN" altLang="zh-CN" sz="2000" dirty="0">
                <a:solidFill>
                  <a:srgbClr val="3B20FF"/>
                </a:solidFill>
                <a:latin typeface="微软雅黑" panose="020B0503020204020204" pitchFamily="82" charset="2"/>
                <a:ea typeface="微软雅黑" panose="020B0503020204020204" pitchFamily="82" charset="2"/>
              </a:rPr>
              <a:t>把视图的</a:t>
            </a:r>
            <a:r>
              <a:rPr lang="zh-CN" altLang="zh-CN" sz="2000" b="1" dirty="0">
                <a:solidFill>
                  <a:srgbClr val="3B20FF"/>
                </a:solidFill>
                <a:latin typeface="微软雅黑" panose="020B0503020204020204" pitchFamily="82" charset="2"/>
                <a:ea typeface="微软雅黑" panose="020B0503020204020204" pitchFamily="82" charset="2"/>
              </a:rPr>
              <a:t>定义</a:t>
            </a:r>
            <a:r>
              <a:rPr lang="zh-CN" altLang="zh-CN" sz="2000" dirty="0">
                <a:solidFill>
                  <a:srgbClr val="3B20FF"/>
                </a:solidFill>
                <a:latin typeface="微软雅黑" panose="020B0503020204020204" pitchFamily="82" charset="2"/>
                <a:ea typeface="微软雅黑" panose="020B0503020204020204" pitchFamily="82" charset="2"/>
              </a:rPr>
              <a:t>存入数据字典</a:t>
            </a:r>
            <a:r>
              <a:rPr lang="zh-CN" altLang="zh-CN" sz="2000" dirty="0">
                <a:latin typeface="微软雅黑" panose="020B0503020204020204" pitchFamily="82" charset="2"/>
                <a:ea typeface="微软雅黑" panose="020B0503020204020204" pitchFamily="82" charset="2"/>
              </a:rPr>
              <a:t>。 </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r>
              <a:rPr lang="zh-CN" altLang="zh-CN" sz="2000" dirty="0">
                <a:latin typeface="微软雅黑" panose="020B0503020204020204" pitchFamily="82" charset="2"/>
                <a:ea typeface="微软雅黑" panose="020B0503020204020204" pitchFamily="82" charset="2"/>
              </a:rPr>
              <a:t>在建立完视图后，就可以像对表一样对视图进行查询了。</a:t>
            </a:r>
          </a:p>
          <a:p>
            <a:pPr lvl="1">
              <a:buFont typeface="Wingdings" panose="05000000000000000000" pitchFamily="2" charset="2"/>
              <a:buChar char="Ø"/>
            </a:pPr>
            <a:endParaRPr lang="zh-CN" altLang="zh-CN" sz="20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4.14</a:t>
            </a:r>
            <a:r>
              <a:rPr lang="zh-CN" altLang="zh-CN" sz="2400" dirty="0">
                <a:latin typeface="微软雅黑" panose="020B0503020204020204" pitchFamily="82" charset="2"/>
                <a:ea typeface="微软雅黑" panose="020B0503020204020204" pitchFamily="82" charset="2"/>
              </a:rPr>
              <a:t>】查询计算机系所有年龄大于等于</a:t>
            </a:r>
            <a:r>
              <a:rPr lang="en-US" altLang="zh-CN" sz="2400" dirty="0">
                <a:latin typeface="微软雅黑" panose="020B0503020204020204" pitchFamily="82" charset="2"/>
                <a:ea typeface="微软雅黑" panose="020B0503020204020204" pitchFamily="82" charset="2"/>
              </a:rPr>
              <a:t>18</a:t>
            </a:r>
            <a:r>
              <a:rPr lang="zh-CN" altLang="zh-CN" sz="2400" dirty="0">
                <a:latin typeface="微软雅黑" panose="020B0503020204020204" pitchFamily="82" charset="2"/>
                <a:ea typeface="微软雅黑" panose="020B0503020204020204" pitchFamily="82" charset="2"/>
              </a:rPr>
              <a:t>的学生的信息。</a:t>
            </a:r>
          </a:p>
          <a:p>
            <a:pPr lvl="1">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r>
              <a:rPr lang="zh-CN" altLang="zh-CN" sz="2000" dirty="0">
                <a:latin typeface="微软雅黑" panose="020B0503020204020204" pitchFamily="82" charset="2"/>
                <a:ea typeface="微软雅黑" panose="020B0503020204020204" pitchFamily="82" charset="2"/>
              </a:rPr>
              <a:t>只有在对视图进行查询时，才会按照视图的定义去查询数据。</a:t>
            </a:r>
            <a:endParaRPr lang="en-US" altLang="zh-CN" sz="2400" dirty="0">
              <a:latin typeface="微软雅黑" panose="020B0503020204020204" pitchFamily="82" charset="2"/>
              <a:ea typeface="微软雅黑" panose="020B0503020204020204" pitchFamily="82" charset="2"/>
            </a:endParaRPr>
          </a:p>
        </p:txBody>
      </p:sp>
      <p:pic>
        <p:nvPicPr>
          <p:cNvPr id="5" name="图片 4" descr="图片包含 图形用户界面&#10;&#10;描述已自动生成">
            <a:extLst>
              <a:ext uri="{FF2B5EF4-FFF2-40B4-BE49-F238E27FC236}">
                <a16:creationId xmlns:a16="http://schemas.microsoft.com/office/drawing/2014/main" id="{4A8986FF-9F7C-2006-ED84-C48244FA1A03}"/>
              </a:ext>
            </a:extLst>
          </p:cNvPr>
          <p:cNvPicPr>
            <a:picLocks noChangeAspect="1"/>
          </p:cNvPicPr>
          <p:nvPr/>
        </p:nvPicPr>
        <p:blipFill>
          <a:blip r:embed="rId2"/>
          <a:stretch>
            <a:fillRect/>
          </a:stretch>
        </p:blipFill>
        <p:spPr>
          <a:xfrm>
            <a:off x="762000" y="1618610"/>
            <a:ext cx="8873067" cy="1336935"/>
          </a:xfrm>
          <a:prstGeom prst="rect">
            <a:avLst/>
          </a:prstGeom>
        </p:spPr>
      </p:pic>
      <p:pic>
        <p:nvPicPr>
          <p:cNvPr id="8" name="图片 7">
            <a:extLst>
              <a:ext uri="{FF2B5EF4-FFF2-40B4-BE49-F238E27FC236}">
                <a16:creationId xmlns:a16="http://schemas.microsoft.com/office/drawing/2014/main" id="{5FCD0C35-4F49-153A-3382-28BC91DAF395}"/>
              </a:ext>
            </a:extLst>
          </p:cNvPr>
          <p:cNvPicPr>
            <a:picLocks noChangeAspect="1"/>
          </p:cNvPicPr>
          <p:nvPr/>
        </p:nvPicPr>
        <p:blipFill>
          <a:blip r:embed="rId3"/>
          <a:stretch>
            <a:fillRect/>
          </a:stretch>
        </p:blipFill>
        <p:spPr>
          <a:xfrm>
            <a:off x="761999" y="5429379"/>
            <a:ext cx="8873067" cy="351335"/>
          </a:xfrm>
          <a:prstGeom prst="rect">
            <a:avLst/>
          </a:prstGeom>
        </p:spPr>
      </p:pic>
      <p:sp>
        <p:nvSpPr>
          <p:cNvPr id="4" name="页脚占位符 3">
            <a:extLst>
              <a:ext uri="{FF2B5EF4-FFF2-40B4-BE49-F238E27FC236}">
                <a16:creationId xmlns:a16="http://schemas.microsoft.com/office/drawing/2014/main" id="{B0621E25-C139-D2EE-FDCF-B05E041E7453}"/>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23040A53-EEF5-3601-A5C1-E36102DF7AEC}"/>
              </a:ext>
            </a:extLst>
          </p:cNvPr>
          <p:cNvSpPr>
            <a:spLocks noGrp="1"/>
          </p:cNvSpPr>
          <p:nvPr>
            <p:ph type="sldNum" sz="quarter" idx="12"/>
          </p:nvPr>
        </p:nvSpPr>
        <p:spPr/>
        <p:txBody>
          <a:bodyPr/>
          <a:lstStyle/>
          <a:p>
            <a:fld id="{4B0D34C0-35A8-654C-9FBA-7B4E017BD630}" type="slidenum">
              <a:rPr lang="en-US" altLang="zh-CN" smtClean="0"/>
              <a:t>19</a:t>
            </a:fld>
            <a:endParaRPr kumimoji="1" lang="zh-CN" altLang="en-US"/>
          </a:p>
        </p:txBody>
      </p:sp>
    </p:spTree>
    <p:extLst>
      <p:ext uri="{BB962C8B-B14F-4D97-AF65-F5344CB8AC3E}">
        <p14:creationId xmlns:p14="http://schemas.microsoft.com/office/powerpoint/2010/main" val="2945940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18">
            <a:extLst>
              <a:ext uri="{FF2B5EF4-FFF2-40B4-BE49-F238E27FC236}">
                <a16:creationId xmlns:a16="http://schemas.microsoft.com/office/drawing/2014/main" id="{CA02947C-86FA-43A0-AEA7-1533075A3978}"/>
              </a:ext>
            </a:extLst>
          </p:cNvPr>
          <p:cNvSpPr/>
          <p:nvPr/>
        </p:nvSpPr>
        <p:spPr>
          <a:xfrm>
            <a:off x="522752" y="1002124"/>
            <a:ext cx="11048335" cy="2318436"/>
          </a:xfrm>
          <a:prstGeom prst="roundRect">
            <a:avLst>
              <a:gd name="adj" fmla="val 15149"/>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7" name="Shape6">
            <a:extLst>
              <a:ext uri="{FF2B5EF4-FFF2-40B4-BE49-F238E27FC236}">
                <a16:creationId xmlns:a16="http://schemas.microsoft.com/office/drawing/2014/main" id="{82D12675-44BA-4A12-95E2-53CE42E365F2}"/>
              </a:ext>
            </a:extLst>
          </p:cNvPr>
          <p:cNvSpPr/>
          <p:nvPr/>
        </p:nvSpPr>
        <p:spPr>
          <a:xfrm>
            <a:off x="522752" y="3358827"/>
            <a:ext cx="11048335" cy="2959596"/>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9" name="Shape6">
            <a:extLst>
              <a:ext uri="{FF2B5EF4-FFF2-40B4-BE49-F238E27FC236}">
                <a16:creationId xmlns:a16="http://schemas.microsoft.com/office/drawing/2014/main" id="{2BB58945-69A6-42E9-96FF-DC536AE97366}"/>
              </a:ext>
            </a:extLst>
          </p:cNvPr>
          <p:cNvSpPr/>
          <p:nvPr/>
        </p:nvSpPr>
        <p:spPr>
          <a:xfrm>
            <a:off x="645302" y="3441992"/>
            <a:ext cx="10822798" cy="2795706"/>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en-US" altLang="zh-CN" dirty="0"/>
              <a:t>SQL</a:t>
            </a:r>
            <a:r>
              <a:rPr kumimoji="1" lang="zh-CN" altLang="en-US" dirty="0"/>
              <a:t>查询语言概览</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493396" y="1065933"/>
            <a:ext cx="11266289" cy="2283775"/>
          </a:xfrm>
          <a:prstGeom prst="rect">
            <a:avLst/>
          </a:prstGeom>
        </p:spPr>
        <p:txBody>
          <a:bodyPr/>
          <a:lstStyle/>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cs typeface="Arial" panose="020B0604020202020204" pitchFamily="34" charset="0"/>
              </a:rPr>
              <a:t>SQL</a:t>
            </a:r>
            <a:r>
              <a:rPr lang="zh-CN" altLang="en-US" sz="2400" dirty="0">
                <a:latin typeface="微软雅黑" panose="020B0503020204020204" pitchFamily="82" charset="2"/>
                <a:ea typeface="微软雅黑" panose="020B0503020204020204" pitchFamily="82" charset="2"/>
                <a:cs typeface="Arial" panose="020B0604020202020204" pitchFamily="34" charset="0"/>
              </a:rPr>
              <a:t>：</a:t>
            </a:r>
            <a:r>
              <a:rPr lang="en-US" altLang="zh-CN" sz="2400" dirty="0">
                <a:latin typeface="微软雅黑" panose="020B0503020204020204" pitchFamily="82" charset="2"/>
                <a:ea typeface="微软雅黑" panose="020B0503020204020204" pitchFamily="82" charset="2"/>
                <a:cs typeface="Arial" panose="020B0604020202020204" pitchFamily="34" charset="0"/>
              </a:rPr>
              <a:t>Structured Query Language</a:t>
            </a:r>
            <a:r>
              <a:rPr lang="zh-CN" altLang="zh-CN" sz="2400" dirty="0">
                <a:latin typeface="微软雅黑" panose="020B0503020204020204" pitchFamily="82" charset="2"/>
                <a:ea typeface="微软雅黑" panose="020B0503020204020204" pitchFamily="82" charset="2"/>
              </a:rPr>
              <a:t>，结构化查询语言</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cs typeface="Arial" panose="020B0604020202020204" pitchFamily="34" charset="0"/>
              </a:rPr>
              <a:t>SQL</a:t>
            </a:r>
            <a:r>
              <a:rPr lang="zh-CN" altLang="zh-CN" sz="2400" dirty="0">
                <a:latin typeface="微软雅黑" panose="020B0503020204020204" pitchFamily="82" charset="2"/>
                <a:ea typeface="微软雅黑" panose="020B0503020204020204" pitchFamily="82" charset="2"/>
              </a:rPr>
              <a:t>是用于管理关系型数据库并对其中的数据进行一系列操作（包括数据插入、查询、修改、删除等）的一种语言</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cs typeface="Arial" panose="020B0604020202020204" pitchFamily="34" charset="0"/>
              </a:rPr>
              <a:t>SQL</a:t>
            </a:r>
            <a:r>
              <a:rPr lang="zh-CN" altLang="en-US" sz="2400" dirty="0">
                <a:latin typeface="微软雅黑" panose="020B0503020204020204" pitchFamily="82" charset="2"/>
                <a:ea typeface="微软雅黑" panose="020B0503020204020204" pitchFamily="82" charset="2"/>
              </a:rPr>
              <a:t>语言发展概览：</a:t>
            </a:r>
            <a:endParaRPr lang="en-US" altLang="zh-CN" sz="2400" dirty="0">
              <a:latin typeface="微软雅黑" panose="020B0503020204020204" pitchFamily="82" charset="2"/>
              <a:ea typeface="微软雅黑" panose="020B0503020204020204" pitchFamily="82" charset="2"/>
            </a:endParaRPr>
          </a:p>
        </p:txBody>
      </p:sp>
      <p:pic>
        <p:nvPicPr>
          <p:cNvPr id="8" name="图片 7" descr="图示&#10;&#10;描述已自动生成">
            <a:extLst>
              <a:ext uri="{FF2B5EF4-FFF2-40B4-BE49-F238E27FC236}">
                <a16:creationId xmlns:a16="http://schemas.microsoft.com/office/drawing/2014/main" id="{A9910BD6-496A-D709-525E-D81EFD01D4A1}"/>
              </a:ext>
            </a:extLst>
          </p:cNvPr>
          <p:cNvPicPr>
            <a:picLocks noChangeAspect="1"/>
          </p:cNvPicPr>
          <p:nvPr/>
        </p:nvPicPr>
        <p:blipFill rotWithShape="1">
          <a:blip r:embed="rId2"/>
          <a:srcRect l="492" r="857"/>
          <a:stretch/>
        </p:blipFill>
        <p:spPr>
          <a:xfrm>
            <a:off x="754695" y="3736608"/>
            <a:ext cx="10590509" cy="2252892"/>
          </a:xfrm>
          <a:prstGeom prst="rect">
            <a:avLst/>
          </a:prstGeom>
        </p:spPr>
      </p:pic>
      <p:sp>
        <p:nvSpPr>
          <p:cNvPr id="4" name="页脚占位符 3">
            <a:extLst>
              <a:ext uri="{FF2B5EF4-FFF2-40B4-BE49-F238E27FC236}">
                <a16:creationId xmlns:a16="http://schemas.microsoft.com/office/drawing/2014/main" id="{B392C960-0269-7978-A170-D6419F0A38E1}"/>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68E81813-FA35-EC00-D191-E90730404862}"/>
              </a:ext>
            </a:extLst>
          </p:cNvPr>
          <p:cNvSpPr>
            <a:spLocks noGrp="1"/>
          </p:cNvSpPr>
          <p:nvPr>
            <p:ph type="sldNum" sz="quarter" idx="12"/>
          </p:nvPr>
        </p:nvSpPr>
        <p:spPr/>
        <p:txBody>
          <a:bodyPr/>
          <a:lstStyle/>
          <a:p>
            <a:fld id="{4B0D34C0-35A8-654C-9FBA-7B4E017BD630}" type="slidenum">
              <a:rPr lang="en-US" altLang="zh-CN" smtClean="0"/>
              <a:t>2</a:t>
            </a:fld>
            <a:endParaRPr kumimoji="1" lang="zh-CN" altLang="en-US"/>
          </a:p>
        </p:txBody>
      </p:sp>
    </p:spTree>
    <p:extLst>
      <p:ext uri="{BB962C8B-B14F-4D97-AF65-F5344CB8AC3E}">
        <p14:creationId xmlns:p14="http://schemas.microsoft.com/office/powerpoint/2010/main" val="2501790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9">
            <a:extLst>
              <a:ext uri="{FF2B5EF4-FFF2-40B4-BE49-F238E27FC236}">
                <a16:creationId xmlns:a16="http://schemas.microsoft.com/office/drawing/2014/main" id="{003226AC-6541-4649-B6AC-1E73BD4D9C4F}"/>
              </a:ext>
            </a:extLst>
          </p:cNvPr>
          <p:cNvSpPr/>
          <p:nvPr/>
        </p:nvSpPr>
        <p:spPr>
          <a:xfrm>
            <a:off x="437703" y="3377591"/>
            <a:ext cx="12126003" cy="2004033"/>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9" name="Shape9">
            <a:extLst>
              <a:ext uri="{FF2B5EF4-FFF2-40B4-BE49-F238E27FC236}">
                <a16:creationId xmlns:a16="http://schemas.microsoft.com/office/drawing/2014/main" id="{003226AC-6541-4649-B6AC-1E73BD4D9C4F}"/>
              </a:ext>
            </a:extLst>
          </p:cNvPr>
          <p:cNvSpPr/>
          <p:nvPr/>
        </p:nvSpPr>
        <p:spPr>
          <a:xfrm>
            <a:off x="437703" y="1709770"/>
            <a:ext cx="12126003" cy="80010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修改视图</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32697" y="1088698"/>
            <a:ext cx="11887200" cy="5904698"/>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在</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中</a:t>
            </a:r>
            <a:r>
              <a:rPr lang="zh-CN" altLang="en-US" sz="2400" dirty="0">
                <a:latin typeface="微软雅黑" panose="020B0503020204020204" pitchFamily="82" charset="2"/>
                <a:ea typeface="微软雅黑" panose="020B0503020204020204" pitchFamily="82" charset="2"/>
              </a:rPr>
              <a:t>修改</a:t>
            </a:r>
            <a:r>
              <a:rPr lang="zh-CN" altLang="zh-CN" sz="2400" dirty="0">
                <a:latin typeface="微软雅黑" panose="020B0503020204020204" pitchFamily="82" charset="2"/>
                <a:ea typeface="微软雅黑" panose="020B0503020204020204" pitchFamily="82" charset="2"/>
              </a:rPr>
              <a:t>视图的命令为：</a:t>
            </a: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4.15</a:t>
            </a:r>
            <a:r>
              <a:rPr lang="zh-CN" altLang="zh-CN" sz="2400" dirty="0">
                <a:latin typeface="微软雅黑" panose="020B0503020204020204" pitchFamily="82" charset="2"/>
                <a:ea typeface="微软雅黑" panose="020B0503020204020204" pitchFamily="82" charset="2"/>
              </a:rPr>
              <a:t>】修改</a:t>
            </a:r>
            <a:r>
              <a:rPr lang="en-US" altLang="zh-CN" sz="2400" dirty="0" err="1">
                <a:latin typeface="微软雅黑" panose="020B0503020204020204" pitchFamily="82" charset="2"/>
                <a:ea typeface="微软雅黑" panose="020B0503020204020204" pitchFamily="82" charset="2"/>
              </a:rPr>
              <a:t>Student_CS</a:t>
            </a:r>
            <a:r>
              <a:rPr lang="zh-CN" altLang="zh-CN" sz="2400" dirty="0">
                <a:latin typeface="微软雅黑" panose="020B0503020204020204" pitchFamily="82" charset="2"/>
                <a:ea typeface="微软雅黑" panose="020B0503020204020204" pitchFamily="82" charset="2"/>
              </a:rPr>
              <a:t>视图，使其不包含</a:t>
            </a:r>
            <a:r>
              <a:rPr lang="en-US" altLang="zh-CN" sz="2400" dirty="0" err="1">
                <a:latin typeface="微软雅黑" panose="020B0503020204020204" pitchFamily="82" charset="2"/>
                <a:ea typeface="微软雅黑" panose="020B0503020204020204" pitchFamily="82" charset="2"/>
              </a:rPr>
              <a:t>Sdept</a:t>
            </a:r>
            <a:r>
              <a:rPr lang="zh-CN" altLang="zh-CN" sz="2400" dirty="0">
                <a:latin typeface="微软雅黑" panose="020B0503020204020204" pitchFamily="82" charset="2"/>
                <a:ea typeface="微软雅黑" panose="020B0503020204020204" pitchFamily="82" charset="2"/>
              </a:rPr>
              <a:t>列。</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p:txBody>
      </p:sp>
      <p:pic>
        <p:nvPicPr>
          <p:cNvPr id="5" name="图片 4">
            <a:extLst>
              <a:ext uri="{FF2B5EF4-FFF2-40B4-BE49-F238E27FC236}">
                <a16:creationId xmlns:a16="http://schemas.microsoft.com/office/drawing/2014/main" id="{31712C83-FA6A-77CB-D3B9-D5D9B07C6719}"/>
              </a:ext>
            </a:extLst>
          </p:cNvPr>
          <p:cNvPicPr>
            <a:picLocks noChangeAspect="1"/>
          </p:cNvPicPr>
          <p:nvPr/>
        </p:nvPicPr>
        <p:blipFill>
          <a:blip r:embed="rId2"/>
          <a:stretch>
            <a:fillRect/>
          </a:stretch>
        </p:blipFill>
        <p:spPr>
          <a:xfrm>
            <a:off x="524106" y="1849439"/>
            <a:ext cx="11382375" cy="520762"/>
          </a:xfrm>
          <a:prstGeom prst="rect">
            <a:avLst/>
          </a:prstGeom>
        </p:spPr>
      </p:pic>
      <p:pic>
        <p:nvPicPr>
          <p:cNvPr id="8" name="图片 7" descr="形状, 矩形&#10;&#10;中度可信度描述已自动生成">
            <a:extLst>
              <a:ext uri="{FF2B5EF4-FFF2-40B4-BE49-F238E27FC236}">
                <a16:creationId xmlns:a16="http://schemas.microsoft.com/office/drawing/2014/main" id="{8977959C-9ED7-E1EA-7CBE-02579EB0D758}"/>
              </a:ext>
            </a:extLst>
          </p:cNvPr>
          <p:cNvPicPr>
            <a:picLocks noChangeAspect="1"/>
          </p:cNvPicPr>
          <p:nvPr/>
        </p:nvPicPr>
        <p:blipFill>
          <a:blip r:embed="rId3"/>
          <a:stretch>
            <a:fillRect/>
          </a:stretch>
        </p:blipFill>
        <p:spPr>
          <a:xfrm>
            <a:off x="524106" y="3492667"/>
            <a:ext cx="11382375" cy="1729102"/>
          </a:xfrm>
          <a:prstGeom prst="rect">
            <a:avLst/>
          </a:prstGeom>
        </p:spPr>
      </p:pic>
      <p:sp>
        <p:nvSpPr>
          <p:cNvPr id="4" name="页脚占位符 3">
            <a:extLst>
              <a:ext uri="{FF2B5EF4-FFF2-40B4-BE49-F238E27FC236}">
                <a16:creationId xmlns:a16="http://schemas.microsoft.com/office/drawing/2014/main" id="{9328CA3C-A07B-5D47-3B90-584520026545}"/>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6FF66EBF-C9AF-1BB1-0C56-CE997364FED5}"/>
              </a:ext>
            </a:extLst>
          </p:cNvPr>
          <p:cNvSpPr>
            <a:spLocks noGrp="1"/>
          </p:cNvSpPr>
          <p:nvPr>
            <p:ph type="sldNum" sz="quarter" idx="12"/>
          </p:nvPr>
        </p:nvSpPr>
        <p:spPr/>
        <p:txBody>
          <a:bodyPr/>
          <a:lstStyle/>
          <a:p>
            <a:fld id="{4B0D34C0-35A8-654C-9FBA-7B4E017BD630}" type="slidenum">
              <a:rPr lang="en-US" altLang="zh-CN" smtClean="0"/>
              <a:t>20</a:t>
            </a:fld>
            <a:endParaRPr kumimoji="1" lang="zh-CN" altLang="en-US"/>
          </a:p>
        </p:txBody>
      </p:sp>
    </p:spTree>
    <p:extLst>
      <p:ext uri="{BB962C8B-B14F-4D97-AF65-F5344CB8AC3E}">
        <p14:creationId xmlns:p14="http://schemas.microsoft.com/office/powerpoint/2010/main" val="936446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9">
            <a:extLst>
              <a:ext uri="{FF2B5EF4-FFF2-40B4-BE49-F238E27FC236}">
                <a16:creationId xmlns:a16="http://schemas.microsoft.com/office/drawing/2014/main" id="{003226AC-6541-4649-B6AC-1E73BD4D9C4F}"/>
              </a:ext>
            </a:extLst>
          </p:cNvPr>
          <p:cNvSpPr/>
          <p:nvPr/>
        </p:nvSpPr>
        <p:spPr>
          <a:xfrm>
            <a:off x="485097" y="4850582"/>
            <a:ext cx="12126003" cy="80010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0" name="Shape9">
            <a:extLst>
              <a:ext uri="{FF2B5EF4-FFF2-40B4-BE49-F238E27FC236}">
                <a16:creationId xmlns:a16="http://schemas.microsoft.com/office/drawing/2014/main" id="{003226AC-6541-4649-B6AC-1E73BD4D9C4F}"/>
              </a:ext>
            </a:extLst>
          </p:cNvPr>
          <p:cNvSpPr/>
          <p:nvPr/>
        </p:nvSpPr>
        <p:spPr>
          <a:xfrm>
            <a:off x="485097" y="1900270"/>
            <a:ext cx="12126003" cy="80010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删除视图</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800" y="1496386"/>
            <a:ext cx="11887200" cy="5904698"/>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在</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中删除视图的命令为：</a:t>
            </a: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r>
              <a:rPr lang="zh-CN" altLang="zh-CN" sz="2000" dirty="0">
                <a:latin typeface="微软雅黑" panose="020B0503020204020204" pitchFamily="82" charset="2"/>
                <a:ea typeface="微软雅黑" panose="020B0503020204020204" pitchFamily="82" charset="2"/>
              </a:rPr>
              <a:t>该语句将把指定的视图定义从数据字典中删除。  </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r>
              <a:rPr lang="en-US" altLang="zh-CN" sz="2000" dirty="0">
                <a:solidFill>
                  <a:srgbClr val="3B20FF"/>
                </a:solidFill>
                <a:latin typeface="微软雅黑" panose="020B0503020204020204" pitchFamily="82" charset="2"/>
                <a:ea typeface="微软雅黑" panose="020B0503020204020204" pitchFamily="82" charset="2"/>
              </a:rPr>
              <a:t>CASCADE</a:t>
            </a:r>
            <a:r>
              <a:rPr lang="zh-CN" altLang="en-US" sz="2000" dirty="0">
                <a:latin typeface="微软雅黑" panose="020B0503020204020204" pitchFamily="82" charset="2"/>
                <a:ea typeface="微软雅黑" panose="020B0503020204020204" pitchFamily="82" charset="2"/>
              </a:rPr>
              <a:t>：</a:t>
            </a:r>
            <a:r>
              <a:rPr lang="zh-CN" altLang="zh-CN" sz="2000" dirty="0">
                <a:latin typeface="微软雅黑" panose="020B0503020204020204" pitchFamily="82" charset="2"/>
                <a:ea typeface="微软雅黑" panose="020B0503020204020204" pitchFamily="82" charset="2"/>
              </a:rPr>
              <a:t>该视图和由该视图导出的视图都会被删除 </a:t>
            </a: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4.16</a:t>
            </a:r>
            <a:r>
              <a:rPr lang="zh-CN" altLang="zh-CN" sz="2400" dirty="0">
                <a:latin typeface="微软雅黑" panose="020B0503020204020204" pitchFamily="82" charset="2"/>
                <a:ea typeface="微软雅黑" panose="020B0503020204020204" pitchFamily="82" charset="2"/>
              </a:rPr>
              <a:t>】删除</a:t>
            </a:r>
            <a:r>
              <a:rPr lang="en-US" altLang="zh-CN" sz="2400" dirty="0" err="1">
                <a:latin typeface="微软雅黑" panose="020B0503020204020204" pitchFamily="82" charset="2"/>
                <a:ea typeface="微软雅黑" panose="020B0503020204020204" pitchFamily="82" charset="2"/>
              </a:rPr>
              <a:t>Student_CS</a:t>
            </a:r>
            <a:r>
              <a:rPr lang="zh-CN" altLang="zh-CN" sz="2400" dirty="0">
                <a:latin typeface="微软雅黑" panose="020B0503020204020204" pitchFamily="82" charset="2"/>
                <a:ea typeface="微软雅黑" panose="020B0503020204020204" pitchFamily="82" charset="2"/>
              </a:rPr>
              <a:t>视图。</a:t>
            </a:r>
            <a:endParaRPr lang="en-US" altLang="zh-CN" sz="2400" dirty="0">
              <a:latin typeface="微软雅黑" panose="020B0503020204020204" pitchFamily="82" charset="2"/>
              <a:ea typeface="微软雅黑" panose="020B0503020204020204" pitchFamily="82" charset="2"/>
            </a:endParaRPr>
          </a:p>
        </p:txBody>
      </p:sp>
      <p:pic>
        <p:nvPicPr>
          <p:cNvPr id="6" name="图片 5">
            <a:extLst>
              <a:ext uri="{FF2B5EF4-FFF2-40B4-BE49-F238E27FC236}">
                <a16:creationId xmlns:a16="http://schemas.microsoft.com/office/drawing/2014/main" id="{E073E2D0-632E-EA93-1334-C3A6AC4D71EE}"/>
              </a:ext>
            </a:extLst>
          </p:cNvPr>
          <p:cNvPicPr>
            <a:picLocks noChangeAspect="1"/>
          </p:cNvPicPr>
          <p:nvPr/>
        </p:nvPicPr>
        <p:blipFill>
          <a:blip r:embed="rId2"/>
          <a:stretch>
            <a:fillRect/>
          </a:stretch>
        </p:blipFill>
        <p:spPr>
          <a:xfrm>
            <a:off x="742950" y="2090720"/>
            <a:ext cx="11163300" cy="498445"/>
          </a:xfrm>
          <a:prstGeom prst="rect">
            <a:avLst/>
          </a:prstGeom>
        </p:spPr>
      </p:pic>
      <p:pic>
        <p:nvPicPr>
          <p:cNvPr id="9" name="图片 8">
            <a:extLst>
              <a:ext uri="{FF2B5EF4-FFF2-40B4-BE49-F238E27FC236}">
                <a16:creationId xmlns:a16="http://schemas.microsoft.com/office/drawing/2014/main" id="{9E3A7887-2A45-A08D-4B69-8665F53A95CC}"/>
              </a:ext>
            </a:extLst>
          </p:cNvPr>
          <p:cNvPicPr>
            <a:picLocks noChangeAspect="1"/>
          </p:cNvPicPr>
          <p:nvPr/>
        </p:nvPicPr>
        <p:blipFill>
          <a:blip r:embed="rId3"/>
          <a:stretch>
            <a:fillRect/>
          </a:stretch>
        </p:blipFill>
        <p:spPr>
          <a:xfrm>
            <a:off x="742950" y="5035052"/>
            <a:ext cx="11163300" cy="431160"/>
          </a:xfrm>
          <a:prstGeom prst="rect">
            <a:avLst/>
          </a:prstGeom>
        </p:spPr>
      </p:pic>
      <p:sp>
        <p:nvSpPr>
          <p:cNvPr id="4" name="页脚占位符 3">
            <a:extLst>
              <a:ext uri="{FF2B5EF4-FFF2-40B4-BE49-F238E27FC236}">
                <a16:creationId xmlns:a16="http://schemas.microsoft.com/office/drawing/2014/main" id="{7B58E187-B25F-D9E0-14FE-5195B95ED172}"/>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A0965B69-4DAF-4ECB-9FBB-85FDA7293FEB}"/>
              </a:ext>
            </a:extLst>
          </p:cNvPr>
          <p:cNvSpPr>
            <a:spLocks noGrp="1"/>
          </p:cNvSpPr>
          <p:nvPr>
            <p:ph type="sldNum" sz="quarter" idx="12"/>
          </p:nvPr>
        </p:nvSpPr>
        <p:spPr/>
        <p:txBody>
          <a:bodyPr/>
          <a:lstStyle/>
          <a:p>
            <a:fld id="{4B0D34C0-35A8-654C-9FBA-7B4E017BD630}" type="slidenum">
              <a:rPr lang="en-US" altLang="zh-CN" smtClean="0"/>
              <a:t>21</a:t>
            </a:fld>
            <a:endParaRPr kumimoji="1" lang="zh-CN" altLang="en-US"/>
          </a:p>
        </p:txBody>
      </p:sp>
    </p:spTree>
    <p:extLst>
      <p:ext uri="{BB962C8B-B14F-4D97-AF65-F5344CB8AC3E}">
        <p14:creationId xmlns:p14="http://schemas.microsoft.com/office/powerpoint/2010/main" val="3818119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hape18">
            <a:extLst>
              <a:ext uri="{FF2B5EF4-FFF2-40B4-BE49-F238E27FC236}">
                <a16:creationId xmlns:a16="http://schemas.microsoft.com/office/drawing/2014/main" id="{CA02947C-86FA-43A0-AEA7-1533075A3978}"/>
              </a:ext>
            </a:extLst>
          </p:cNvPr>
          <p:cNvSpPr/>
          <p:nvPr/>
        </p:nvSpPr>
        <p:spPr>
          <a:xfrm>
            <a:off x="282948" y="1368026"/>
            <a:ext cx="11775702" cy="2213374"/>
          </a:xfrm>
          <a:prstGeom prst="roundRect">
            <a:avLst>
              <a:gd name="adj" fmla="val 16552"/>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7" name="Shape9">
            <a:extLst>
              <a:ext uri="{FF2B5EF4-FFF2-40B4-BE49-F238E27FC236}">
                <a16:creationId xmlns:a16="http://schemas.microsoft.com/office/drawing/2014/main" id="{003226AC-6541-4649-B6AC-1E73BD4D9C4F}"/>
              </a:ext>
            </a:extLst>
          </p:cNvPr>
          <p:cNvSpPr/>
          <p:nvPr/>
        </p:nvSpPr>
        <p:spPr>
          <a:xfrm>
            <a:off x="332697" y="4736282"/>
            <a:ext cx="12126003" cy="80010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物化视图</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257175" y="1580869"/>
            <a:ext cx="11887200" cy="5904698"/>
          </a:xfrm>
          <a:prstGeom prst="rect">
            <a:avLst/>
          </a:prstGeom>
        </p:spPr>
        <p:txBody>
          <a:bodyPr/>
          <a:lstStyle/>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视图是一种“虚关系”，实际查询时需要根据定义查询底层关系，当存在大量这样的查询时会有较高的成本。</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某些数据库支持</a:t>
            </a:r>
            <a:r>
              <a:rPr lang="zh-CN" altLang="en-US" sz="2400" dirty="0">
                <a:solidFill>
                  <a:srgbClr val="3B20FF"/>
                </a:solidFill>
                <a:latin typeface="微软雅黑" panose="020B0503020204020204" pitchFamily="82" charset="2"/>
                <a:ea typeface="微软雅黑" panose="020B0503020204020204" pitchFamily="82" charset="2"/>
              </a:rPr>
              <a:t>物化</a:t>
            </a:r>
            <a:r>
              <a:rPr lang="zh-CN" altLang="zh-CN" sz="2400" dirty="0">
                <a:solidFill>
                  <a:srgbClr val="3B20FF"/>
                </a:solidFill>
                <a:latin typeface="微软雅黑" panose="020B0503020204020204" pitchFamily="82" charset="2"/>
                <a:ea typeface="微软雅黑" panose="020B0503020204020204" pitchFamily="82" charset="2"/>
              </a:rPr>
              <a:t>视图</a:t>
            </a:r>
            <a:r>
              <a:rPr lang="zh-CN" altLang="en-US" sz="2400" dirty="0">
                <a:latin typeface="微软雅黑" panose="020B0503020204020204" pitchFamily="82" charset="2"/>
                <a:ea typeface="微软雅黑" panose="020B0503020204020204" pitchFamily="82" charset="2"/>
              </a:rPr>
              <a:t>，像存储表一样将创建的视图关系</a:t>
            </a:r>
            <a:r>
              <a:rPr lang="zh-CN" altLang="en-US" sz="2400" dirty="0">
                <a:solidFill>
                  <a:srgbClr val="3B20FF"/>
                </a:solidFill>
                <a:latin typeface="微软雅黑" panose="020B0503020204020204" pitchFamily="82" charset="2"/>
                <a:ea typeface="微软雅黑" panose="020B0503020204020204" pitchFamily="82" charset="2"/>
              </a:rPr>
              <a:t>“物化”存储</a:t>
            </a:r>
            <a:r>
              <a:rPr lang="zh-CN" altLang="en-US" sz="2400" dirty="0">
                <a:latin typeface="微软雅黑" panose="020B0503020204020204" pitchFamily="82" charset="2"/>
                <a:ea typeface="微软雅黑" panose="020B0503020204020204" pitchFamily="82" charset="2"/>
              </a:rPr>
              <a:t>在数据库中</a:t>
            </a:r>
            <a:r>
              <a:rPr lang="zh-CN" altLang="zh-CN" sz="2400" dirty="0">
                <a:latin typeface="微软雅黑" panose="020B0503020204020204" pitchFamily="82" charset="2"/>
                <a:ea typeface="微软雅黑" panose="020B0503020204020204" pitchFamily="82" charset="2"/>
              </a:rPr>
              <a:t>。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物化视图的创建、修改与删除语法同视图类似，区别是多了关键字 </a:t>
            </a:r>
            <a:r>
              <a:rPr lang="en-US" altLang="zh-CN" sz="2400" dirty="0">
                <a:solidFill>
                  <a:srgbClr val="3B20FF"/>
                </a:solidFill>
                <a:latin typeface="微软雅黑" panose="020B0503020204020204" pitchFamily="82" charset="2"/>
                <a:ea typeface="微软雅黑" panose="020B0503020204020204" pitchFamily="82" charset="2"/>
                <a:cs typeface="Times New Roman" panose="02020603050405020304" pitchFamily="18" charset="0"/>
              </a:rPr>
              <a:t>MATERIALIZED</a:t>
            </a:r>
            <a:r>
              <a:rPr lang="zh-CN" altLang="en-US" sz="2400" dirty="0">
                <a:latin typeface="微软雅黑" panose="020B0503020204020204" pitchFamily="82" charset="2"/>
                <a:ea typeface="微软雅黑" panose="020B0503020204020204" pitchFamily="82" charset="2"/>
              </a:rPr>
              <a:t>。</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例如，</a:t>
            </a:r>
            <a:r>
              <a:rPr lang="zh-CN" altLang="zh-CN" sz="2400" dirty="0">
                <a:latin typeface="微软雅黑" panose="020B0503020204020204" pitchFamily="82" charset="2"/>
                <a:ea typeface="微软雅黑" panose="020B0503020204020204" pitchFamily="82" charset="2"/>
              </a:rPr>
              <a:t>在</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中创建</a:t>
            </a:r>
            <a:r>
              <a:rPr lang="zh-CN" altLang="en-US" sz="2400" dirty="0">
                <a:latin typeface="微软雅黑" panose="020B0503020204020204" pitchFamily="82" charset="2"/>
                <a:ea typeface="微软雅黑" panose="020B0503020204020204" pitchFamily="82" charset="2"/>
              </a:rPr>
              <a:t>物化</a:t>
            </a:r>
            <a:r>
              <a:rPr lang="zh-CN" altLang="zh-CN" sz="2400" dirty="0">
                <a:latin typeface="微软雅黑" panose="020B0503020204020204" pitchFamily="82" charset="2"/>
                <a:ea typeface="微软雅黑" panose="020B0503020204020204" pitchFamily="82" charset="2"/>
              </a:rPr>
              <a:t>视图的命令为：</a:t>
            </a:r>
            <a:endParaRPr lang="en-US" altLang="zh-CN" sz="2400" dirty="0">
              <a:latin typeface="微软雅黑" panose="020B0503020204020204" pitchFamily="82" charset="2"/>
              <a:ea typeface="微软雅黑" panose="020B0503020204020204" pitchFamily="82" charset="2"/>
            </a:endParaRPr>
          </a:p>
        </p:txBody>
      </p:sp>
      <p:pic>
        <p:nvPicPr>
          <p:cNvPr id="5" name="图片 4">
            <a:extLst>
              <a:ext uri="{FF2B5EF4-FFF2-40B4-BE49-F238E27FC236}">
                <a16:creationId xmlns:a16="http://schemas.microsoft.com/office/drawing/2014/main" id="{F30F8BCD-7262-468F-B710-742CFBFE46FE}"/>
              </a:ext>
            </a:extLst>
          </p:cNvPr>
          <p:cNvPicPr>
            <a:picLocks noChangeAspect="1"/>
          </p:cNvPicPr>
          <p:nvPr/>
        </p:nvPicPr>
        <p:blipFill>
          <a:blip r:embed="rId2"/>
          <a:stretch>
            <a:fillRect/>
          </a:stretch>
        </p:blipFill>
        <p:spPr>
          <a:xfrm>
            <a:off x="485775" y="4875094"/>
            <a:ext cx="11391900" cy="470535"/>
          </a:xfrm>
          <a:prstGeom prst="rect">
            <a:avLst/>
          </a:prstGeom>
        </p:spPr>
      </p:pic>
      <p:sp>
        <p:nvSpPr>
          <p:cNvPr id="4" name="页脚占位符 3">
            <a:extLst>
              <a:ext uri="{FF2B5EF4-FFF2-40B4-BE49-F238E27FC236}">
                <a16:creationId xmlns:a16="http://schemas.microsoft.com/office/drawing/2014/main" id="{052E8434-1692-80B3-C91E-C603EA48BFA7}"/>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0F2858FB-94EC-D91E-2333-3344156D029B}"/>
              </a:ext>
            </a:extLst>
          </p:cNvPr>
          <p:cNvSpPr>
            <a:spLocks noGrp="1"/>
          </p:cNvSpPr>
          <p:nvPr>
            <p:ph type="sldNum" sz="quarter" idx="12"/>
          </p:nvPr>
        </p:nvSpPr>
        <p:spPr/>
        <p:txBody>
          <a:bodyPr/>
          <a:lstStyle/>
          <a:p>
            <a:fld id="{4B0D34C0-35A8-654C-9FBA-7B4E017BD630}" type="slidenum">
              <a:rPr lang="en-US" altLang="zh-CN" smtClean="0"/>
              <a:t>22</a:t>
            </a:fld>
            <a:endParaRPr kumimoji="1" lang="zh-CN" altLang="en-US"/>
          </a:p>
        </p:txBody>
      </p:sp>
    </p:spTree>
    <p:extLst>
      <p:ext uri="{BB962C8B-B14F-4D97-AF65-F5344CB8AC3E}">
        <p14:creationId xmlns:p14="http://schemas.microsoft.com/office/powerpoint/2010/main" val="2457770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32E7AE53-2DF1-4168-B2E5-9880C12F217D}"/>
              </a:ext>
            </a:extLst>
          </p:cNvPr>
          <p:cNvSpPr/>
          <p:nvPr/>
        </p:nvSpPr>
        <p:spPr>
          <a:xfrm>
            <a:off x="3220381" y="1400175"/>
            <a:ext cx="5751236" cy="3971925"/>
          </a:xfrm>
          <a:prstGeom prst="roundRect">
            <a:avLst>
              <a:gd name="adj" fmla="val 982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OPPOSans M" panose="00020600040101010101" pitchFamily="18" charset="-122"/>
              <a:ea typeface="OPPOSans M" panose="00020600040101010101" pitchFamily="18" charset="-122"/>
              <a:sym typeface="+mn-ea"/>
            </a:endParaRP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876675" y="1981200"/>
            <a:ext cx="4795377" cy="2767782"/>
          </a:xfrm>
          <a:prstGeom prst="rect">
            <a:avLst/>
          </a:prstGeom>
        </p:spPr>
        <p:txBody>
          <a:bodyPr/>
          <a:lstStyle/>
          <a:p>
            <a:pPr marL="457200" indent="-457200">
              <a:buFont typeface="+mj-lt"/>
              <a:buAutoNum type="arabicPeriod"/>
            </a:pPr>
            <a:r>
              <a:rPr lang="en-US" altLang="zh-CN" sz="2400" dirty="0">
                <a:solidFill>
                  <a:schemeClr val="bg1">
                    <a:lumMod val="75000"/>
                  </a:schemeClr>
                </a:solidFill>
                <a:latin typeface="微软雅黑" panose="020B0503020204020204" pitchFamily="82" charset="2"/>
                <a:ea typeface="微软雅黑" panose="020B0503020204020204" pitchFamily="82" charset="2"/>
              </a:rPr>
              <a:t>SQL</a:t>
            </a:r>
            <a:r>
              <a:rPr lang="zh-CN" altLang="en-US" sz="2400" dirty="0">
                <a:solidFill>
                  <a:schemeClr val="bg1">
                    <a:lumMod val="75000"/>
                  </a:schemeClr>
                </a:solidFill>
                <a:latin typeface="微软雅黑" panose="020B0503020204020204" pitchFamily="82" charset="2"/>
                <a:ea typeface="微软雅黑" panose="020B0503020204020204" pitchFamily="82" charset="2"/>
              </a:rPr>
              <a:t>数据定义语言</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en-US" altLang="zh-CN" sz="2400" b="1" dirty="0">
                <a:solidFill>
                  <a:srgbClr val="743481"/>
                </a:solidFill>
                <a:latin typeface="微软雅黑" panose="020B0503020204020204" pitchFamily="82" charset="2"/>
                <a:ea typeface="微软雅黑" panose="020B0503020204020204" pitchFamily="82" charset="2"/>
              </a:rPr>
              <a:t>SQL</a:t>
            </a:r>
            <a:r>
              <a:rPr lang="zh-CN" altLang="en-US" sz="2400" b="1" dirty="0">
                <a:solidFill>
                  <a:srgbClr val="743481"/>
                </a:solidFill>
                <a:latin typeface="微软雅黑" panose="020B0503020204020204" pitchFamily="82" charset="2"/>
                <a:ea typeface="微软雅黑" panose="020B0503020204020204" pitchFamily="82" charset="2"/>
              </a:rPr>
              <a:t>数据操纵语言</a:t>
            </a:r>
            <a:endParaRPr lang="en-US" altLang="zh-CN" sz="2400" b="1" dirty="0">
              <a:solidFill>
                <a:srgbClr val="743481"/>
              </a:solidFill>
              <a:latin typeface="微软雅黑" panose="020B0503020204020204" pitchFamily="82" charset="2"/>
              <a:ea typeface="微软雅黑" panose="020B0503020204020204" pitchFamily="82" charset="2"/>
            </a:endParaRPr>
          </a:p>
          <a:p>
            <a:pPr marL="457200" indent="-457200">
              <a:buFont typeface="+mj-lt"/>
              <a:buAutoNum type="arabicPeriod"/>
            </a:pPr>
            <a:r>
              <a:rPr lang="en-US" altLang="zh-CN" sz="2400" dirty="0">
                <a:solidFill>
                  <a:schemeClr val="bg1">
                    <a:lumMod val="75000"/>
                  </a:schemeClr>
                </a:solidFill>
                <a:latin typeface="微软雅黑" panose="020B0503020204020204" pitchFamily="82" charset="2"/>
                <a:ea typeface="微软雅黑" panose="020B0503020204020204" pitchFamily="82" charset="2"/>
              </a:rPr>
              <a:t>SQL</a:t>
            </a:r>
            <a:r>
              <a:rPr lang="zh-CN" altLang="en-US" sz="2400" dirty="0">
                <a:solidFill>
                  <a:schemeClr val="bg1">
                    <a:lumMod val="75000"/>
                  </a:schemeClr>
                </a:solidFill>
                <a:latin typeface="微软雅黑" panose="020B0503020204020204" pitchFamily="82" charset="2"/>
                <a:ea typeface="微软雅黑" panose="020B0503020204020204" pitchFamily="82" charset="2"/>
              </a:rPr>
              <a:t>数据控制语言</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zh-CN" altLang="en-US" sz="2400" dirty="0">
                <a:solidFill>
                  <a:schemeClr val="bg1">
                    <a:lumMod val="75000"/>
                  </a:schemeClr>
                </a:solidFill>
                <a:latin typeface="微软雅黑" panose="020B0503020204020204" pitchFamily="82" charset="2"/>
                <a:ea typeface="微软雅黑" panose="020B0503020204020204" pitchFamily="82" charset="2"/>
              </a:rPr>
              <a:t>存储过程和函数</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zh-CN" altLang="en-US" sz="2400" dirty="0">
                <a:solidFill>
                  <a:schemeClr val="bg1">
                    <a:lumMod val="75000"/>
                  </a:schemeClr>
                </a:solidFill>
                <a:latin typeface="微软雅黑" panose="020B0503020204020204" pitchFamily="82" charset="2"/>
                <a:ea typeface="微软雅黑" panose="020B0503020204020204" pitchFamily="82" charset="2"/>
              </a:rPr>
              <a:t>触发器</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zh-CN" altLang="en-US" sz="2400" dirty="0">
                <a:solidFill>
                  <a:schemeClr val="bg1">
                    <a:lumMod val="75000"/>
                  </a:schemeClr>
                </a:solidFill>
                <a:latin typeface="微软雅黑" panose="020B0503020204020204" pitchFamily="82" charset="2"/>
                <a:ea typeface="微软雅黑" panose="020B0503020204020204" pitchFamily="82" charset="2"/>
              </a:rPr>
              <a:t>使用程序设计语言访问数据库</a:t>
            </a:r>
            <a:endParaRPr lang="zh-CN" altLang="zh-CN" sz="2400" dirty="0">
              <a:solidFill>
                <a:schemeClr val="bg1">
                  <a:lumMod val="75000"/>
                </a:schemeClr>
              </a:solidFill>
              <a:latin typeface="微软雅黑" panose="020B0503020204020204" pitchFamily="82" charset="2"/>
              <a:ea typeface="微软雅黑" panose="020B0503020204020204" pitchFamily="82" charset="2"/>
            </a:endParaRPr>
          </a:p>
        </p:txBody>
      </p:sp>
      <p:sp>
        <p:nvSpPr>
          <p:cNvPr id="6" name="标题 5">
            <a:extLst>
              <a:ext uri="{FF2B5EF4-FFF2-40B4-BE49-F238E27FC236}">
                <a16:creationId xmlns:a16="http://schemas.microsoft.com/office/drawing/2014/main" id="{99EED39F-479E-8654-04C3-FE02EC01D99F}"/>
              </a:ext>
            </a:extLst>
          </p:cNvPr>
          <p:cNvSpPr>
            <a:spLocks noGrp="1"/>
          </p:cNvSpPr>
          <p:nvPr>
            <p:ph type="title"/>
          </p:nvPr>
        </p:nvSpPr>
        <p:spPr/>
        <p:txBody>
          <a:bodyPr/>
          <a:lstStyle/>
          <a:p>
            <a:r>
              <a:rPr lang="zh-CN" altLang="en-US" dirty="0"/>
              <a:t>目录</a:t>
            </a:r>
          </a:p>
        </p:txBody>
      </p:sp>
      <p:sp>
        <p:nvSpPr>
          <p:cNvPr id="2" name="页脚占位符 1">
            <a:extLst>
              <a:ext uri="{FF2B5EF4-FFF2-40B4-BE49-F238E27FC236}">
                <a16:creationId xmlns:a16="http://schemas.microsoft.com/office/drawing/2014/main" id="{84A0BF86-935C-8C52-00CA-F8007A97BCC0}"/>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C75FB075-EC3E-DF84-54A1-9573359586B6}"/>
              </a:ext>
            </a:extLst>
          </p:cNvPr>
          <p:cNvSpPr>
            <a:spLocks noGrp="1"/>
          </p:cNvSpPr>
          <p:nvPr>
            <p:ph type="sldNum" sz="quarter" idx="12"/>
          </p:nvPr>
        </p:nvSpPr>
        <p:spPr/>
        <p:txBody>
          <a:bodyPr/>
          <a:lstStyle/>
          <a:p>
            <a:fld id="{4B0D34C0-35A8-654C-9FBA-7B4E017BD630}" type="slidenum">
              <a:rPr lang="en-US" altLang="zh-CN" smtClean="0"/>
              <a:t>23</a:t>
            </a:fld>
            <a:endParaRPr kumimoji="1" lang="zh-CN" altLang="en-US"/>
          </a:p>
        </p:txBody>
      </p:sp>
    </p:spTree>
    <p:extLst>
      <p:ext uri="{BB962C8B-B14F-4D97-AF65-F5344CB8AC3E}">
        <p14:creationId xmlns:p14="http://schemas.microsoft.com/office/powerpoint/2010/main" val="3790334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18">
            <a:extLst>
              <a:ext uri="{FF2B5EF4-FFF2-40B4-BE49-F238E27FC236}">
                <a16:creationId xmlns:a16="http://schemas.microsoft.com/office/drawing/2014/main" id="{CA02947C-86FA-43A0-AEA7-1533075A3978}"/>
              </a:ext>
            </a:extLst>
          </p:cNvPr>
          <p:cNvSpPr/>
          <p:nvPr/>
        </p:nvSpPr>
        <p:spPr>
          <a:xfrm>
            <a:off x="282948" y="1128479"/>
            <a:ext cx="11775702" cy="602587"/>
          </a:xfrm>
          <a:prstGeom prst="roundRect">
            <a:avLst>
              <a:gd name="adj" fmla="val 30778"/>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0" name="Shape6">
            <a:extLst>
              <a:ext uri="{FF2B5EF4-FFF2-40B4-BE49-F238E27FC236}">
                <a16:creationId xmlns:a16="http://schemas.microsoft.com/office/drawing/2014/main" id="{82D12675-44BA-4A12-95E2-53CE42E365F2}"/>
              </a:ext>
            </a:extLst>
          </p:cNvPr>
          <p:cNvSpPr/>
          <p:nvPr/>
        </p:nvSpPr>
        <p:spPr>
          <a:xfrm>
            <a:off x="1669767" y="1782134"/>
            <a:ext cx="8244570" cy="4713916"/>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1" name="Shape6">
            <a:extLst>
              <a:ext uri="{FF2B5EF4-FFF2-40B4-BE49-F238E27FC236}">
                <a16:creationId xmlns:a16="http://schemas.microsoft.com/office/drawing/2014/main" id="{2BB58945-69A6-42E9-96FF-DC536AE97366}"/>
              </a:ext>
            </a:extLst>
          </p:cNvPr>
          <p:cNvSpPr/>
          <p:nvPr/>
        </p:nvSpPr>
        <p:spPr>
          <a:xfrm>
            <a:off x="1785208" y="1896685"/>
            <a:ext cx="7988090" cy="4452878"/>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en-US" altLang="zh-CN" dirty="0"/>
              <a:t>SQL</a:t>
            </a:r>
            <a:r>
              <a:rPr lang="zh-CN" altLang="en-US" dirty="0"/>
              <a:t>数据操纵语言</a:t>
            </a:r>
            <a:endParaRPr kumimoji="1" lang="zh-CN" altLang="en-US" dirty="0"/>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04800" y="1201270"/>
            <a:ext cx="11456894" cy="678471"/>
          </a:xfrm>
          <a:prstGeom prst="rect">
            <a:avLst/>
          </a:prstGeom>
        </p:spPr>
        <p:txBody>
          <a:bodyPr/>
          <a:lstStyle/>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数据操纵语言包括数据的查询、插入、删除、修改。 </a:t>
            </a:r>
            <a:endParaRPr kumimoji="1"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zh-CN" altLang="en-US" sz="2400" dirty="0">
              <a:latin typeface="微软雅黑" panose="020B0503020204020204" pitchFamily="82" charset="2"/>
              <a:ea typeface="微软雅黑" panose="020B0503020204020204" pitchFamily="82" charset="2"/>
            </a:endParaRPr>
          </a:p>
        </p:txBody>
      </p:sp>
      <p:pic>
        <p:nvPicPr>
          <p:cNvPr id="15" name="图片 14" descr="图示&#10;&#10;描述已自动生成">
            <a:extLst>
              <a:ext uri="{FF2B5EF4-FFF2-40B4-BE49-F238E27FC236}">
                <a16:creationId xmlns:a16="http://schemas.microsoft.com/office/drawing/2014/main" id="{FE5B9D38-930B-24C3-311F-48B9F39061D5}"/>
              </a:ext>
            </a:extLst>
          </p:cNvPr>
          <p:cNvPicPr>
            <a:picLocks noChangeAspect="1"/>
          </p:cNvPicPr>
          <p:nvPr/>
        </p:nvPicPr>
        <p:blipFill rotWithShape="1">
          <a:blip r:embed="rId2">
            <a:clrChange>
              <a:clrFrom>
                <a:srgbClr val="FFFFFF"/>
              </a:clrFrom>
              <a:clrTo>
                <a:srgbClr val="FFFFFF">
                  <a:alpha val="0"/>
                </a:srgbClr>
              </a:clrTo>
            </a:clrChange>
          </a:blip>
          <a:srcRect t="5783" r="10988"/>
          <a:stretch/>
        </p:blipFill>
        <p:spPr>
          <a:xfrm>
            <a:off x="1987329" y="1970613"/>
            <a:ext cx="7415683" cy="4345318"/>
          </a:xfrm>
          <a:prstGeom prst="rect">
            <a:avLst/>
          </a:prstGeom>
        </p:spPr>
      </p:pic>
      <p:sp>
        <p:nvSpPr>
          <p:cNvPr id="3" name="页脚占位符 2">
            <a:extLst>
              <a:ext uri="{FF2B5EF4-FFF2-40B4-BE49-F238E27FC236}">
                <a16:creationId xmlns:a16="http://schemas.microsoft.com/office/drawing/2014/main" id="{83D307D0-EFF5-58D5-7BF5-1221026504A8}"/>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C0B92B0F-7458-FC5B-406C-37964B97CC8C}"/>
              </a:ext>
            </a:extLst>
          </p:cNvPr>
          <p:cNvSpPr>
            <a:spLocks noGrp="1"/>
          </p:cNvSpPr>
          <p:nvPr>
            <p:ph type="sldNum" sz="quarter" idx="12"/>
          </p:nvPr>
        </p:nvSpPr>
        <p:spPr/>
        <p:txBody>
          <a:bodyPr/>
          <a:lstStyle/>
          <a:p>
            <a:fld id="{4B0D34C0-35A8-654C-9FBA-7B4E017BD630}" type="slidenum">
              <a:rPr lang="en-US" altLang="zh-CN" smtClean="0"/>
              <a:t>24</a:t>
            </a:fld>
            <a:endParaRPr kumimoji="1" lang="zh-CN" altLang="en-US"/>
          </a:p>
        </p:txBody>
      </p:sp>
    </p:spTree>
    <p:extLst>
      <p:ext uri="{BB962C8B-B14F-4D97-AF65-F5344CB8AC3E}">
        <p14:creationId xmlns:p14="http://schemas.microsoft.com/office/powerpoint/2010/main" val="2996988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18">
            <a:extLst>
              <a:ext uri="{FF2B5EF4-FFF2-40B4-BE49-F238E27FC236}">
                <a16:creationId xmlns:a16="http://schemas.microsoft.com/office/drawing/2014/main" id="{CA02947C-86FA-43A0-AEA7-1533075A3978}"/>
              </a:ext>
            </a:extLst>
          </p:cNvPr>
          <p:cNvSpPr/>
          <p:nvPr/>
        </p:nvSpPr>
        <p:spPr>
          <a:xfrm>
            <a:off x="282948" y="1062061"/>
            <a:ext cx="11649436" cy="807171"/>
          </a:xfrm>
          <a:prstGeom prst="roundRect">
            <a:avLst>
              <a:gd name="adj" fmla="val 27172"/>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8" name="Shape18">
            <a:extLst>
              <a:ext uri="{FF2B5EF4-FFF2-40B4-BE49-F238E27FC236}">
                <a16:creationId xmlns:a16="http://schemas.microsoft.com/office/drawing/2014/main" id="{CA02947C-86FA-43A0-AEA7-1533075A3978}"/>
              </a:ext>
            </a:extLst>
          </p:cNvPr>
          <p:cNvSpPr/>
          <p:nvPr/>
        </p:nvSpPr>
        <p:spPr>
          <a:xfrm>
            <a:off x="237764" y="4337824"/>
            <a:ext cx="11649436" cy="2280690"/>
          </a:xfrm>
          <a:prstGeom prst="roundRect">
            <a:avLst>
              <a:gd name="adj" fmla="val 16552"/>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7" name="Shape9">
            <a:extLst>
              <a:ext uri="{FF2B5EF4-FFF2-40B4-BE49-F238E27FC236}">
                <a16:creationId xmlns:a16="http://schemas.microsoft.com/office/drawing/2014/main" id="{003226AC-6541-4649-B6AC-1E73BD4D9C4F}"/>
              </a:ext>
            </a:extLst>
          </p:cNvPr>
          <p:cNvSpPr/>
          <p:nvPr/>
        </p:nvSpPr>
        <p:spPr>
          <a:xfrm>
            <a:off x="332697" y="1992189"/>
            <a:ext cx="11649437" cy="2364683"/>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数据查询</a:t>
            </a:r>
            <a:endParaRPr kumimoji="1" lang="zh-CN" altLang="en-US" dirty="0"/>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04800" y="1083157"/>
            <a:ext cx="11456894" cy="5237630"/>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数据查询是从数据库中获取满足一定条件的数据，是数据库的核心操作。利用</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进行数据查询的基本语法格式为</a:t>
            </a:r>
            <a:r>
              <a:rPr lang="zh-CN" altLang="en-US" sz="2400" dirty="0">
                <a:latin typeface="微软雅黑" panose="020B0503020204020204" pitchFamily="82" charset="2"/>
                <a:ea typeface="微软雅黑" panose="020B0503020204020204" pitchFamily="82" charset="2"/>
              </a:rPr>
              <a:t>（其中每一行为一个</a:t>
            </a:r>
            <a:r>
              <a:rPr lang="zh-CN" altLang="en-US" sz="2400" dirty="0">
                <a:solidFill>
                  <a:srgbClr val="743481"/>
                </a:solidFill>
                <a:latin typeface="微软雅黑" panose="020B0503020204020204" pitchFamily="82" charset="2"/>
                <a:ea typeface="微软雅黑" panose="020B0503020204020204" pitchFamily="82" charset="2"/>
              </a:rPr>
              <a:t>子句</a:t>
            </a:r>
            <a:r>
              <a:rPr lang="zh-CN" altLang="en-US" sz="2400" dirty="0">
                <a:latin typeface="微软雅黑" panose="020B0503020204020204" pitchFamily="82" charset="2"/>
                <a:ea typeface="微软雅黑" panose="020B0503020204020204" pitchFamily="82" charset="2"/>
              </a:rPr>
              <a:t>）</a:t>
            </a:r>
            <a:r>
              <a:rPr lang="zh-CN" altLang="zh-CN" sz="2400" dirty="0">
                <a:latin typeface="微软雅黑" panose="020B0503020204020204" pitchFamily="82" charset="2"/>
                <a:ea typeface="微软雅黑" panose="020B0503020204020204" pitchFamily="82" charset="2"/>
              </a:rPr>
              <a:t>：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itchFamily="2" charset="2"/>
              <a:buChar char="l"/>
            </a:pPr>
            <a:endParaRPr kumimoji="1" lang="en-US" altLang="zh-CN" sz="2400" b="1" dirty="0">
              <a:latin typeface="微软雅黑" panose="020B0503020204020204" pitchFamily="82" charset="2"/>
              <a:ea typeface="微软雅黑" panose="020B0503020204020204" pitchFamily="82" charset="2"/>
            </a:endParaRPr>
          </a:p>
          <a:p>
            <a:pPr>
              <a:buFont typeface="Wingdings" pitchFamily="2" charset="2"/>
              <a:buChar char="l"/>
            </a:pPr>
            <a:endParaRPr lang="en-US" altLang="zh-CN" sz="2400" b="1" dirty="0">
              <a:latin typeface="微软雅黑" panose="020B0503020204020204" pitchFamily="82" charset="2"/>
              <a:ea typeface="微软雅黑" panose="020B0503020204020204" pitchFamily="82" charset="2"/>
            </a:endParaRPr>
          </a:p>
          <a:p>
            <a:pPr>
              <a:buFont typeface="Wingdings" pitchFamily="2" charset="2"/>
              <a:buChar char="l"/>
            </a:pPr>
            <a:endParaRPr kumimoji="1" lang="en-US" altLang="zh-CN" sz="2400" b="1" dirty="0">
              <a:latin typeface="微软雅黑" panose="020B0503020204020204" pitchFamily="82" charset="2"/>
              <a:ea typeface="微软雅黑" panose="020B0503020204020204" pitchFamily="82" charset="2"/>
            </a:endParaRPr>
          </a:p>
          <a:p>
            <a:pPr marL="0" indent="0">
              <a:buNone/>
            </a:pPr>
            <a:br>
              <a:rPr lang="en-US" altLang="zh-CN" sz="2400" b="1" dirty="0">
                <a:latin typeface="微软雅黑" panose="020B0503020204020204" pitchFamily="82" charset="2"/>
                <a:ea typeface="微软雅黑" panose="020B0503020204020204" pitchFamily="82" charset="2"/>
              </a:rPr>
            </a:br>
            <a:endParaRPr lang="en-US" altLang="zh-CN" sz="2400" b="1" dirty="0">
              <a:latin typeface="微软雅黑" panose="020B0503020204020204" pitchFamily="82" charset="2"/>
              <a:ea typeface="微软雅黑" panose="020B0503020204020204" pitchFamily="82" charset="2"/>
            </a:endParaRPr>
          </a:p>
          <a:p>
            <a:pPr lvl="1">
              <a:buFont typeface="Arial" panose="020B0604020202020204" pitchFamily="34" charset="0"/>
              <a:buChar char="•"/>
            </a:pPr>
            <a:r>
              <a:rPr lang="en-US" altLang="zh-CN" sz="2000" dirty="0">
                <a:latin typeface="微软雅黑" panose="020B0503020204020204" pitchFamily="82" charset="2"/>
                <a:ea typeface="微软雅黑" panose="020B0503020204020204" pitchFamily="82" charset="2"/>
              </a:rPr>
              <a:t>SELECT</a:t>
            </a:r>
            <a:r>
              <a:rPr lang="zh-CN" altLang="en-US" sz="2000" dirty="0">
                <a:latin typeface="微软雅黑" panose="020B0503020204020204" pitchFamily="82" charset="2"/>
                <a:ea typeface="微软雅黑" panose="020B0503020204020204" pitchFamily="82" charset="2"/>
              </a:rPr>
              <a:t>子句：指定要显示的属性列</a:t>
            </a:r>
            <a:endParaRPr lang="en-US" altLang="zh-CN" sz="2000" dirty="0">
              <a:latin typeface="微软雅黑" panose="020B0503020204020204" pitchFamily="82" charset="2"/>
              <a:ea typeface="微软雅黑" panose="020B0503020204020204" pitchFamily="82" charset="2"/>
            </a:endParaRPr>
          </a:p>
          <a:p>
            <a:pPr lvl="1">
              <a:buFont typeface="Arial" panose="020B0604020202020204" pitchFamily="34" charset="0"/>
              <a:buChar char="•"/>
            </a:pPr>
            <a:r>
              <a:rPr lang="en-US" altLang="zh-CN" sz="2000" dirty="0">
                <a:latin typeface="微软雅黑" panose="020B0503020204020204" pitchFamily="82" charset="2"/>
                <a:ea typeface="微软雅黑" panose="020B0503020204020204" pitchFamily="82" charset="2"/>
              </a:rPr>
              <a:t>FROM</a:t>
            </a:r>
            <a:r>
              <a:rPr lang="zh-CN" altLang="en-US" sz="2000" dirty="0">
                <a:latin typeface="微软雅黑" panose="020B0503020204020204" pitchFamily="82" charset="2"/>
                <a:ea typeface="微软雅黑" panose="020B0503020204020204" pitchFamily="82" charset="2"/>
              </a:rPr>
              <a:t>子句：指定从哪些表或者视图中查询数据</a:t>
            </a:r>
            <a:endParaRPr lang="en-US" altLang="zh-CN" sz="2000" dirty="0">
              <a:latin typeface="微软雅黑" panose="020B0503020204020204" pitchFamily="82" charset="2"/>
              <a:ea typeface="微软雅黑" panose="020B0503020204020204" pitchFamily="82" charset="2"/>
            </a:endParaRPr>
          </a:p>
          <a:p>
            <a:pPr lvl="1">
              <a:buFont typeface="Arial" panose="020B0604020202020204" pitchFamily="34" charset="0"/>
              <a:buChar char="•"/>
            </a:pPr>
            <a:r>
              <a:rPr lang="en-US" altLang="zh-CN" sz="2000" dirty="0">
                <a:latin typeface="微软雅黑" panose="020B0503020204020204" pitchFamily="82" charset="2"/>
                <a:ea typeface="微软雅黑" panose="020B0503020204020204" pitchFamily="82" charset="2"/>
              </a:rPr>
              <a:t>WHERE</a:t>
            </a:r>
            <a:r>
              <a:rPr lang="zh-CN" altLang="en-US" sz="2000" dirty="0">
                <a:latin typeface="微软雅黑" panose="020B0503020204020204" pitchFamily="82" charset="2"/>
                <a:ea typeface="微软雅黑" panose="020B0503020204020204" pitchFamily="82" charset="2"/>
              </a:rPr>
              <a:t>子句：筛选满足条件的元组</a:t>
            </a:r>
            <a:endParaRPr lang="en-US" altLang="zh-CN" sz="2000" dirty="0">
              <a:latin typeface="微软雅黑" panose="020B0503020204020204" pitchFamily="82" charset="2"/>
              <a:ea typeface="微软雅黑" panose="020B0503020204020204" pitchFamily="82" charset="2"/>
            </a:endParaRPr>
          </a:p>
          <a:p>
            <a:pPr lvl="1">
              <a:buFont typeface="Arial" panose="020B0604020202020204" pitchFamily="34" charset="0"/>
              <a:buChar char="•"/>
            </a:pPr>
            <a:r>
              <a:rPr lang="en-US" altLang="zh-CN" sz="2000" dirty="0">
                <a:latin typeface="微软雅黑" panose="020B0503020204020204" pitchFamily="82" charset="2"/>
                <a:ea typeface="微软雅黑" panose="020B0503020204020204" pitchFamily="82" charset="2"/>
              </a:rPr>
              <a:t>GROUP</a:t>
            </a:r>
            <a:r>
              <a:rPr lang="zh-CN" altLang="en-US" sz="2000" dirty="0">
                <a:latin typeface="微软雅黑" panose="020B0503020204020204" pitchFamily="82" charset="2"/>
                <a:ea typeface="微软雅黑" panose="020B0503020204020204" pitchFamily="82" charset="2"/>
              </a:rPr>
              <a:t> </a:t>
            </a:r>
            <a:r>
              <a:rPr lang="en-US" altLang="zh-CN" sz="2000" dirty="0">
                <a:latin typeface="微软雅黑" panose="020B0503020204020204" pitchFamily="82" charset="2"/>
                <a:ea typeface="微软雅黑" panose="020B0503020204020204" pitchFamily="82" charset="2"/>
              </a:rPr>
              <a:t>BY</a:t>
            </a:r>
            <a:r>
              <a:rPr lang="zh-CN" altLang="en-US" sz="2000" dirty="0">
                <a:latin typeface="微软雅黑" panose="020B0503020204020204" pitchFamily="82" charset="2"/>
                <a:ea typeface="微软雅黑" panose="020B0503020204020204" pitchFamily="82" charset="2"/>
              </a:rPr>
              <a:t>子句：指定按照哪些列对元组进行分组</a:t>
            </a:r>
            <a:endParaRPr lang="en-US" altLang="zh-CN" sz="2000" dirty="0">
              <a:latin typeface="微软雅黑" panose="020B0503020204020204" pitchFamily="82" charset="2"/>
              <a:ea typeface="微软雅黑" panose="020B0503020204020204" pitchFamily="82" charset="2"/>
            </a:endParaRPr>
          </a:p>
          <a:p>
            <a:pPr lvl="1">
              <a:buFont typeface="Arial" panose="020B0604020202020204" pitchFamily="34" charset="0"/>
              <a:buChar char="•"/>
            </a:pPr>
            <a:r>
              <a:rPr lang="en-US" altLang="zh-CN" sz="2000" dirty="0">
                <a:latin typeface="微软雅黑" panose="020B0503020204020204" pitchFamily="82" charset="2"/>
                <a:ea typeface="微软雅黑" panose="020B0503020204020204" pitchFamily="82" charset="2"/>
              </a:rPr>
              <a:t>HAVING</a:t>
            </a:r>
            <a:r>
              <a:rPr lang="zh-CN" altLang="en-US" sz="2000" dirty="0">
                <a:latin typeface="微软雅黑" panose="020B0503020204020204" pitchFamily="82" charset="2"/>
                <a:ea typeface="微软雅黑" panose="020B0503020204020204" pitchFamily="82" charset="2"/>
              </a:rPr>
              <a:t>子句：对分组结果进行筛选</a:t>
            </a:r>
            <a:endParaRPr lang="en-US" altLang="zh-CN" sz="2000" dirty="0">
              <a:latin typeface="微软雅黑" panose="020B0503020204020204" pitchFamily="82" charset="2"/>
              <a:ea typeface="微软雅黑" panose="020B0503020204020204" pitchFamily="82" charset="2"/>
            </a:endParaRPr>
          </a:p>
          <a:p>
            <a:pPr lvl="1">
              <a:buFont typeface="Arial" panose="020B0604020202020204" pitchFamily="34" charset="0"/>
              <a:buChar char="•"/>
            </a:pPr>
            <a:r>
              <a:rPr lang="en-US" altLang="zh-CN" sz="2000" dirty="0">
                <a:latin typeface="微软雅黑" panose="020B0503020204020204" pitchFamily="82" charset="2"/>
                <a:ea typeface="微软雅黑" panose="020B0503020204020204" pitchFamily="82" charset="2"/>
              </a:rPr>
              <a:t>ORDER</a:t>
            </a:r>
            <a:r>
              <a:rPr lang="zh-CN" altLang="en-US" sz="2000" dirty="0">
                <a:latin typeface="微软雅黑" panose="020B0503020204020204" pitchFamily="82" charset="2"/>
                <a:ea typeface="微软雅黑" panose="020B0503020204020204" pitchFamily="82" charset="2"/>
              </a:rPr>
              <a:t> </a:t>
            </a:r>
            <a:r>
              <a:rPr lang="en-US" altLang="zh-CN" sz="2000" dirty="0">
                <a:latin typeface="微软雅黑" panose="020B0503020204020204" pitchFamily="82" charset="2"/>
                <a:ea typeface="微软雅黑" panose="020B0503020204020204" pitchFamily="82" charset="2"/>
              </a:rPr>
              <a:t>BY</a:t>
            </a:r>
            <a:r>
              <a:rPr lang="zh-CN" altLang="en-US" sz="2000" dirty="0">
                <a:latin typeface="微软雅黑" panose="020B0503020204020204" pitchFamily="82" charset="2"/>
                <a:ea typeface="微软雅黑" panose="020B0503020204020204" pitchFamily="82" charset="2"/>
              </a:rPr>
              <a:t>子句：将查询结果按照指定顺序进行排序</a:t>
            </a:r>
            <a:endParaRPr kumimoji="1" lang="zh-CN" altLang="en-US" sz="2400" b="1" dirty="0">
              <a:latin typeface="微软雅黑" panose="020B0503020204020204" pitchFamily="82" charset="2"/>
              <a:ea typeface="微软雅黑" panose="020B0503020204020204" pitchFamily="82" charset="2"/>
            </a:endParaRPr>
          </a:p>
        </p:txBody>
      </p:sp>
      <p:pic>
        <p:nvPicPr>
          <p:cNvPr id="4" name="图片 3" descr="文本, 信件&#10;&#10;描述已自动生成">
            <a:extLst>
              <a:ext uri="{FF2B5EF4-FFF2-40B4-BE49-F238E27FC236}">
                <a16:creationId xmlns:a16="http://schemas.microsoft.com/office/drawing/2014/main" id="{E885B749-40D9-5F1A-8C5A-222BC18EE044}"/>
              </a:ext>
            </a:extLst>
          </p:cNvPr>
          <p:cNvPicPr>
            <a:picLocks noChangeAspect="1"/>
          </p:cNvPicPr>
          <p:nvPr/>
        </p:nvPicPr>
        <p:blipFill>
          <a:blip r:embed="rId2"/>
          <a:stretch>
            <a:fillRect/>
          </a:stretch>
        </p:blipFill>
        <p:spPr>
          <a:xfrm>
            <a:off x="794337" y="1984430"/>
            <a:ext cx="10662557" cy="2163027"/>
          </a:xfrm>
          <a:prstGeom prst="rect">
            <a:avLst/>
          </a:prstGeom>
        </p:spPr>
      </p:pic>
      <p:sp>
        <p:nvSpPr>
          <p:cNvPr id="3" name="页脚占位符 2">
            <a:extLst>
              <a:ext uri="{FF2B5EF4-FFF2-40B4-BE49-F238E27FC236}">
                <a16:creationId xmlns:a16="http://schemas.microsoft.com/office/drawing/2014/main" id="{FDE33CDD-9A0C-1E7B-47FB-387B06941100}"/>
              </a:ext>
            </a:extLst>
          </p:cNvPr>
          <p:cNvSpPr>
            <a:spLocks noGrp="1"/>
          </p:cNvSpPr>
          <p:nvPr>
            <p:ph type="ftr" sz="quarter" idx="11"/>
          </p:nvPr>
        </p:nvSpPr>
        <p:spPr/>
        <p:txBody>
          <a:bodyPr/>
          <a:lstStyle/>
          <a:p>
            <a:r>
              <a:rPr kumimoji="1" lang="zh-CN" altLang="en-US" dirty="0"/>
              <a:t>数据库系统</a:t>
            </a:r>
            <a:r>
              <a:rPr kumimoji="1" lang="en-US" altLang="zh-CN" dirty="0"/>
              <a:t>—</a:t>
            </a:r>
            <a:r>
              <a:rPr kumimoji="1" lang="en" altLang="zh-CN" dirty="0"/>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9B011195-364C-2655-B32A-9A9E1E779213}"/>
              </a:ext>
            </a:extLst>
          </p:cNvPr>
          <p:cNvSpPr>
            <a:spLocks noGrp="1"/>
          </p:cNvSpPr>
          <p:nvPr>
            <p:ph type="sldNum" sz="quarter" idx="12"/>
          </p:nvPr>
        </p:nvSpPr>
        <p:spPr/>
        <p:txBody>
          <a:bodyPr/>
          <a:lstStyle/>
          <a:p>
            <a:fld id="{4B0D34C0-35A8-654C-9FBA-7B4E017BD630}" type="slidenum">
              <a:rPr lang="en-US" altLang="zh-CN" smtClean="0"/>
              <a:t>25</a:t>
            </a:fld>
            <a:endParaRPr kumimoji="1" lang="zh-CN" altLang="en-US"/>
          </a:p>
        </p:txBody>
      </p:sp>
    </p:spTree>
    <p:extLst>
      <p:ext uri="{BB962C8B-B14F-4D97-AF65-F5344CB8AC3E}">
        <p14:creationId xmlns:p14="http://schemas.microsoft.com/office/powerpoint/2010/main" val="1273053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18">
            <a:extLst>
              <a:ext uri="{FF2B5EF4-FFF2-40B4-BE49-F238E27FC236}">
                <a16:creationId xmlns:a16="http://schemas.microsoft.com/office/drawing/2014/main" id="{CA02947C-86FA-43A0-AEA7-1533075A3978}"/>
              </a:ext>
            </a:extLst>
          </p:cNvPr>
          <p:cNvSpPr/>
          <p:nvPr/>
        </p:nvSpPr>
        <p:spPr>
          <a:xfrm>
            <a:off x="282948" y="1075399"/>
            <a:ext cx="11775702" cy="2016106"/>
          </a:xfrm>
          <a:prstGeom prst="roundRect">
            <a:avLst>
              <a:gd name="adj" fmla="val 27172"/>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0" name="Shape9">
            <a:extLst>
              <a:ext uri="{FF2B5EF4-FFF2-40B4-BE49-F238E27FC236}">
                <a16:creationId xmlns:a16="http://schemas.microsoft.com/office/drawing/2014/main" id="{003226AC-6541-4649-B6AC-1E73BD4D9C4F}"/>
              </a:ext>
            </a:extLst>
          </p:cNvPr>
          <p:cNvSpPr/>
          <p:nvPr/>
        </p:nvSpPr>
        <p:spPr>
          <a:xfrm>
            <a:off x="332697" y="3790274"/>
            <a:ext cx="12126003" cy="1182342"/>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选择和投影</a:t>
            </a:r>
            <a:endParaRPr kumimoji="1" lang="zh-CN" altLang="en-US" dirty="0"/>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04800" y="1201270"/>
            <a:ext cx="11456894" cy="4694705"/>
          </a:xfrm>
          <a:prstGeom prst="rect">
            <a:avLst/>
          </a:prstGeom>
        </p:spPr>
        <p:txBody>
          <a:bodyPr/>
          <a:lstStyle/>
          <a:p>
            <a:pPr>
              <a:buFont typeface="Wingdings" panose="05000000000000000000" pitchFamily="2" charset="2"/>
              <a:buChar char="Ø"/>
            </a:pPr>
            <a:r>
              <a:rPr lang="zh-CN" altLang="zh-CN" sz="2400" dirty="0">
                <a:solidFill>
                  <a:srgbClr val="743481"/>
                </a:solidFill>
                <a:latin typeface="微软雅黑" panose="020B0503020204020204" pitchFamily="82" charset="2"/>
                <a:ea typeface="微软雅黑" panose="020B0503020204020204" pitchFamily="82" charset="2"/>
                <a:cs typeface="Times New Roman" panose="02020603050405020304" pitchFamily="18" charset="0"/>
              </a:rPr>
              <a:t>选择操作</a:t>
            </a:r>
            <a:r>
              <a:rPr lang="zh-CN" altLang="zh-CN" sz="2400" dirty="0">
                <a:latin typeface="微软雅黑" panose="020B0503020204020204" pitchFamily="82" charset="2"/>
                <a:ea typeface="微软雅黑" panose="020B0503020204020204" pitchFamily="82" charset="2"/>
              </a:rPr>
              <a:t>可以选择表中的若干</a:t>
            </a:r>
            <a:r>
              <a:rPr lang="zh-CN" altLang="zh-CN" sz="2400" b="1" dirty="0">
                <a:latin typeface="微软雅黑" panose="020B0503020204020204" pitchFamily="82" charset="2"/>
                <a:ea typeface="微软雅黑" panose="020B0503020204020204" pitchFamily="82" charset="2"/>
              </a:rPr>
              <a:t>元组</a:t>
            </a:r>
            <a:r>
              <a:rPr lang="zh-CN" altLang="zh-CN" sz="2400" dirty="0">
                <a:latin typeface="微软雅黑" panose="020B0503020204020204" pitchFamily="82" charset="2"/>
                <a:ea typeface="微软雅黑" panose="020B0503020204020204" pitchFamily="82" charset="2"/>
              </a:rPr>
              <a:t>，通过</a:t>
            </a:r>
            <a:r>
              <a:rPr lang="en-US" altLang="zh-CN" sz="2400" dirty="0">
                <a:solidFill>
                  <a:srgbClr val="743481"/>
                </a:solidFill>
                <a:latin typeface="微软雅黑" panose="020B0503020204020204" pitchFamily="82" charset="2"/>
                <a:ea typeface="微软雅黑" panose="020B0503020204020204" pitchFamily="82" charset="2"/>
              </a:rPr>
              <a:t>WHERE</a:t>
            </a:r>
            <a:r>
              <a:rPr lang="zh-CN" altLang="zh-CN" sz="2400" dirty="0">
                <a:latin typeface="微软雅黑" panose="020B0503020204020204" pitchFamily="82" charset="2"/>
                <a:ea typeface="微软雅黑" panose="020B0503020204020204" pitchFamily="82" charset="2"/>
              </a:rPr>
              <a:t>子句实现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solidFill>
                  <a:srgbClr val="743481"/>
                </a:solidFill>
                <a:latin typeface="微软雅黑" panose="020B0503020204020204" pitchFamily="82" charset="2"/>
                <a:ea typeface="微软雅黑" panose="020B0503020204020204" pitchFamily="82" charset="2"/>
              </a:rPr>
              <a:t>投影操作</a:t>
            </a:r>
            <a:r>
              <a:rPr lang="zh-CN" altLang="zh-CN" sz="2400" dirty="0">
                <a:latin typeface="微软雅黑" panose="020B0503020204020204" pitchFamily="82" charset="2"/>
                <a:ea typeface="微软雅黑" panose="020B0503020204020204" pitchFamily="82" charset="2"/>
              </a:rPr>
              <a:t>可以选择表中的若干</a:t>
            </a:r>
            <a:r>
              <a:rPr lang="zh-CN" altLang="zh-CN" sz="2400" b="1" dirty="0">
                <a:latin typeface="微软雅黑" panose="020B0503020204020204" pitchFamily="82" charset="2"/>
                <a:ea typeface="微软雅黑" panose="020B0503020204020204" pitchFamily="82" charset="2"/>
              </a:rPr>
              <a:t>列</a:t>
            </a:r>
            <a:r>
              <a:rPr lang="zh-CN" altLang="zh-CN" sz="2400" dirty="0">
                <a:latin typeface="微软雅黑" panose="020B0503020204020204" pitchFamily="82" charset="2"/>
                <a:ea typeface="微软雅黑" panose="020B0503020204020204" pitchFamily="82" charset="2"/>
              </a:rPr>
              <a:t>，通过</a:t>
            </a:r>
            <a:r>
              <a:rPr lang="en-US" altLang="zh-CN" sz="2400" dirty="0">
                <a:solidFill>
                  <a:srgbClr val="743481"/>
                </a:solidFill>
                <a:latin typeface="微软雅黑" panose="020B0503020204020204" pitchFamily="82" charset="2"/>
                <a:ea typeface="微软雅黑" panose="020B0503020204020204" pitchFamily="82" charset="2"/>
              </a:rPr>
              <a:t>SELECT</a:t>
            </a:r>
            <a:r>
              <a:rPr lang="zh-CN" altLang="zh-CN" sz="2400" dirty="0">
                <a:latin typeface="微软雅黑" panose="020B0503020204020204" pitchFamily="82" charset="2"/>
                <a:ea typeface="微软雅黑" panose="020B0503020204020204" pitchFamily="82" charset="2"/>
              </a:rPr>
              <a:t>子句实现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将选择操作和投影操作组合，可以组成一个简单的在单表上查询的</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语句（查询表通过</a:t>
            </a:r>
            <a:r>
              <a:rPr lang="en-US" altLang="zh-CN" sz="2400" dirty="0">
                <a:solidFill>
                  <a:srgbClr val="743481"/>
                </a:solidFill>
                <a:latin typeface="微软雅黑" panose="020B0503020204020204" pitchFamily="82" charset="2"/>
                <a:ea typeface="微软雅黑" panose="020B0503020204020204" pitchFamily="82" charset="2"/>
              </a:rPr>
              <a:t>FROM</a:t>
            </a:r>
            <a:r>
              <a:rPr lang="zh-CN" altLang="zh-CN" sz="2400" dirty="0">
                <a:latin typeface="微软雅黑" panose="020B0503020204020204" pitchFamily="82" charset="2"/>
                <a:ea typeface="微软雅黑" panose="020B0503020204020204" pitchFamily="82" charset="2"/>
              </a:rPr>
              <a:t>子句指定）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4.17</a:t>
            </a:r>
            <a:r>
              <a:rPr lang="zh-CN" altLang="zh-CN" sz="2400" dirty="0">
                <a:latin typeface="微软雅黑" panose="020B0503020204020204" pitchFamily="82" charset="2"/>
                <a:ea typeface="微软雅黑" panose="020B0503020204020204" pitchFamily="82" charset="2"/>
              </a:rPr>
              <a:t>】查询计算机系学生的学号、姓名和年龄。</a:t>
            </a:r>
          </a:p>
          <a:p>
            <a:pPr>
              <a:buFont typeface="Wingdings" panose="05000000000000000000" pitchFamily="2" charset="2"/>
              <a:buChar char="Ø"/>
            </a:pPr>
            <a:endParaRPr kumimoji="1"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查询结果为：</a:t>
            </a:r>
            <a:endParaRPr kumimoji="1" lang="zh-CN" altLang="en-US" sz="2400" dirty="0">
              <a:latin typeface="微软雅黑" panose="020B0503020204020204" pitchFamily="82" charset="2"/>
              <a:ea typeface="微软雅黑" panose="020B0503020204020204" pitchFamily="82" charset="2"/>
            </a:endParaRPr>
          </a:p>
        </p:txBody>
      </p:sp>
      <p:pic>
        <p:nvPicPr>
          <p:cNvPr id="5" name="图片 4">
            <a:extLst>
              <a:ext uri="{FF2B5EF4-FFF2-40B4-BE49-F238E27FC236}">
                <a16:creationId xmlns:a16="http://schemas.microsoft.com/office/drawing/2014/main" id="{C93AA7B6-9BB9-AB4F-7856-2E327CFAC6AD}"/>
              </a:ext>
            </a:extLst>
          </p:cNvPr>
          <p:cNvPicPr>
            <a:picLocks noChangeAspect="1"/>
          </p:cNvPicPr>
          <p:nvPr/>
        </p:nvPicPr>
        <p:blipFill>
          <a:blip r:embed="rId2"/>
          <a:stretch>
            <a:fillRect/>
          </a:stretch>
        </p:blipFill>
        <p:spPr>
          <a:xfrm>
            <a:off x="971550" y="3834783"/>
            <a:ext cx="10682999" cy="1080000"/>
          </a:xfrm>
          <a:prstGeom prst="rect">
            <a:avLst/>
          </a:prstGeom>
        </p:spPr>
      </p:pic>
      <p:graphicFrame>
        <p:nvGraphicFramePr>
          <p:cNvPr id="6" name="表格 5">
            <a:extLst>
              <a:ext uri="{FF2B5EF4-FFF2-40B4-BE49-F238E27FC236}">
                <a16:creationId xmlns:a16="http://schemas.microsoft.com/office/drawing/2014/main" id="{3F2DF457-11DE-B9A9-E035-999E7D7CB447}"/>
              </a:ext>
            </a:extLst>
          </p:cNvPr>
          <p:cNvGraphicFramePr>
            <a:graphicFrameLocks noGrp="1"/>
          </p:cNvGraphicFramePr>
          <p:nvPr>
            <p:extLst>
              <p:ext uri="{D42A27DB-BD31-4B8C-83A1-F6EECF244321}">
                <p14:modId xmlns:p14="http://schemas.microsoft.com/office/powerpoint/2010/main" val="2879078420"/>
              </p:ext>
            </p:extLst>
          </p:nvPr>
        </p:nvGraphicFramePr>
        <p:xfrm>
          <a:off x="4295704" y="5200650"/>
          <a:ext cx="5457896" cy="1346469"/>
        </p:xfrm>
        <a:graphic>
          <a:graphicData uri="http://schemas.openxmlformats.org/drawingml/2006/table">
            <a:tbl>
              <a:tblPr firstRow="1" firstCol="1" bandRow="1">
                <a:tableStyleId>{5940675A-B579-460E-94D1-54222C63F5DA}</a:tableStyleId>
              </a:tblPr>
              <a:tblGrid>
                <a:gridCol w="2070294">
                  <a:extLst>
                    <a:ext uri="{9D8B030D-6E8A-4147-A177-3AD203B41FA5}">
                      <a16:colId xmlns:a16="http://schemas.microsoft.com/office/drawing/2014/main" val="1945223572"/>
                    </a:ext>
                  </a:extLst>
                </a:gridCol>
                <a:gridCol w="1731441">
                  <a:extLst>
                    <a:ext uri="{9D8B030D-6E8A-4147-A177-3AD203B41FA5}">
                      <a16:colId xmlns:a16="http://schemas.microsoft.com/office/drawing/2014/main" val="1185320781"/>
                    </a:ext>
                  </a:extLst>
                </a:gridCol>
                <a:gridCol w="1656161">
                  <a:extLst>
                    <a:ext uri="{9D8B030D-6E8A-4147-A177-3AD203B41FA5}">
                      <a16:colId xmlns:a16="http://schemas.microsoft.com/office/drawing/2014/main" val="2201635336"/>
                    </a:ext>
                  </a:extLst>
                </a:gridCol>
              </a:tblGrid>
              <a:tr h="385062">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Sno</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Sname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34" charset="-122"/>
                          <a:ea typeface="微软雅黑" panose="020B0503020204020204" pitchFamily="34" charset="-122"/>
                        </a:rPr>
                        <a:t>Sage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53196057"/>
                  </a:ext>
                </a:extLst>
              </a:tr>
              <a:tr h="320469">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a:t>
                      </a:r>
                      <a:r>
                        <a:rPr lang="en-US" altLang="zh-CN" sz="1400" kern="100" dirty="0">
                          <a:effectLst/>
                          <a:latin typeface="微软雅黑" panose="020B0503020204020204" pitchFamily="34" charset="-122"/>
                          <a:ea typeface="微软雅黑" panose="020B0503020204020204" pitchFamily="34" charset="-122"/>
                        </a:rPr>
                        <a:t>1</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李博</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17</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522874411"/>
                  </a:ext>
                </a:extLst>
              </a:tr>
              <a:tr h="320469">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赵宇</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19</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80868124"/>
                  </a:ext>
                </a:extLst>
              </a:tr>
              <a:tr h="320469">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2021310723</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张敏</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18</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37697594"/>
                  </a:ext>
                </a:extLst>
              </a:tr>
            </a:tbl>
          </a:graphicData>
        </a:graphic>
      </p:graphicFrame>
      <p:sp>
        <p:nvSpPr>
          <p:cNvPr id="3" name="页脚占位符 2">
            <a:extLst>
              <a:ext uri="{FF2B5EF4-FFF2-40B4-BE49-F238E27FC236}">
                <a16:creationId xmlns:a16="http://schemas.microsoft.com/office/drawing/2014/main" id="{22FB492F-FB1F-5634-7CCF-0DD67700BB6F}"/>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FD4AD2FD-215E-BAAA-D6B2-9AEC03E1E7F7}"/>
              </a:ext>
            </a:extLst>
          </p:cNvPr>
          <p:cNvSpPr>
            <a:spLocks noGrp="1"/>
          </p:cNvSpPr>
          <p:nvPr>
            <p:ph type="sldNum" sz="quarter" idx="12"/>
          </p:nvPr>
        </p:nvSpPr>
        <p:spPr/>
        <p:txBody>
          <a:bodyPr/>
          <a:lstStyle/>
          <a:p>
            <a:fld id="{4B0D34C0-35A8-654C-9FBA-7B4E017BD630}" type="slidenum">
              <a:rPr lang="en-US" altLang="zh-CN" smtClean="0"/>
              <a:t>26</a:t>
            </a:fld>
            <a:endParaRPr kumimoji="1" lang="zh-CN" altLang="en-US"/>
          </a:p>
        </p:txBody>
      </p:sp>
    </p:spTree>
    <p:extLst>
      <p:ext uri="{BB962C8B-B14F-4D97-AF65-F5344CB8AC3E}">
        <p14:creationId xmlns:p14="http://schemas.microsoft.com/office/powerpoint/2010/main" val="850727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18">
            <a:extLst>
              <a:ext uri="{FF2B5EF4-FFF2-40B4-BE49-F238E27FC236}">
                <a16:creationId xmlns:a16="http://schemas.microsoft.com/office/drawing/2014/main" id="{CA02947C-86FA-43A0-AEA7-1533075A3978}"/>
              </a:ext>
            </a:extLst>
          </p:cNvPr>
          <p:cNvSpPr/>
          <p:nvPr/>
        </p:nvSpPr>
        <p:spPr>
          <a:xfrm>
            <a:off x="282948" y="1083996"/>
            <a:ext cx="11288140" cy="2239301"/>
          </a:xfrm>
          <a:prstGeom prst="roundRect">
            <a:avLst>
              <a:gd name="adj" fmla="val 27172"/>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0" name="Shape9">
            <a:extLst>
              <a:ext uri="{FF2B5EF4-FFF2-40B4-BE49-F238E27FC236}">
                <a16:creationId xmlns:a16="http://schemas.microsoft.com/office/drawing/2014/main" id="{003226AC-6541-4649-B6AC-1E73BD4D9C4F}"/>
              </a:ext>
            </a:extLst>
          </p:cNvPr>
          <p:cNvSpPr/>
          <p:nvPr/>
        </p:nvSpPr>
        <p:spPr>
          <a:xfrm>
            <a:off x="332697" y="4129973"/>
            <a:ext cx="12126003" cy="234203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投影</a:t>
            </a:r>
            <a:r>
              <a:rPr kumimoji="1" lang="zh-CN" altLang="en-US" dirty="0"/>
              <a:t>操作</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800" y="1201271"/>
            <a:ext cx="11456894" cy="3104030"/>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投影操作可以选择表中的若干列，主要体现在</a:t>
            </a:r>
            <a:r>
              <a:rPr lang="en-US" altLang="zh-CN" sz="2400" dirty="0">
                <a:latin typeface="微软雅黑" panose="020B0503020204020204" pitchFamily="82" charset="2"/>
                <a:ea typeface="微软雅黑" panose="020B0503020204020204" pitchFamily="82" charset="2"/>
              </a:rPr>
              <a:t>SELECT</a:t>
            </a:r>
            <a:r>
              <a:rPr lang="zh-CN" altLang="zh-CN" sz="2400" dirty="0">
                <a:latin typeface="微软雅黑" panose="020B0503020204020204" pitchFamily="82" charset="2"/>
                <a:ea typeface="微软雅黑" panose="020B0503020204020204" pitchFamily="82" charset="2"/>
              </a:rPr>
              <a:t>子句后面的列表达式</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列表达式：</a:t>
            </a: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en-US" sz="2000" dirty="0">
                <a:latin typeface="微软雅黑" panose="020B0503020204020204" pitchFamily="82" charset="2"/>
                <a:ea typeface="微软雅黑" panose="020B0503020204020204" pitchFamily="82" charset="2"/>
              </a:rPr>
              <a:t>查询指定列：</a:t>
            </a:r>
            <a:r>
              <a:rPr lang="zh-CN" altLang="zh-CN" sz="2000" dirty="0">
                <a:latin typeface="微软雅黑" panose="020B0503020204020204" pitchFamily="82" charset="2"/>
                <a:ea typeface="微软雅黑" panose="020B0503020204020204" pitchFamily="82" charset="2"/>
              </a:rPr>
              <a:t>在</a:t>
            </a:r>
            <a:r>
              <a:rPr lang="en-US" altLang="zh-CN" sz="2000" dirty="0">
                <a:latin typeface="微软雅黑" panose="020B0503020204020204" pitchFamily="82" charset="2"/>
                <a:ea typeface="微软雅黑" panose="020B0503020204020204" pitchFamily="82" charset="2"/>
              </a:rPr>
              <a:t>SELECT</a:t>
            </a:r>
            <a:r>
              <a:rPr lang="zh-CN" altLang="zh-CN" sz="2000" dirty="0">
                <a:latin typeface="微软雅黑" panose="020B0503020204020204" pitchFamily="82" charset="2"/>
                <a:ea typeface="微软雅黑" panose="020B0503020204020204" pitchFamily="82" charset="2"/>
              </a:rPr>
              <a:t>子句中依次列出要查找的列的名字 </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en-US" sz="2000" dirty="0">
                <a:latin typeface="微软雅黑" panose="020B0503020204020204" pitchFamily="82" charset="2"/>
                <a:ea typeface="微软雅黑" panose="020B0503020204020204" pitchFamily="82" charset="2"/>
              </a:rPr>
              <a:t>查询全部列：</a:t>
            </a:r>
            <a:r>
              <a:rPr lang="zh-CN" altLang="zh-CN" sz="2000" dirty="0">
                <a:latin typeface="微软雅黑" panose="020B0503020204020204" pitchFamily="82" charset="2"/>
                <a:ea typeface="微软雅黑" panose="020B0503020204020204" pitchFamily="82" charset="2"/>
              </a:rPr>
              <a:t>用符号</a:t>
            </a:r>
            <a:r>
              <a:rPr lang="en-US" altLang="zh-CN" sz="2000" dirty="0">
                <a:latin typeface="微软雅黑" panose="020B0503020204020204" pitchFamily="82" charset="2"/>
                <a:ea typeface="微软雅黑" panose="020B0503020204020204" pitchFamily="82" charset="2"/>
              </a:rPr>
              <a:t>*</a:t>
            </a:r>
            <a:r>
              <a:rPr lang="zh-CN" altLang="zh-CN" sz="2000" dirty="0">
                <a:latin typeface="微软雅黑" panose="020B0503020204020204" pitchFamily="82" charset="2"/>
                <a:ea typeface="微软雅黑" panose="020B0503020204020204" pitchFamily="82" charset="2"/>
              </a:rPr>
              <a:t>来代替所有列 </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en-US" sz="2000" dirty="0">
                <a:latin typeface="微软雅黑" panose="020B0503020204020204" pitchFamily="82" charset="2"/>
                <a:ea typeface="微软雅黑" panose="020B0503020204020204" pitchFamily="82" charset="2"/>
              </a:rPr>
              <a:t>查询经过计算的值：对列进行计算后的表达式</a:t>
            </a:r>
            <a:endParaRPr lang="en-US" altLang="zh-CN" sz="20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4.18</a:t>
            </a:r>
            <a:r>
              <a:rPr lang="zh-CN" altLang="zh-CN" sz="2400" dirty="0">
                <a:latin typeface="微软雅黑" panose="020B0503020204020204" pitchFamily="82" charset="2"/>
                <a:ea typeface="微软雅黑" panose="020B0503020204020204" pitchFamily="82" charset="2"/>
              </a:rPr>
              <a:t>】查询所有学生的学号、姓名、所在系和年龄。</a:t>
            </a:r>
            <a:endParaRPr lang="en-US" altLang="zh-CN" sz="2400" dirty="0">
              <a:latin typeface="微软雅黑" panose="020B0503020204020204" pitchFamily="82" charset="2"/>
              <a:ea typeface="微软雅黑" panose="020B0503020204020204" pitchFamily="82" charset="2"/>
            </a:endParaRPr>
          </a:p>
        </p:txBody>
      </p:sp>
      <p:graphicFrame>
        <p:nvGraphicFramePr>
          <p:cNvPr id="5" name="表格 4">
            <a:extLst>
              <a:ext uri="{FF2B5EF4-FFF2-40B4-BE49-F238E27FC236}">
                <a16:creationId xmlns:a16="http://schemas.microsoft.com/office/drawing/2014/main" id="{476C52B4-C446-A136-21C0-4569E080F43F}"/>
              </a:ext>
            </a:extLst>
          </p:cNvPr>
          <p:cNvGraphicFramePr>
            <a:graphicFrameLocks noGrp="1"/>
          </p:cNvGraphicFramePr>
          <p:nvPr>
            <p:extLst>
              <p:ext uri="{D42A27DB-BD31-4B8C-83A1-F6EECF244321}">
                <p14:modId xmlns:p14="http://schemas.microsoft.com/office/powerpoint/2010/main" val="3729318416"/>
              </p:ext>
            </p:extLst>
          </p:nvPr>
        </p:nvGraphicFramePr>
        <p:xfrm>
          <a:off x="6850267" y="4228719"/>
          <a:ext cx="4322558" cy="2228112"/>
        </p:xfrm>
        <a:graphic>
          <a:graphicData uri="http://schemas.openxmlformats.org/drawingml/2006/table">
            <a:tbl>
              <a:tblPr firstRow="1" firstCol="1" bandRow="1">
                <a:tableStyleId>{5940675A-B579-460E-94D1-54222C63F5DA}</a:tableStyleId>
              </a:tblPr>
              <a:tblGrid>
                <a:gridCol w="1369808">
                  <a:extLst>
                    <a:ext uri="{9D8B030D-6E8A-4147-A177-3AD203B41FA5}">
                      <a16:colId xmlns:a16="http://schemas.microsoft.com/office/drawing/2014/main" val="1173988156"/>
                    </a:ext>
                  </a:extLst>
                </a:gridCol>
                <a:gridCol w="1028700">
                  <a:extLst>
                    <a:ext uri="{9D8B030D-6E8A-4147-A177-3AD203B41FA5}">
                      <a16:colId xmlns:a16="http://schemas.microsoft.com/office/drawing/2014/main" val="1131824284"/>
                    </a:ext>
                  </a:extLst>
                </a:gridCol>
                <a:gridCol w="1038225">
                  <a:extLst>
                    <a:ext uri="{9D8B030D-6E8A-4147-A177-3AD203B41FA5}">
                      <a16:colId xmlns:a16="http://schemas.microsoft.com/office/drawing/2014/main" val="3589222761"/>
                    </a:ext>
                  </a:extLst>
                </a:gridCol>
                <a:gridCol w="885825">
                  <a:extLst>
                    <a:ext uri="{9D8B030D-6E8A-4147-A177-3AD203B41FA5}">
                      <a16:colId xmlns:a16="http://schemas.microsoft.com/office/drawing/2014/main" val="3307443532"/>
                    </a:ext>
                  </a:extLst>
                </a:gridCol>
              </a:tblGrid>
              <a:tr h="371352">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Sno</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Sname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Sdept</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34" charset="-122"/>
                          <a:ea typeface="微软雅黑" panose="020B0503020204020204" pitchFamily="34" charset="-122"/>
                        </a:rPr>
                        <a:t>Sage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solidFill>
                      <a:srgbClr val="7030A0"/>
                    </a:solidFill>
                  </a:tcPr>
                </a:tc>
                <a:extLst>
                  <a:ext uri="{0D108BD9-81ED-4DB2-BD59-A6C34878D82A}">
                    <a16:rowId xmlns:a16="http://schemas.microsoft.com/office/drawing/2014/main" val="2364542977"/>
                  </a:ext>
                </a:extLst>
              </a:tr>
              <a:tr h="371352">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2021310721</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李博</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CS</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17</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001410038"/>
                  </a:ext>
                </a:extLst>
              </a:tr>
              <a:tr h="371352">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赵宇</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CS</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19</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662411125"/>
                  </a:ext>
                </a:extLst>
              </a:tr>
              <a:tr h="371352">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2021310723</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张敏</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CS</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18</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39827142"/>
                  </a:ext>
                </a:extLst>
              </a:tr>
              <a:tr h="371352">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王勇</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MA</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18</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531884098"/>
                  </a:ext>
                </a:extLst>
              </a:tr>
              <a:tr h="371352">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2021310725</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刘佳</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MA</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17</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561475138"/>
                  </a:ext>
                </a:extLst>
              </a:tr>
            </a:tbl>
          </a:graphicData>
        </a:graphic>
      </p:graphicFrame>
      <p:grpSp>
        <p:nvGrpSpPr>
          <p:cNvPr id="9" name="组合 8">
            <a:extLst>
              <a:ext uri="{FF2B5EF4-FFF2-40B4-BE49-F238E27FC236}">
                <a16:creationId xmlns:a16="http://schemas.microsoft.com/office/drawing/2014/main" id="{23F08F92-A515-92AF-E3E9-B0FBC123D323}"/>
              </a:ext>
            </a:extLst>
          </p:cNvPr>
          <p:cNvGrpSpPr/>
          <p:nvPr/>
        </p:nvGrpSpPr>
        <p:grpSpPr>
          <a:xfrm>
            <a:off x="430306" y="4833641"/>
            <a:ext cx="5970384" cy="823089"/>
            <a:chOff x="0" y="4547763"/>
            <a:chExt cx="5970384" cy="823089"/>
          </a:xfrm>
        </p:grpSpPr>
        <p:pic>
          <p:nvPicPr>
            <p:cNvPr id="7" name="图片 6">
              <a:extLst>
                <a:ext uri="{FF2B5EF4-FFF2-40B4-BE49-F238E27FC236}">
                  <a16:creationId xmlns:a16="http://schemas.microsoft.com/office/drawing/2014/main" id="{5EFE2431-5F21-65D6-AEC6-023F65301457}"/>
                </a:ext>
              </a:extLst>
            </p:cNvPr>
            <p:cNvPicPr>
              <a:picLocks noChangeAspect="1"/>
            </p:cNvPicPr>
            <p:nvPr/>
          </p:nvPicPr>
          <p:blipFill rotWithShape="1">
            <a:blip r:embed="rId2"/>
            <a:srcRect l="94687"/>
            <a:stretch/>
          </p:blipFill>
          <p:spPr>
            <a:xfrm>
              <a:off x="5322684" y="4547763"/>
              <a:ext cx="647700" cy="823089"/>
            </a:xfrm>
            <a:prstGeom prst="rect">
              <a:avLst/>
            </a:prstGeom>
          </p:spPr>
        </p:pic>
        <p:pic>
          <p:nvPicPr>
            <p:cNvPr id="8" name="图片 7">
              <a:extLst>
                <a:ext uri="{FF2B5EF4-FFF2-40B4-BE49-F238E27FC236}">
                  <a16:creationId xmlns:a16="http://schemas.microsoft.com/office/drawing/2014/main" id="{0BED0964-601A-59C3-93D4-3ED7BB441968}"/>
                </a:ext>
              </a:extLst>
            </p:cNvPr>
            <p:cNvPicPr>
              <a:picLocks noChangeAspect="1"/>
            </p:cNvPicPr>
            <p:nvPr/>
          </p:nvPicPr>
          <p:blipFill rotWithShape="1">
            <a:blip r:embed="rId2"/>
            <a:srcRect r="56186"/>
            <a:stretch/>
          </p:blipFill>
          <p:spPr>
            <a:xfrm>
              <a:off x="0" y="4547763"/>
              <a:ext cx="5341734" cy="823089"/>
            </a:xfrm>
            <a:prstGeom prst="rect">
              <a:avLst/>
            </a:prstGeom>
          </p:spPr>
        </p:pic>
      </p:grpSp>
      <p:sp>
        <p:nvSpPr>
          <p:cNvPr id="4" name="页脚占位符 3">
            <a:extLst>
              <a:ext uri="{FF2B5EF4-FFF2-40B4-BE49-F238E27FC236}">
                <a16:creationId xmlns:a16="http://schemas.microsoft.com/office/drawing/2014/main" id="{C57F5D00-E3B7-8BAE-9E95-15DC692AAE37}"/>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6174998F-B3AA-1738-D303-20332A909145}"/>
              </a:ext>
            </a:extLst>
          </p:cNvPr>
          <p:cNvSpPr>
            <a:spLocks noGrp="1"/>
          </p:cNvSpPr>
          <p:nvPr>
            <p:ph type="sldNum" sz="quarter" idx="12"/>
          </p:nvPr>
        </p:nvSpPr>
        <p:spPr/>
        <p:txBody>
          <a:bodyPr/>
          <a:lstStyle/>
          <a:p>
            <a:fld id="{4B0D34C0-35A8-654C-9FBA-7B4E017BD630}" type="slidenum">
              <a:rPr lang="en-US" altLang="zh-CN" smtClean="0"/>
              <a:t>27</a:t>
            </a:fld>
            <a:endParaRPr kumimoji="1" lang="zh-CN" altLang="en-US"/>
          </a:p>
        </p:txBody>
      </p:sp>
    </p:spTree>
    <p:extLst>
      <p:ext uri="{BB962C8B-B14F-4D97-AF65-F5344CB8AC3E}">
        <p14:creationId xmlns:p14="http://schemas.microsoft.com/office/powerpoint/2010/main" val="1026467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9">
            <a:extLst>
              <a:ext uri="{FF2B5EF4-FFF2-40B4-BE49-F238E27FC236}">
                <a16:creationId xmlns:a16="http://schemas.microsoft.com/office/drawing/2014/main" id="{003226AC-6541-4649-B6AC-1E73BD4D9C4F}"/>
              </a:ext>
            </a:extLst>
          </p:cNvPr>
          <p:cNvSpPr/>
          <p:nvPr/>
        </p:nvSpPr>
        <p:spPr>
          <a:xfrm>
            <a:off x="332697" y="3842868"/>
            <a:ext cx="12126003" cy="91604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8" name="Shape9">
            <a:extLst>
              <a:ext uri="{FF2B5EF4-FFF2-40B4-BE49-F238E27FC236}">
                <a16:creationId xmlns:a16="http://schemas.microsoft.com/office/drawing/2014/main" id="{003226AC-6541-4649-B6AC-1E73BD4D9C4F}"/>
              </a:ext>
            </a:extLst>
          </p:cNvPr>
          <p:cNvSpPr/>
          <p:nvPr/>
        </p:nvSpPr>
        <p:spPr>
          <a:xfrm>
            <a:off x="332697" y="1645765"/>
            <a:ext cx="12126003" cy="91604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投影</a:t>
            </a:r>
            <a:r>
              <a:rPr kumimoji="1" lang="zh-CN" altLang="en-US" dirty="0"/>
              <a:t>操作</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800" y="1201270"/>
            <a:ext cx="11456894" cy="4876801"/>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4.19</a:t>
            </a:r>
            <a:r>
              <a:rPr lang="zh-CN" altLang="zh-CN" sz="2400" dirty="0">
                <a:latin typeface="微软雅黑" panose="020B0503020204020204" pitchFamily="82" charset="2"/>
                <a:ea typeface="微软雅黑" panose="020B0503020204020204" pitchFamily="82" charset="2"/>
              </a:rPr>
              <a:t>】查询所有学生的学号、姓名、所在系和年龄。</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上述两条</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均会输出所有学生信息（即原始学生表）。</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4.20</a:t>
            </a:r>
            <a:r>
              <a:rPr lang="zh-CN" altLang="zh-CN" sz="2400" dirty="0">
                <a:latin typeface="微软雅黑" panose="020B0503020204020204" pitchFamily="82" charset="2"/>
                <a:ea typeface="微软雅黑" panose="020B0503020204020204" pitchFamily="82" charset="2"/>
              </a:rPr>
              <a:t>】查询所有学生的学号，姓名，出生年份。</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查询结果为：</a:t>
            </a:r>
            <a:endParaRPr lang="en-US" altLang="zh-CN" sz="2400" dirty="0">
              <a:latin typeface="微软雅黑" panose="020B0503020204020204" pitchFamily="82" charset="2"/>
              <a:ea typeface="微软雅黑" panose="020B0503020204020204" pitchFamily="82" charset="2"/>
            </a:endParaRPr>
          </a:p>
        </p:txBody>
      </p:sp>
      <p:grpSp>
        <p:nvGrpSpPr>
          <p:cNvPr id="13" name="组合 12">
            <a:extLst>
              <a:ext uri="{FF2B5EF4-FFF2-40B4-BE49-F238E27FC236}">
                <a16:creationId xmlns:a16="http://schemas.microsoft.com/office/drawing/2014/main" id="{300F53D6-7B68-4056-9F00-52BF7E1094EE}"/>
              </a:ext>
            </a:extLst>
          </p:cNvPr>
          <p:cNvGrpSpPr/>
          <p:nvPr/>
        </p:nvGrpSpPr>
        <p:grpSpPr>
          <a:xfrm>
            <a:off x="427372" y="1674688"/>
            <a:ext cx="3434763" cy="840121"/>
            <a:chOff x="0" y="2012896"/>
            <a:chExt cx="3434763" cy="840121"/>
          </a:xfrm>
        </p:grpSpPr>
        <p:pic>
          <p:nvPicPr>
            <p:cNvPr id="6" name="图片 5">
              <a:extLst>
                <a:ext uri="{FF2B5EF4-FFF2-40B4-BE49-F238E27FC236}">
                  <a16:creationId xmlns:a16="http://schemas.microsoft.com/office/drawing/2014/main" id="{958576B3-F9F1-D0DB-A271-2F388CA00A6C}"/>
                </a:ext>
              </a:extLst>
            </p:cNvPr>
            <p:cNvPicPr>
              <a:picLocks noChangeAspect="1"/>
            </p:cNvPicPr>
            <p:nvPr/>
          </p:nvPicPr>
          <p:blipFill rotWithShape="1">
            <a:blip r:embed="rId2"/>
            <a:srcRect r="75357"/>
            <a:stretch/>
          </p:blipFill>
          <p:spPr>
            <a:xfrm>
              <a:off x="0" y="2012896"/>
              <a:ext cx="3004457" cy="840121"/>
            </a:xfrm>
            <a:prstGeom prst="rect">
              <a:avLst/>
            </a:prstGeom>
          </p:spPr>
        </p:pic>
        <p:pic>
          <p:nvPicPr>
            <p:cNvPr id="12" name="图片 11">
              <a:extLst>
                <a:ext uri="{FF2B5EF4-FFF2-40B4-BE49-F238E27FC236}">
                  <a16:creationId xmlns:a16="http://schemas.microsoft.com/office/drawing/2014/main" id="{A1295CFF-561A-8CDC-2B89-F41DBCB98945}"/>
                </a:ext>
              </a:extLst>
            </p:cNvPr>
            <p:cNvPicPr>
              <a:picLocks noChangeAspect="1"/>
            </p:cNvPicPr>
            <p:nvPr/>
          </p:nvPicPr>
          <p:blipFill rotWithShape="1">
            <a:blip r:embed="rId2"/>
            <a:srcRect l="96471"/>
            <a:stretch/>
          </p:blipFill>
          <p:spPr>
            <a:xfrm>
              <a:off x="3004457" y="2012896"/>
              <a:ext cx="430306" cy="840121"/>
            </a:xfrm>
            <a:prstGeom prst="rect">
              <a:avLst/>
            </a:prstGeom>
          </p:spPr>
        </p:pic>
      </p:grpSp>
      <p:grpSp>
        <p:nvGrpSpPr>
          <p:cNvPr id="15" name="组合 14">
            <a:extLst>
              <a:ext uri="{FF2B5EF4-FFF2-40B4-BE49-F238E27FC236}">
                <a16:creationId xmlns:a16="http://schemas.microsoft.com/office/drawing/2014/main" id="{4E1A86A2-0295-6DC7-D346-B71501EA18AF}"/>
              </a:ext>
            </a:extLst>
          </p:cNvPr>
          <p:cNvGrpSpPr/>
          <p:nvPr/>
        </p:nvGrpSpPr>
        <p:grpSpPr>
          <a:xfrm>
            <a:off x="5116404" y="1645765"/>
            <a:ext cx="6480000" cy="860400"/>
            <a:chOff x="-10245841" y="3107020"/>
            <a:chExt cx="15209599" cy="1795927"/>
          </a:xfrm>
        </p:grpSpPr>
        <p:pic>
          <p:nvPicPr>
            <p:cNvPr id="11" name="图片 10">
              <a:extLst>
                <a:ext uri="{FF2B5EF4-FFF2-40B4-BE49-F238E27FC236}">
                  <a16:creationId xmlns:a16="http://schemas.microsoft.com/office/drawing/2014/main" id="{F4ED78C3-A2CE-46B9-DE5C-4246A055F989}"/>
                </a:ext>
              </a:extLst>
            </p:cNvPr>
            <p:cNvPicPr>
              <a:picLocks noChangeAspect="1"/>
            </p:cNvPicPr>
            <p:nvPr/>
          </p:nvPicPr>
          <p:blipFill rotWithShape="1">
            <a:blip r:embed="rId3"/>
            <a:srcRect l="-1" r="48717"/>
            <a:stretch/>
          </p:blipFill>
          <p:spPr>
            <a:xfrm>
              <a:off x="-10245841" y="3107020"/>
              <a:ext cx="14027758" cy="1795927"/>
            </a:xfrm>
            <a:prstGeom prst="rect">
              <a:avLst/>
            </a:prstGeom>
          </p:spPr>
        </p:pic>
        <p:pic>
          <p:nvPicPr>
            <p:cNvPr id="14" name="图片 13">
              <a:extLst>
                <a:ext uri="{FF2B5EF4-FFF2-40B4-BE49-F238E27FC236}">
                  <a16:creationId xmlns:a16="http://schemas.microsoft.com/office/drawing/2014/main" id="{69953EAE-1496-DDF2-81F1-710E9AA3A801}"/>
                </a:ext>
              </a:extLst>
            </p:cNvPr>
            <p:cNvPicPr>
              <a:picLocks noChangeAspect="1"/>
            </p:cNvPicPr>
            <p:nvPr/>
          </p:nvPicPr>
          <p:blipFill rotWithShape="1">
            <a:blip r:embed="rId3"/>
            <a:srcRect l="95307"/>
            <a:stretch/>
          </p:blipFill>
          <p:spPr>
            <a:xfrm>
              <a:off x="3682352" y="3107020"/>
              <a:ext cx="1281406" cy="1792800"/>
            </a:xfrm>
            <a:prstGeom prst="rect">
              <a:avLst/>
            </a:prstGeom>
          </p:spPr>
        </p:pic>
      </p:grpSp>
      <p:sp>
        <p:nvSpPr>
          <p:cNvPr id="16" name="上下箭头 15">
            <a:extLst>
              <a:ext uri="{FF2B5EF4-FFF2-40B4-BE49-F238E27FC236}">
                <a16:creationId xmlns:a16="http://schemas.microsoft.com/office/drawing/2014/main" id="{7475B672-35B8-8C39-D0F2-DA10135BB30D}"/>
              </a:ext>
            </a:extLst>
          </p:cNvPr>
          <p:cNvSpPr/>
          <p:nvPr/>
        </p:nvSpPr>
        <p:spPr bwMode="auto">
          <a:xfrm rot="5400000">
            <a:off x="4281017" y="1571217"/>
            <a:ext cx="416504" cy="1007999"/>
          </a:xfrm>
          <a:prstGeom prst="upDownArrow">
            <a:avLst>
              <a:gd name="adj1" fmla="val 37166"/>
              <a:gd name="adj2" fmla="val 50000"/>
            </a:avLst>
          </a:prstGeom>
          <a:noFill/>
          <a:ln w="38100" cap="flat" cmpd="sng" algn="ctr">
            <a:solidFill>
              <a:schemeClr val="bg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17" name="文本框 16">
            <a:extLst>
              <a:ext uri="{FF2B5EF4-FFF2-40B4-BE49-F238E27FC236}">
                <a16:creationId xmlns:a16="http://schemas.microsoft.com/office/drawing/2014/main" id="{44255D67-56BE-1F90-28BA-258509FC44EC}"/>
              </a:ext>
            </a:extLst>
          </p:cNvPr>
          <p:cNvSpPr txBox="1"/>
          <p:nvPr/>
        </p:nvSpPr>
        <p:spPr>
          <a:xfrm>
            <a:off x="4212672" y="2223251"/>
            <a:ext cx="595035" cy="338554"/>
          </a:xfrm>
          <a:prstGeom prst="rect">
            <a:avLst/>
          </a:prstGeom>
          <a:noFill/>
        </p:spPr>
        <p:txBody>
          <a:bodyPr wrap="none" rtlCol="0">
            <a:spAutoFit/>
          </a:bodyPr>
          <a:lstStyle/>
          <a:p>
            <a:r>
              <a:rPr kumimoji="1" lang="zh-CN" altLang="en-US" sz="1600" b="1" dirty="0">
                <a:latin typeface="微软雅黑" panose="020B0503020204020204" pitchFamily="82" charset="2"/>
                <a:ea typeface="微软雅黑" panose="020B0503020204020204" pitchFamily="82" charset="2"/>
              </a:rPr>
              <a:t>等价</a:t>
            </a:r>
          </a:p>
        </p:txBody>
      </p:sp>
      <p:pic>
        <p:nvPicPr>
          <p:cNvPr id="19" name="图片 18">
            <a:extLst>
              <a:ext uri="{FF2B5EF4-FFF2-40B4-BE49-F238E27FC236}">
                <a16:creationId xmlns:a16="http://schemas.microsoft.com/office/drawing/2014/main" id="{F8CAD904-62AC-7F18-D66E-042444AE0282}"/>
              </a:ext>
            </a:extLst>
          </p:cNvPr>
          <p:cNvPicPr>
            <a:picLocks noChangeAspect="1"/>
          </p:cNvPicPr>
          <p:nvPr/>
        </p:nvPicPr>
        <p:blipFill>
          <a:blip r:embed="rId4"/>
          <a:stretch>
            <a:fillRect/>
          </a:stretch>
        </p:blipFill>
        <p:spPr>
          <a:xfrm>
            <a:off x="797601" y="3941618"/>
            <a:ext cx="10800000" cy="736364"/>
          </a:xfrm>
          <a:prstGeom prst="rect">
            <a:avLst/>
          </a:prstGeom>
        </p:spPr>
      </p:pic>
      <p:graphicFrame>
        <p:nvGraphicFramePr>
          <p:cNvPr id="20" name="表格 19">
            <a:extLst>
              <a:ext uri="{FF2B5EF4-FFF2-40B4-BE49-F238E27FC236}">
                <a16:creationId xmlns:a16="http://schemas.microsoft.com/office/drawing/2014/main" id="{96E41ECC-7601-56BD-848D-A6556AFEC276}"/>
              </a:ext>
            </a:extLst>
          </p:cNvPr>
          <p:cNvGraphicFramePr>
            <a:graphicFrameLocks noGrp="1"/>
          </p:cNvGraphicFramePr>
          <p:nvPr>
            <p:extLst>
              <p:ext uri="{D42A27DB-BD31-4B8C-83A1-F6EECF244321}">
                <p14:modId xmlns:p14="http://schemas.microsoft.com/office/powerpoint/2010/main" val="1657603665"/>
              </p:ext>
            </p:extLst>
          </p:nvPr>
        </p:nvGraphicFramePr>
        <p:xfrm>
          <a:off x="3150841" y="4736423"/>
          <a:ext cx="6898034" cy="1840614"/>
        </p:xfrm>
        <a:graphic>
          <a:graphicData uri="http://schemas.openxmlformats.org/drawingml/2006/table">
            <a:tbl>
              <a:tblPr firstRow="1" firstCol="1" bandRow="1">
                <a:tableStyleId>{5940675A-B579-460E-94D1-54222C63F5DA}</a:tableStyleId>
              </a:tblPr>
              <a:tblGrid>
                <a:gridCol w="2581052">
                  <a:extLst>
                    <a:ext uri="{9D8B030D-6E8A-4147-A177-3AD203B41FA5}">
                      <a16:colId xmlns:a16="http://schemas.microsoft.com/office/drawing/2014/main" val="1115515611"/>
                    </a:ext>
                  </a:extLst>
                </a:gridCol>
                <a:gridCol w="1941500">
                  <a:extLst>
                    <a:ext uri="{9D8B030D-6E8A-4147-A177-3AD203B41FA5}">
                      <a16:colId xmlns:a16="http://schemas.microsoft.com/office/drawing/2014/main" val="289585645"/>
                    </a:ext>
                  </a:extLst>
                </a:gridCol>
                <a:gridCol w="2375482">
                  <a:extLst>
                    <a:ext uri="{9D8B030D-6E8A-4147-A177-3AD203B41FA5}">
                      <a16:colId xmlns:a16="http://schemas.microsoft.com/office/drawing/2014/main" val="2175666708"/>
                    </a:ext>
                  </a:extLst>
                </a:gridCol>
              </a:tblGrid>
              <a:tr h="306769">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Sno</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Sname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34" charset="-122"/>
                          <a:ea typeface="微软雅黑" panose="020B0503020204020204" pitchFamily="34" charset="-122"/>
                        </a:rPr>
                        <a:t>2021-Sage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993298134"/>
                  </a:ext>
                </a:extLst>
              </a:tr>
              <a:tr h="306769">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2021310721</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李博</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2004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192319294"/>
                  </a:ext>
                </a:extLst>
              </a:tr>
              <a:tr h="306769">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赵宇</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2002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259868382"/>
                  </a:ext>
                </a:extLst>
              </a:tr>
              <a:tr h="306769">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2021310723</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张敏</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2003</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934879328"/>
                  </a:ext>
                </a:extLst>
              </a:tr>
              <a:tr h="306769">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王勇</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2003</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572837518"/>
                  </a:ext>
                </a:extLst>
              </a:tr>
              <a:tr h="306769">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2021310725</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刘佳</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2004</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131079319"/>
                  </a:ext>
                </a:extLst>
              </a:tr>
            </a:tbl>
          </a:graphicData>
        </a:graphic>
      </p:graphicFrame>
      <p:sp>
        <p:nvSpPr>
          <p:cNvPr id="4" name="页脚占位符 3">
            <a:extLst>
              <a:ext uri="{FF2B5EF4-FFF2-40B4-BE49-F238E27FC236}">
                <a16:creationId xmlns:a16="http://schemas.microsoft.com/office/drawing/2014/main" id="{273A91C7-CA3C-064E-794B-3785D6D12080}"/>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DE280F86-41FD-A2D9-23D3-8377E16FDA15}"/>
              </a:ext>
            </a:extLst>
          </p:cNvPr>
          <p:cNvSpPr>
            <a:spLocks noGrp="1"/>
          </p:cNvSpPr>
          <p:nvPr>
            <p:ph type="sldNum" sz="quarter" idx="12"/>
          </p:nvPr>
        </p:nvSpPr>
        <p:spPr/>
        <p:txBody>
          <a:bodyPr/>
          <a:lstStyle/>
          <a:p>
            <a:fld id="{4B0D34C0-35A8-654C-9FBA-7B4E017BD630}" type="slidenum">
              <a:rPr lang="en-US" altLang="zh-CN" smtClean="0"/>
              <a:t>28</a:t>
            </a:fld>
            <a:endParaRPr kumimoji="1" lang="zh-CN" altLang="en-US"/>
          </a:p>
        </p:txBody>
      </p:sp>
    </p:spTree>
    <p:extLst>
      <p:ext uri="{BB962C8B-B14F-4D97-AF65-F5344CB8AC3E}">
        <p14:creationId xmlns:p14="http://schemas.microsoft.com/office/powerpoint/2010/main" val="3802664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9">
            <a:extLst>
              <a:ext uri="{FF2B5EF4-FFF2-40B4-BE49-F238E27FC236}">
                <a16:creationId xmlns:a16="http://schemas.microsoft.com/office/drawing/2014/main" id="{003226AC-6541-4649-B6AC-1E73BD4D9C4F}"/>
              </a:ext>
            </a:extLst>
          </p:cNvPr>
          <p:cNvSpPr/>
          <p:nvPr/>
        </p:nvSpPr>
        <p:spPr>
          <a:xfrm>
            <a:off x="332697" y="2945918"/>
            <a:ext cx="12126003" cy="2207107"/>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3" name="Shape9">
            <a:extLst>
              <a:ext uri="{FF2B5EF4-FFF2-40B4-BE49-F238E27FC236}">
                <a16:creationId xmlns:a16="http://schemas.microsoft.com/office/drawing/2014/main" id="{003226AC-6541-4649-B6AC-1E73BD4D9C4F}"/>
              </a:ext>
            </a:extLst>
          </p:cNvPr>
          <p:cNvSpPr/>
          <p:nvPr/>
        </p:nvSpPr>
        <p:spPr>
          <a:xfrm>
            <a:off x="332697" y="5651717"/>
            <a:ext cx="12126003" cy="89540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1" name="Shape9">
            <a:extLst>
              <a:ext uri="{FF2B5EF4-FFF2-40B4-BE49-F238E27FC236}">
                <a16:creationId xmlns:a16="http://schemas.microsoft.com/office/drawing/2014/main" id="{003226AC-6541-4649-B6AC-1E73BD4D9C4F}"/>
              </a:ext>
            </a:extLst>
          </p:cNvPr>
          <p:cNvSpPr/>
          <p:nvPr/>
        </p:nvSpPr>
        <p:spPr>
          <a:xfrm>
            <a:off x="332697" y="1613990"/>
            <a:ext cx="12126003" cy="1005385"/>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投影</a:t>
            </a:r>
            <a:r>
              <a:rPr kumimoji="1" lang="zh-CN" altLang="en-US" dirty="0"/>
              <a:t>操作</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800" y="1201271"/>
            <a:ext cx="11456894" cy="4494680"/>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4.21</a:t>
            </a:r>
            <a:r>
              <a:rPr lang="zh-CN" altLang="zh-CN" sz="2400" dirty="0">
                <a:latin typeface="微软雅黑" panose="020B0503020204020204" pitchFamily="82" charset="2"/>
                <a:ea typeface="微软雅黑" panose="020B0503020204020204" pitchFamily="82" charset="2"/>
              </a:rPr>
              <a:t>】查询所有学生的姓名、出生年份和所在系，要求系名用小写字母表示。</a:t>
            </a: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其中</a:t>
            </a:r>
            <a:r>
              <a:rPr lang="en-US" altLang="zh-CN" sz="2400" dirty="0">
                <a:latin typeface="微软雅黑" panose="020B0503020204020204" pitchFamily="82" charset="2"/>
                <a:ea typeface="微软雅黑" panose="020B0503020204020204" pitchFamily="82" charset="2"/>
              </a:rPr>
              <a:t>LOWER(s)</a:t>
            </a:r>
            <a:r>
              <a:rPr lang="zh-CN" altLang="zh-CN" sz="2400" dirty="0">
                <a:latin typeface="微软雅黑" panose="020B0503020204020204" pitchFamily="82" charset="2"/>
                <a:ea typeface="微软雅黑" panose="020B0503020204020204" pitchFamily="82" charset="2"/>
              </a:rPr>
              <a:t>为一个函数，返回字符串</a:t>
            </a:r>
            <a:r>
              <a:rPr lang="en-US" altLang="zh-CN" sz="2400" dirty="0">
                <a:latin typeface="微软雅黑" panose="020B0503020204020204" pitchFamily="82" charset="2"/>
                <a:ea typeface="微软雅黑" panose="020B0503020204020204" pitchFamily="82" charset="2"/>
              </a:rPr>
              <a:t>s</a:t>
            </a:r>
            <a:r>
              <a:rPr lang="zh-CN" altLang="zh-CN" sz="2400" dirty="0">
                <a:latin typeface="微软雅黑" panose="020B0503020204020204" pitchFamily="82" charset="2"/>
                <a:ea typeface="微软雅黑" panose="020B0503020204020204" pitchFamily="82" charset="2"/>
              </a:rPr>
              <a:t>的小写表示。查询结果为：</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用户可以通过</a:t>
            </a:r>
            <a:r>
              <a:rPr lang="en-US" altLang="zh-CN" sz="2400" dirty="0">
                <a:solidFill>
                  <a:srgbClr val="743481"/>
                </a:solidFill>
                <a:latin typeface="微软雅黑" panose="020B0503020204020204" pitchFamily="82" charset="2"/>
                <a:ea typeface="微软雅黑" panose="020B0503020204020204" pitchFamily="82" charset="2"/>
              </a:rPr>
              <a:t>AS</a:t>
            </a:r>
            <a:r>
              <a:rPr lang="zh-CN" altLang="zh-CN" sz="2400" dirty="0">
                <a:latin typeface="微软雅黑" panose="020B0503020204020204" pitchFamily="82" charset="2"/>
                <a:ea typeface="微软雅黑" panose="020B0503020204020204" pitchFamily="82" charset="2"/>
              </a:rPr>
              <a:t>指定列别名来改变查询结果的列标题。</a:t>
            </a:r>
            <a:endParaRPr lang="en-US" altLang="zh-CN" sz="2400" dirty="0">
              <a:latin typeface="微软雅黑" panose="020B0503020204020204" pitchFamily="82" charset="2"/>
              <a:ea typeface="微软雅黑" panose="020B0503020204020204" pitchFamily="82" charset="2"/>
            </a:endParaRPr>
          </a:p>
        </p:txBody>
      </p:sp>
      <p:pic>
        <p:nvPicPr>
          <p:cNvPr id="5" name="图片 4">
            <a:extLst>
              <a:ext uri="{FF2B5EF4-FFF2-40B4-BE49-F238E27FC236}">
                <a16:creationId xmlns:a16="http://schemas.microsoft.com/office/drawing/2014/main" id="{5556B54E-5489-81A4-B48B-2AA52B0B374E}"/>
              </a:ext>
            </a:extLst>
          </p:cNvPr>
          <p:cNvPicPr>
            <a:picLocks noChangeAspect="1"/>
          </p:cNvPicPr>
          <p:nvPr/>
        </p:nvPicPr>
        <p:blipFill>
          <a:blip r:embed="rId2"/>
          <a:stretch>
            <a:fillRect/>
          </a:stretch>
        </p:blipFill>
        <p:spPr>
          <a:xfrm>
            <a:off x="971550" y="1792624"/>
            <a:ext cx="9720000" cy="638182"/>
          </a:xfrm>
          <a:prstGeom prst="rect">
            <a:avLst/>
          </a:prstGeom>
        </p:spPr>
      </p:pic>
      <p:graphicFrame>
        <p:nvGraphicFramePr>
          <p:cNvPr id="7" name="表格 6">
            <a:extLst>
              <a:ext uri="{FF2B5EF4-FFF2-40B4-BE49-F238E27FC236}">
                <a16:creationId xmlns:a16="http://schemas.microsoft.com/office/drawing/2014/main" id="{5CDE3A7E-5180-E47F-D555-936034AF3CAF}"/>
              </a:ext>
            </a:extLst>
          </p:cNvPr>
          <p:cNvGraphicFramePr>
            <a:graphicFrameLocks noGrp="1"/>
          </p:cNvGraphicFramePr>
          <p:nvPr>
            <p:extLst>
              <p:ext uri="{D42A27DB-BD31-4B8C-83A1-F6EECF244321}">
                <p14:modId xmlns:p14="http://schemas.microsoft.com/office/powerpoint/2010/main" val="3220939514"/>
              </p:ext>
            </p:extLst>
          </p:nvPr>
        </p:nvGraphicFramePr>
        <p:xfrm>
          <a:off x="1057274" y="3022158"/>
          <a:ext cx="4819651" cy="2018192"/>
        </p:xfrm>
        <a:graphic>
          <a:graphicData uri="http://schemas.openxmlformats.org/drawingml/2006/table">
            <a:tbl>
              <a:tblPr firstRow="1" firstCol="1" bandRow="1">
                <a:tableStyleId>{5940675A-B579-460E-94D1-54222C63F5DA}</a:tableStyleId>
              </a:tblPr>
              <a:tblGrid>
                <a:gridCol w="1313888">
                  <a:extLst>
                    <a:ext uri="{9D8B030D-6E8A-4147-A177-3AD203B41FA5}">
                      <a16:colId xmlns:a16="http://schemas.microsoft.com/office/drawing/2014/main" val="2504629880"/>
                    </a:ext>
                  </a:extLst>
                </a:gridCol>
                <a:gridCol w="1607582">
                  <a:extLst>
                    <a:ext uri="{9D8B030D-6E8A-4147-A177-3AD203B41FA5}">
                      <a16:colId xmlns:a16="http://schemas.microsoft.com/office/drawing/2014/main" val="2640940661"/>
                    </a:ext>
                  </a:extLst>
                </a:gridCol>
                <a:gridCol w="1898181">
                  <a:extLst>
                    <a:ext uri="{9D8B030D-6E8A-4147-A177-3AD203B41FA5}">
                      <a16:colId xmlns:a16="http://schemas.microsoft.com/office/drawing/2014/main" val="3405508173"/>
                    </a:ext>
                  </a:extLst>
                </a:gridCol>
              </a:tblGrid>
              <a:tr h="359217">
                <a:tc>
                  <a:txBody>
                    <a:bodyPr/>
                    <a:lstStyle/>
                    <a:p>
                      <a:pPr indent="127000" algn="ctr">
                        <a:lnSpc>
                          <a:spcPct val="150000"/>
                        </a:lnSpc>
                      </a:pPr>
                      <a:r>
                        <a:rPr lang="en-US" sz="1400" b="1" kern="100" dirty="0" err="1">
                          <a:solidFill>
                            <a:schemeClr val="bg1"/>
                          </a:solidFill>
                          <a:effectLst/>
                          <a:latin typeface="微软雅黑" panose="020B0503020204020204" pitchFamily="82" charset="2"/>
                          <a:ea typeface="微软雅黑" panose="020B0503020204020204" pitchFamily="82" charset="2"/>
                        </a:rPr>
                        <a:t>Sname</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82" charset="2"/>
                          <a:ea typeface="微软雅黑" panose="020B0503020204020204" pitchFamily="82" charset="2"/>
                        </a:rPr>
                        <a:t>2021-Sage</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82" charset="2"/>
                          <a:ea typeface="微软雅黑" panose="020B0503020204020204" pitchFamily="82" charset="2"/>
                        </a:rPr>
                        <a:t>LOWER(</a:t>
                      </a:r>
                      <a:r>
                        <a:rPr lang="en-US" sz="1400" b="1" kern="100" dirty="0" err="1">
                          <a:solidFill>
                            <a:schemeClr val="bg1"/>
                          </a:solidFill>
                          <a:effectLst/>
                          <a:latin typeface="微软雅黑" panose="020B0503020204020204" pitchFamily="82" charset="2"/>
                          <a:ea typeface="微软雅黑" panose="020B0503020204020204" pitchFamily="82" charset="2"/>
                        </a:rPr>
                        <a:t>Sdept</a:t>
                      </a:r>
                      <a:r>
                        <a:rPr lang="en-US" sz="1400" b="1" kern="100" dirty="0">
                          <a:solidFill>
                            <a:schemeClr val="bg1"/>
                          </a:solidFill>
                          <a:effectLst/>
                          <a:latin typeface="微软雅黑" panose="020B0503020204020204" pitchFamily="82" charset="2"/>
                          <a:ea typeface="微软雅黑" panose="020B0503020204020204" pitchFamily="82" charset="2"/>
                        </a:rPr>
                        <a:t>)</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3634141094"/>
                  </a:ext>
                </a:extLst>
              </a:tr>
              <a:tr h="331795">
                <a:tc>
                  <a:txBody>
                    <a:bodyPr/>
                    <a:lstStyle/>
                    <a:p>
                      <a:pPr indent="127000" algn="ctr">
                        <a:lnSpc>
                          <a:spcPct val="150000"/>
                        </a:lnSpc>
                      </a:pPr>
                      <a:r>
                        <a:rPr lang="zh-CN" sz="1400" kern="100" dirty="0">
                          <a:effectLst/>
                          <a:latin typeface="微软雅黑" panose="020B0503020204020204" pitchFamily="82" charset="2"/>
                          <a:ea typeface="微软雅黑" panose="020B0503020204020204" pitchFamily="82" charset="2"/>
                        </a:rPr>
                        <a:t>李博</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2004</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err="1">
                          <a:effectLst/>
                          <a:latin typeface="微软雅黑" panose="020B0503020204020204" pitchFamily="82" charset="2"/>
                          <a:ea typeface="微软雅黑" panose="020B0503020204020204" pitchFamily="82" charset="2"/>
                        </a:rPr>
                        <a:t>cs</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762348825"/>
                  </a:ext>
                </a:extLst>
              </a:tr>
              <a:tr h="331795">
                <a:tc>
                  <a:txBody>
                    <a:bodyPr/>
                    <a:lstStyle/>
                    <a:p>
                      <a:pPr indent="127000" algn="ctr">
                        <a:lnSpc>
                          <a:spcPct val="150000"/>
                        </a:lnSpc>
                      </a:pPr>
                      <a:r>
                        <a:rPr lang="zh-CN" sz="1400" kern="100">
                          <a:effectLst/>
                          <a:latin typeface="微软雅黑" panose="020B0503020204020204" pitchFamily="82" charset="2"/>
                          <a:ea typeface="微软雅黑" panose="020B0503020204020204" pitchFamily="82" charset="2"/>
                        </a:rPr>
                        <a:t>赵宇</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2002</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err="1">
                          <a:effectLst/>
                          <a:latin typeface="微软雅黑" panose="020B0503020204020204" pitchFamily="82" charset="2"/>
                          <a:ea typeface="微软雅黑" panose="020B0503020204020204" pitchFamily="82" charset="2"/>
                        </a:rPr>
                        <a:t>cs</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819832286"/>
                  </a:ext>
                </a:extLst>
              </a:tr>
              <a:tr h="331795">
                <a:tc>
                  <a:txBody>
                    <a:bodyPr/>
                    <a:lstStyle/>
                    <a:p>
                      <a:pPr indent="127000" algn="ctr">
                        <a:lnSpc>
                          <a:spcPct val="150000"/>
                        </a:lnSpc>
                      </a:pPr>
                      <a:r>
                        <a:rPr lang="zh-CN" sz="1400" kern="100">
                          <a:effectLst/>
                          <a:latin typeface="微软雅黑" panose="020B0503020204020204" pitchFamily="82" charset="2"/>
                          <a:ea typeface="微软雅黑" panose="020B0503020204020204" pitchFamily="82" charset="2"/>
                        </a:rPr>
                        <a:t>张敏</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2003</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cs</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735594674"/>
                  </a:ext>
                </a:extLst>
              </a:tr>
              <a:tr h="331795">
                <a:tc>
                  <a:txBody>
                    <a:bodyPr/>
                    <a:lstStyle/>
                    <a:p>
                      <a:pPr indent="127000" algn="ctr">
                        <a:lnSpc>
                          <a:spcPct val="150000"/>
                        </a:lnSpc>
                      </a:pPr>
                      <a:r>
                        <a:rPr lang="zh-CN" sz="1400" kern="100">
                          <a:effectLst/>
                          <a:latin typeface="微软雅黑" panose="020B0503020204020204" pitchFamily="82" charset="2"/>
                          <a:ea typeface="微软雅黑" panose="020B0503020204020204" pitchFamily="82" charset="2"/>
                        </a:rPr>
                        <a:t>王勇</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2003</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ma</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389188537"/>
                  </a:ext>
                </a:extLst>
              </a:tr>
              <a:tr h="331795">
                <a:tc>
                  <a:txBody>
                    <a:bodyPr/>
                    <a:lstStyle/>
                    <a:p>
                      <a:pPr indent="127000" algn="ctr">
                        <a:lnSpc>
                          <a:spcPct val="150000"/>
                        </a:lnSpc>
                      </a:pPr>
                      <a:r>
                        <a:rPr lang="zh-CN" sz="1400" kern="100" dirty="0">
                          <a:effectLst/>
                          <a:latin typeface="微软雅黑" panose="020B0503020204020204" pitchFamily="82" charset="2"/>
                          <a:ea typeface="微软雅黑" panose="020B0503020204020204" pitchFamily="82" charset="2"/>
                        </a:rPr>
                        <a:t>刘佳</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2004</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ma</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85104402"/>
                  </a:ext>
                </a:extLst>
              </a:tr>
            </a:tbl>
          </a:graphicData>
        </a:graphic>
      </p:graphicFrame>
      <p:pic>
        <p:nvPicPr>
          <p:cNvPr id="9" name="图片 8">
            <a:extLst>
              <a:ext uri="{FF2B5EF4-FFF2-40B4-BE49-F238E27FC236}">
                <a16:creationId xmlns:a16="http://schemas.microsoft.com/office/drawing/2014/main" id="{A24B44C0-FEE1-25CB-A7A9-40D7CC28FC2B}"/>
              </a:ext>
            </a:extLst>
          </p:cNvPr>
          <p:cNvPicPr>
            <a:picLocks noChangeAspect="1"/>
          </p:cNvPicPr>
          <p:nvPr/>
        </p:nvPicPr>
        <p:blipFill>
          <a:blip r:embed="rId3"/>
          <a:stretch>
            <a:fillRect/>
          </a:stretch>
        </p:blipFill>
        <p:spPr>
          <a:xfrm>
            <a:off x="971550" y="5764393"/>
            <a:ext cx="9720000" cy="647454"/>
          </a:xfrm>
          <a:prstGeom prst="rect">
            <a:avLst/>
          </a:prstGeom>
        </p:spPr>
      </p:pic>
      <p:graphicFrame>
        <p:nvGraphicFramePr>
          <p:cNvPr id="10" name="表格 9">
            <a:extLst>
              <a:ext uri="{FF2B5EF4-FFF2-40B4-BE49-F238E27FC236}">
                <a16:creationId xmlns:a16="http://schemas.microsoft.com/office/drawing/2014/main" id="{C90D8717-0B52-6998-8F93-520B27091CFA}"/>
              </a:ext>
            </a:extLst>
          </p:cNvPr>
          <p:cNvGraphicFramePr>
            <a:graphicFrameLocks noGrp="1"/>
          </p:cNvGraphicFramePr>
          <p:nvPr>
            <p:extLst>
              <p:ext uri="{D42A27DB-BD31-4B8C-83A1-F6EECF244321}">
                <p14:modId xmlns:p14="http://schemas.microsoft.com/office/powerpoint/2010/main" val="3137675733"/>
              </p:ext>
            </p:extLst>
          </p:nvPr>
        </p:nvGraphicFramePr>
        <p:xfrm>
          <a:off x="6224746" y="3022159"/>
          <a:ext cx="4466804" cy="2037240"/>
        </p:xfrm>
        <a:graphic>
          <a:graphicData uri="http://schemas.openxmlformats.org/drawingml/2006/table">
            <a:tbl>
              <a:tblPr firstRow="1" firstCol="1" bandRow="1">
                <a:tableStyleId>{5940675A-B579-460E-94D1-54222C63F5DA}</a:tableStyleId>
              </a:tblPr>
              <a:tblGrid>
                <a:gridCol w="1217699">
                  <a:extLst>
                    <a:ext uri="{9D8B030D-6E8A-4147-A177-3AD203B41FA5}">
                      <a16:colId xmlns:a16="http://schemas.microsoft.com/office/drawing/2014/main" val="2461163280"/>
                    </a:ext>
                  </a:extLst>
                </a:gridCol>
                <a:gridCol w="1489890">
                  <a:extLst>
                    <a:ext uri="{9D8B030D-6E8A-4147-A177-3AD203B41FA5}">
                      <a16:colId xmlns:a16="http://schemas.microsoft.com/office/drawing/2014/main" val="2591723536"/>
                    </a:ext>
                  </a:extLst>
                </a:gridCol>
                <a:gridCol w="1759215">
                  <a:extLst>
                    <a:ext uri="{9D8B030D-6E8A-4147-A177-3AD203B41FA5}">
                      <a16:colId xmlns:a16="http://schemas.microsoft.com/office/drawing/2014/main" val="1328631299"/>
                    </a:ext>
                  </a:extLst>
                </a:gridCol>
              </a:tblGrid>
              <a:tr h="329810">
                <a:tc>
                  <a:txBody>
                    <a:bodyPr/>
                    <a:lstStyle/>
                    <a:p>
                      <a:pPr indent="127000" algn="ctr">
                        <a:lnSpc>
                          <a:spcPct val="150000"/>
                        </a:lnSpc>
                      </a:pPr>
                      <a:r>
                        <a:rPr lang="en-US" sz="1400" b="1" kern="100" dirty="0">
                          <a:solidFill>
                            <a:schemeClr val="bg1"/>
                          </a:solidFill>
                          <a:effectLst/>
                          <a:latin typeface="微软雅黑" panose="020B0503020204020204" pitchFamily="82" charset="2"/>
                          <a:ea typeface="微软雅黑" panose="020B0503020204020204" pitchFamily="82" charset="2"/>
                        </a:rPr>
                        <a:t>NAME</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82" charset="2"/>
                          <a:ea typeface="微软雅黑" panose="020B0503020204020204" pitchFamily="82" charset="2"/>
                        </a:rPr>
                        <a:t>BIRTHDAY</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82" charset="2"/>
                          <a:ea typeface="微软雅黑" panose="020B0503020204020204" pitchFamily="82" charset="2"/>
                        </a:rPr>
                        <a:t>DEPARTMENT</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3536246926"/>
                  </a:ext>
                </a:extLst>
              </a:tr>
              <a:tr h="341486">
                <a:tc>
                  <a:txBody>
                    <a:bodyPr/>
                    <a:lstStyle/>
                    <a:p>
                      <a:pPr indent="127000" algn="ctr">
                        <a:lnSpc>
                          <a:spcPct val="150000"/>
                        </a:lnSpc>
                      </a:pPr>
                      <a:r>
                        <a:rPr lang="zh-CN" sz="1400" kern="100" dirty="0">
                          <a:effectLst/>
                          <a:latin typeface="微软雅黑" panose="020B0503020204020204" pitchFamily="82" charset="2"/>
                          <a:ea typeface="微软雅黑" panose="020B0503020204020204" pitchFamily="82" charset="2"/>
                        </a:rPr>
                        <a:t>李博</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2004</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cs</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952998217"/>
                  </a:ext>
                </a:extLst>
              </a:tr>
              <a:tr h="341486">
                <a:tc>
                  <a:txBody>
                    <a:bodyPr/>
                    <a:lstStyle/>
                    <a:p>
                      <a:pPr indent="127000" algn="ctr">
                        <a:lnSpc>
                          <a:spcPct val="150000"/>
                        </a:lnSpc>
                      </a:pPr>
                      <a:r>
                        <a:rPr lang="zh-CN" sz="1400" kern="100" dirty="0">
                          <a:effectLst/>
                          <a:latin typeface="微软雅黑" panose="020B0503020204020204" pitchFamily="82" charset="2"/>
                          <a:ea typeface="微软雅黑" panose="020B0503020204020204" pitchFamily="82" charset="2"/>
                        </a:rPr>
                        <a:t>赵宇</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2002</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cs</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869920520"/>
                  </a:ext>
                </a:extLst>
              </a:tr>
              <a:tr h="341486">
                <a:tc>
                  <a:txBody>
                    <a:bodyPr/>
                    <a:lstStyle/>
                    <a:p>
                      <a:pPr indent="127000" algn="ctr">
                        <a:lnSpc>
                          <a:spcPct val="150000"/>
                        </a:lnSpc>
                      </a:pPr>
                      <a:r>
                        <a:rPr lang="zh-CN" sz="1400" kern="100">
                          <a:effectLst/>
                          <a:latin typeface="微软雅黑" panose="020B0503020204020204" pitchFamily="82" charset="2"/>
                          <a:ea typeface="微软雅黑" panose="020B0503020204020204" pitchFamily="82" charset="2"/>
                        </a:rPr>
                        <a:t>张敏</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2003</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cs</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660136631"/>
                  </a:ext>
                </a:extLst>
              </a:tr>
              <a:tr h="341486">
                <a:tc>
                  <a:txBody>
                    <a:bodyPr/>
                    <a:lstStyle/>
                    <a:p>
                      <a:pPr indent="127000" algn="ctr">
                        <a:lnSpc>
                          <a:spcPct val="150000"/>
                        </a:lnSpc>
                      </a:pPr>
                      <a:r>
                        <a:rPr lang="zh-CN" sz="1400" kern="100">
                          <a:effectLst/>
                          <a:latin typeface="微软雅黑" panose="020B0503020204020204" pitchFamily="82" charset="2"/>
                          <a:ea typeface="微软雅黑" panose="020B0503020204020204" pitchFamily="82" charset="2"/>
                        </a:rPr>
                        <a:t>王勇</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2003</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ma</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673158517"/>
                  </a:ext>
                </a:extLst>
              </a:tr>
              <a:tr h="341486">
                <a:tc>
                  <a:txBody>
                    <a:bodyPr/>
                    <a:lstStyle/>
                    <a:p>
                      <a:pPr indent="127000" algn="ctr">
                        <a:lnSpc>
                          <a:spcPct val="150000"/>
                        </a:lnSpc>
                      </a:pPr>
                      <a:r>
                        <a:rPr lang="zh-CN" sz="1400" kern="100" dirty="0">
                          <a:effectLst/>
                          <a:latin typeface="微软雅黑" panose="020B0503020204020204" pitchFamily="82" charset="2"/>
                          <a:ea typeface="微软雅黑" panose="020B0503020204020204" pitchFamily="82" charset="2"/>
                        </a:rPr>
                        <a:t>刘佳</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2004</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ma</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031610472"/>
                  </a:ext>
                </a:extLst>
              </a:tr>
            </a:tbl>
          </a:graphicData>
        </a:graphic>
      </p:graphicFrame>
      <p:sp>
        <p:nvSpPr>
          <p:cNvPr id="4" name="页脚占位符 3">
            <a:extLst>
              <a:ext uri="{FF2B5EF4-FFF2-40B4-BE49-F238E27FC236}">
                <a16:creationId xmlns:a16="http://schemas.microsoft.com/office/drawing/2014/main" id="{BE77FB62-7979-DE87-4336-5EF3A6B88DD0}"/>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BC9C3DE2-056F-3DB0-EB7C-6A53E917FC66}"/>
              </a:ext>
            </a:extLst>
          </p:cNvPr>
          <p:cNvSpPr>
            <a:spLocks noGrp="1"/>
          </p:cNvSpPr>
          <p:nvPr>
            <p:ph type="sldNum" sz="quarter" idx="12"/>
          </p:nvPr>
        </p:nvSpPr>
        <p:spPr/>
        <p:txBody>
          <a:bodyPr/>
          <a:lstStyle/>
          <a:p>
            <a:fld id="{4B0D34C0-35A8-654C-9FBA-7B4E017BD630}" type="slidenum">
              <a:rPr lang="en-US" altLang="zh-CN" smtClean="0"/>
              <a:t>29</a:t>
            </a:fld>
            <a:endParaRPr kumimoji="1" lang="zh-CN" altLang="en-US"/>
          </a:p>
        </p:txBody>
      </p:sp>
    </p:spTree>
    <p:extLst>
      <p:ext uri="{BB962C8B-B14F-4D97-AF65-F5344CB8AC3E}">
        <p14:creationId xmlns:p14="http://schemas.microsoft.com/office/powerpoint/2010/main" val="4004134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6">
            <a:extLst>
              <a:ext uri="{FF2B5EF4-FFF2-40B4-BE49-F238E27FC236}">
                <a16:creationId xmlns:a16="http://schemas.microsoft.com/office/drawing/2014/main" id="{82D12675-44BA-4A12-95E2-53CE42E365F2}"/>
              </a:ext>
            </a:extLst>
          </p:cNvPr>
          <p:cNvSpPr/>
          <p:nvPr/>
        </p:nvSpPr>
        <p:spPr>
          <a:xfrm>
            <a:off x="1299480" y="1602416"/>
            <a:ext cx="8558895" cy="489363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8" name="Shape6">
            <a:extLst>
              <a:ext uri="{FF2B5EF4-FFF2-40B4-BE49-F238E27FC236}">
                <a16:creationId xmlns:a16="http://schemas.microsoft.com/office/drawing/2014/main" id="{2BB58945-69A6-42E9-96FF-DC536AE97366}"/>
              </a:ext>
            </a:extLst>
          </p:cNvPr>
          <p:cNvSpPr/>
          <p:nvPr/>
        </p:nvSpPr>
        <p:spPr>
          <a:xfrm>
            <a:off x="1414921" y="1726918"/>
            <a:ext cx="8292637" cy="4622645"/>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en-US" altLang="zh-CN" dirty="0"/>
              <a:t>SQL</a:t>
            </a:r>
            <a:r>
              <a:rPr kumimoji="1" lang="zh-CN" altLang="en-US" dirty="0"/>
              <a:t>查询语言概览</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295275" y="1133889"/>
            <a:ext cx="11456894" cy="540628"/>
          </a:xfrm>
          <a:prstGeom prst="rect">
            <a:avLst/>
          </a:prstGeom>
        </p:spPr>
        <p:txBody>
          <a:bodyPr/>
          <a:lstStyle/>
          <a:p>
            <a:pPr>
              <a:buFont typeface="Wingdings" panose="05000000000000000000" pitchFamily="2" charset="2"/>
              <a:buChar char="Ø"/>
            </a:pPr>
            <a:r>
              <a:rPr lang="en-US" altLang="zh-CN" sz="2400" b="1" dirty="0">
                <a:latin typeface="微软雅黑" panose="020B0503020204020204" pitchFamily="82" charset="2"/>
                <a:ea typeface="微软雅黑" panose="020B0503020204020204" pitchFamily="82" charset="2"/>
                <a:cs typeface="Arial" panose="020B0604020202020204" pitchFamily="34" charset="0"/>
              </a:rPr>
              <a:t>SQL</a:t>
            </a:r>
            <a:r>
              <a:rPr lang="zh-CN" altLang="en-US" sz="2400" b="1" dirty="0">
                <a:latin typeface="微软雅黑" panose="020B0503020204020204" pitchFamily="82" charset="2"/>
                <a:ea typeface="微软雅黑" panose="020B0503020204020204" pitchFamily="82" charset="2"/>
              </a:rPr>
              <a:t>语言可以分为以下几类：</a:t>
            </a: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b="1" dirty="0">
              <a:latin typeface="微软雅黑" panose="020B0503020204020204" pitchFamily="82" charset="2"/>
              <a:ea typeface="微软雅黑" panose="020B0503020204020204" pitchFamily="82" charset="2"/>
            </a:endParaRPr>
          </a:p>
        </p:txBody>
      </p:sp>
      <p:pic>
        <p:nvPicPr>
          <p:cNvPr id="6" name="图片 5" descr="图示&#10;&#10;描述已自动生成">
            <a:extLst>
              <a:ext uri="{FF2B5EF4-FFF2-40B4-BE49-F238E27FC236}">
                <a16:creationId xmlns:a16="http://schemas.microsoft.com/office/drawing/2014/main" id="{88ED4ECE-CFB8-D83F-444B-42394E56EB68}"/>
              </a:ext>
            </a:extLst>
          </p:cNvPr>
          <p:cNvPicPr>
            <a:picLocks noChangeAspect="1"/>
          </p:cNvPicPr>
          <p:nvPr/>
        </p:nvPicPr>
        <p:blipFill rotWithShape="1">
          <a:blip r:embed="rId2">
            <a:clrChange>
              <a:clrFrom>
                <a:srgbClr val="FFFFFF"/>
              </a:clrFrom>
              <a:clrTo>
                <a:srgbClr val="FFFFFF">
                  <a:alpha val="0"/>
                </a:srgbClr>
              </a:clrTo>
            </a:clrChange>
          </a:blip>
          <a:srcRect t="3009"/>
          <a:stretch/>
        </p:blipFill>
        <p:spPr>
          <a:xfrm>
            <a:off x="1443497" y="1798367"/>
            <a:ext cx="8024353" cy="4498795"/>
          </a:xfrm>
          <a:prstGeom prst="rect">
            <a:avLst/>
          </a:prstGeom>
        </p:spPr>
      </p:pic>
      <p:sp>
        <p:nvSpPr>
          <p:cNvPr id="4" name="页脚占位符 3">
            <a:extLst>
              <a:ext uri="{FF2B5EF4-FFF2-40B4-BE49-F238E27FC236}">
                <a16:creationId xmlns:a16="http://schemas.microsoft.com/office/drawing/2014/main" id="{EDC0EC0A-2B78-6DEB-DF22-BE515CC3D0E3}"/>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DF855DD9-81AF-F674-E5B9-D2A64137DE5D}"/>
              </a:ext>
            </a:extLst>
          </p:cNvPr>
          <p:cNvSpPr>
            <a:spLocks noGrp="1"/>
          </p:cNvSpPr>
          <p:nvPr>
            <p:ph type="sldNum" sz="quarter" idx="12"/>
          </p:nvPr>
        </p:nvSpPr>
        <p:spPr/>
        <p:txBody>
          <a:bodyPr/>
          <a:lstStyle/>
          <a:p>
            <a:fld id="{4B0D34C0-35A8-654C-9FBA-7B4E017BD630}" type="slidenum">
              <a:rPr lang="en-US" altLang="zh-CN" smtClean="0"/>
              <a:t>3</a:t>
            </a:fld>
            <a:endParaRPr kumimoji="1" lang="zh-CN" altLang="en-US"/>
          </a:p>
        </p:txBody>
      </p:sp>
    </p:spTree>
    <p:extLst>
      <p:ext uri="{BB962C8B-B14F-4D97-AF65-F5344CB8AC3E}">
        <p14:creationId xmlns:p14="http://schemas.microsoft.com/office/powerpoint/2010/main" val="2997331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9">
            <a:extLst>
              <a:ext uri="{FF2B5EF4-FFF2-40B4-BE49-F238E27FC236}">
                <a16:creationId xmlns:a16="http://schemas.microsoft.com/office/drawing/2014/main" id="{003226AC-6541-4649-B6AC-1E73BD4D9C4F}"/>
              </a:ext>
            </a:extLst>
          </p:cNvPr>
          <p:cNvSpPr/>
          <p:nvPr/>
        </p:nvSpPr>
        <p:spPr>
          <a:xfrm>
            <a:off x="332697" y="2945918"/>
            <a:ext cx="12126003" cy="2892907"/>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7" name="Shape18">
            <a:extLst>
              <a:ext uri="{FF2B5EF4-FFF2-40B4-BE49-F238E27FC236}">
                <a16:creationId xmlns:a16="http://schemas.microsoft.com/office/drawing/2014/main" id="{CA02947C-86FA-43A0-AEA7-1533075A3978}"/>
              </a:ext>
            </a:extLst>
          </p:cNvPr>
          <p:cNvSpPr/>
          <p:nvPr/>
        </p:nvSpPr>
        <p:spPr>
          <a:xfrm>
            <a:off x="282948" y="1075399"/>
            <a:ext cx="11221075" cy="1629702"/>
          </a:xfrm>
          <a:prstGeom prst="roundRect">
            <a:avLst>
              <a:gd name="adj" fmla="val 27172"/>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选择操作</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800" y="1201271"/>
            <a:ext cx="11456894" cy="1503830"/>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选择操作通过</a:t>
            </a:r>
            <a:r>
              <a:rPr lang="en-US" altLang="zh-CN" sz="2400" dirty="0">
                <a:latin typeface="微软雅黑" panose="020B0503020204020204" pitchFamily="82" charset="2"/>
                <a:ea typeface="微软雅黑" panose="020B0503020204020204" pitchFamily="82" charset="2"/>
              </a:rPr>
              <a:t>WHERE</a:t>
            </a:r>
            <a:r>
              <a:rPr lang="zh-CN" altLang="zh-CN" sz="2400" dirty="0">
                <a:latin typeface="微软雅黑" panose="020B0503020204020204" pitchFamily="82" charset="2"/>
                <a:ea typeface="微软雅黑" panose="020B0503020204020204" pitchFamily="82" charset="2"/>
              </a:rPr>
              <a:t>子句选择若干满足条件的元组</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WHERE</a:t>
            </a:r>
            <a:r>
              <a:rPr lang="zh-CN" altLang="zh-CN" sz="2400" dirty="0">
                <a:latin typeface="微软雅黑" panose="020B0503020204020204" pitchFamily="82" charset="2"/>
                <a:ea typeface="微软雅黑" panose="020B0503020204020204" pitchFamily="82" charset="2"/>
              </a:rPr>
              <a:t>子句后面跟着一个条件表达式，满足该条件表达式的元组会被返回</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WHERE</a:t>
            </a:r>
            <a:r>
              <a:rPr lang="zh-CN" altLang="en-US" sz="2400" dirty="0">
                <a:latin typeface="微软雅黑" panose="020B0503020204020204" pitchFamily="82" charset="2"/>
                <a:ea typeface="微软雅黑" panose="020B0503020204020204" pitchFamily="82" charset="2"/>
              </a:rPr>
              <a:t>子句常用查询条件：</a:t>
            </a:r>
            <a:endParaRPr lang="en-US" altLang="zh-CN" sz="2400" dirty="0">
              <a:latin typeface="微软雅黑" panose="020B0503020204020204" pitchFamily="82" charset="2"/>
              <a:ea typeface="微软雅黑" panose="020B0503020204020204" pitchFamily="82" charset="2"/>
            </a:endParaRPr>
          </a:p>
        </p:txBody>
      </p:sp>
      <p:graphicFrame>
        <p:nvGraphicFramePr>
          <p:cNvPr id="4" name="表格 3">
            <a:extLst>
              <a:ext uri="{FF2B5EF4-FFF2-40B4-BE49-F238E27FC236}">
                <a16:creationId xmlns:a16="http://schemas.microsoft.com/office/drawing/2014/main" id="{8809166C-1A05-471F-A930-80C02CD92469}"/>
              </a:ext>
            </a:extLst>
          </p:cNvPr>
          <p:cNvGraphicFramePr>
            <a:graphicFrameLocks noGrp="1"/>
          </p:cNvGraphicFramePr>
          <p:nvPr>
            <p:extLst>
              <p:ext uri="{D42A27DB-BD31-4B8C-83A1-F6EECF244321}">
                <p14:modId xmlns:p14="http://schemas.microsoft.com/office/powerpoint/2010/main" val="2195540595"/>
              </p:ext>
            </p:extLst>
          </p:nvPr>
        </p:nvGraphicFramePr>
        <p:xfrm>
          <a:off x="628651" y="3048278"/>
          <a:ext cx="10875372" cy="2533370"/>
        </p:xfrm>
        <a:graphic>
          <a:graphicData uri="http://schemas.openxmlformats.org/drawingml/2006/table">
            <a:tbl>
              <a:tblPr firstRow="1" firstCol="1" bandRow="1">
                <a:tableStyleId>{5940675A-B579-460E-94D1-54222C63F5DA}</a:tableStyleId>
              </a:tblPr>
              <a:tblGrid>
                <a:gridCol w="2131747">
                  <a:extLst>
                    <a:ext uri="{9D8B030D-6E8A-4147-A177-3AD203B41FA5}">
                      <a16:colId xmlns:a16="http://schemas.microsoft.com/office/drawing/2014/main" val="569068581"/>
                    </a:ext>
                  </a:extLst>
                </a:gridCol>
                <a:gridCol w="8743625">
                  <a:extLst>
                    <a:ext uri="{9D8B030D-6E8A-4147-A177-3AD203B41FA5}">
                      <a16:colId xmlns:a16="http://schemas.microsoft.com/office/drawing/2014/main" val="639280337"/>
                    </a:ext>
                  </a:extLst>
                </a:gridCol>
              </a:tblGrid>
              <a:tr h="361910">
                <a:tc>
                  <a:txBody>
                    <a:bodyPr/>
                    <a:lstStyle/>
                    <a:p>
                      <a:pPr indent="127000" algn="ctr">
                        <a:lnSpc>
                          <a:spcPct val="150000"/>
                        </a:lnSpc>
                      </a:pPr>
                      <a:r>
                        <a:rPr lang="zh-CN" sz="1600" b="1" kern="100" dirty="0">
                          <a:solidFill>
                            <a:schemeClr val="bg1"/>
                          </a:solidFill>
                          <a:effectLst/>
                          <a:latin typeface="微软雅黑" panose="020B0503020204020204" pitchFamily="34" charset="-122"/>
                          <a:ea typeface="微软雅黑" panose="020B0503020204020204" pitchFamily="34" charset="-122"/>
                        </a:rPr>
                        <a:t>查询条件</a:t>
                      </a:r>
                      <a:endParaRPr lang="zh-CN" sz="16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zh-CN" sz="1600" b="1" kern="100" dirty="0">
                          <a:solidFill>
                            <a:schemeClr val="bg1"/>
                          </a:solidFill>
                          <a:effectLst/>
                          <a:latin typeface="微软雅黑" panose="020B0503020204020204" pitchFamily="34" charset="-122"/>
                          <a:ea typeface="微软雅黑" panose="020B0503020204020204" pitchFamily="34" charset="-122"/>
                        </a:rPr>
                        <a:t>谓词</a:t>
                      </a:r>
                      <a:endParaRPr lang="zh-CN" sz="16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1036076445"/>
                  </a:ext>
                </a:extLst>
              </a:tr>
              <a:tr h="361910">
                <a:tc>
                  <a:txBody>
                    <a:bodyPr/>
                    <a:lstStyle/>
                    <a:p>
                      <a:pPr indent="127000" algn="ctr">
                        <a:lnSpc>
                          <a:spcPct val="150000"/>
                        </a:lnSpc>
                      </a:pPr>
                      <a:r>
                        <a:rPr lang="zh-CN" sz="1600" kern="100" dirty="0">
                          <a:solidFill>
                            <a:schemeClr val="tx2"/>
                          </a:solidFill>
                          <a:effectLst/>
                          <a:latin typeface="微软雅黑" panose="020B0503020204020204" pitchFamily="34" charset="-122"/>
                          <a:ea typeface="微软雅黑" panose="020B0503020204020204" pitchFamily="34" charset="-122"/>
                        </a:rPr>
                        <a:t>比较</a:t>
                      </a:r>
                      <a:endParaRPr lang="zh-CN" sz="1600" kern="100" dirty="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solidFill>
                            <a:schemeClr val="tx2"/>
                          </a:solidFill>
                          <a:effectLst/>
                          <a:latin typeface="微软雅黑" panose="020B0503020204020204" pitchFamily="34" charset="-122"/>
                          <a:ea typeface="微软雅黑" panose="020B0503020204020204" pitchFamily="34" charset="-122"/>
                        </a:rPr>
                        <a:t>=</a:t>
                      </a:r>
                      <a:r>
                        <a:rPr lang="zh-CN" sz="1600" kern="100" dirty="0">
                          <a:solidFill>
                            <a:schemeClr val="tx2"/>
                          </a:solidFill>
                          <a:effectLst/>
                          <a:latin typeface="微软雅黑" panose="020B0503020204020204" pitchFamily="34" charset="-122"/>
                          <a:ea typeface="微软雅黑" panose="020B0503020204020204" pitchFamily="34" charset="-122"/>
                        </a:rPr>
                        <a:t>，</a:t>
                      </a:r>
                      <a:r>
                        <a:rPr lang="en-US" sz="1600" kern="100" dirty="0">
                          <a:solidFill>
                            <a:schemeClr val="tx2"/>
                          </a:solidFill>
                          <a:effectLst/>
                          <a:latin typeface="微软雅黑" panose="020B0503020204020204" pitchFamily="34" charset="-122"/>
                          <a:ea typeface="微软雅黑" panose="020B0503020204020204" pitchFamily="34" charset="-122"/>
                        </a:rPr>
                        <a:t>&gt;</a:t>
                      </a:r>
                      <a:r>
                        <a:rPr lang="zh-CN" sz="1600" kern="100" dirty="0">
                          <a:solidFill>
                            <a:schemeClr val="tx2"/>
                          </a:solidFill>
                          <a:effectLst/>
                          <a:latin typeface="微软雅黑" panose="020B0503020204020204" pitchFamily="34" charset="-122"/>
                          <a:ea typeface="微软雅黑" panose="020B0503020204020204" pitchFamily="34" charset="-122"/>
                        </a:rPr>
                        <a:t>，</a:t>
                      </a:r>
                      <a:r>
                        <a:rPr lang="en-US" sz="1600" kern="100" dirty="0">
                          <a:solidFill>
                            <a:schemeClr val="tx2"/>
                          </a:solidFill>
                          <a:effectLst/>
                          <a:latin typeface="微软雅黑" panose="020B0503020204020204" pitchFamily="34" charset="-122"/>
                          <a:ea typeface="微软雅黑" panose="020B0503020204020204" pitchFamily="34" charset="-122"/>
                        </a:rPr>
                        <a:t>&lt;</a:t>
                      </a:r>
                      <a:r>
                        <a:rPr lang="zh-CN" sz="1600" kern="100" dirty="0">
                          <a:solidFill>
                            <a:schemeClr val="tx2"/>
                          </a:solidFill>
                          <a:effectLst/>
                          <a:latin typeface="微软雅黑" panose="020B0503020204020204" pitchFamily="34" charset="-122"/>
                          <a:ea typeface="微软雅黑" panose="020B0503020204020204" pitchFamily="34" charset="-122"/>
                        </a:rPr>
                        <a:t>，</a:t>
                      </a:r>
                      <a:r>
                        <a:rPr lang="en-US" sz="1600" kern="100" dirty="0">
                          <a:solidFill>
                            <a:schemeClr val="tx2"/>
                          </a:solidFill>
                          <a:effectLst/>
                          <a:latin typeface="微软雅黑" panose="020B0503020204020204" pitchFamily="34" charset="-122"/>
                          <a:ea typeface="微软雅黑" panose="020B0503020204020204" pitchFamily="34" charset="-122"/>
                        </a:rPr>
                        <a:t>&gt;=</a:t>
                      </a:r>
                      <a:r>
                        <a:rPr lang="zh-CN" sz="1600" kern="100" dirty="0">
                          <a:solidFill>
                            <a:schemeClr val="tx2"/>
                          </a:solidFill>
                          <a:effectLst/>
                          <a:latin typeface="微软雅黑" panose="020B0503020204020204" pitchFamily="34" charset="-122"/>
                          <a:ea typeface="微软雅黑" panose="020B0503020204020204" pitchFamily="34" charset="-122"/>
                        </a:rPr>
                        <a:t>，</a:t>
                      </a:r>
                      <a:r>
                        <a:rPr lang="en-US" sz="1600" kern="100" dirty="0">
                          <a:solidFill>
                            <a:schemeClr val="tx2"/>
                          </a:solidFill>
                          <a:effectLst/>
                          <a:latin typeface="微软雅黑" panose="020B0503020204020204" pitchFamily="34" charset="-122"/>
                          <a:ea typeface="微软雅黑" panose="020B0503020204020204" pitchFamily="34" charset="-122"/>
                        </a:rPr>
                        <a:t>&lt;=</a:t>
                      </a:r>
                      <a:r>
                        <a:rPr lang="zh-CN" sz="1600" kern="100" dirty="0">
                          <a:solidFill>
                            <a:schemeClr val="tx2"/>
                          </a:solidFill>
                          <a:effectLst/>
                          <a:latin typeface="微软雅黑" panose="020B0503020204020204" pitchFamily="34" charset="-122"/>
                          <a:ea typeface="微软雅黑" panose="020B0503020204020204" pitchFamily="34" charset="-122"/>
                        </a:rPr>
                        <a:t>，</a:t>
                      </a:r>
                      <a:r>
                        <a:rPr lang="en-US" sz="1600" kern="100" dirty="0">
                          <a:solidFill>
                            <a:schemeClr val="tx2"/>
                          </a:solidFill>
                          <a:effectLst/>
                          <a:latin typeface="微软雅黑" panose="020B0503020204020204" pitchFamily="34" charset="-122"/>
                          <a:ea typeface="微软雅黑" panose="020B0503020204020204" pitchFamily="34" charset="-122"/>
                        </a:rPr>
                        <a:t>!=</a:t>
                      </a:r>
                      <a:r>
                        <a:rPr lang="zh-CN" sz="1600" kern="100" dirty="0">
                          <a:solidFill>
                            <a:schemeClr val="tx2"/>
                          </a:solidFill>
                          <a:effectLst/>
                          <a:latin typeface="微软雅黑" panose="020B0503020204020204" pitchFamily="34" charset="-122"/>
                          <a:ea typeface="微软雅黑" panose="020B0503020204020204" pitchFamily="34" charset="-122"/>
                        </a:rPr>
                        <a:t>，</a:t>
                      </a:r>
                      <a:r>
                        <a:rPr lang="en-US" sz="1600" kern="100" dirty="0">
                          <a:solidFill>
                            <a:schemeClr val="tx2"/>
                          </a:solidFill>
                          <a:effectLst/>
                          <a:latin typeface="微软雅黑" panose="020B0503020204020204" pitchFamily="34" charset="-122"/>
                          <a:ea typeface="微软雅黑" panose="020B0503020204020204" pitchFamily="34" charset="-122"/>
                        </a:rPr>
                        <a:t>&lt;&gt;</a:t>
                      </a:r>
                      <a:r>
                        <a:rPr lang="zh-CN" sz="1600" kern="100" dirty="0">
                          <a:solidFill>
                            <a:schemeClr val="tx2"/>
                          </a:solidFill>
                          <a:effectLst/>
                          <a:latin typeface="微软雅黑" panose="020B0503020204020204" pitchFamily="34" charset="-122"/>
                          <a:ea typeface="微软雅黑" panose="020B0503020204020204" pitchFamily="34" charset="-122"/>
                        </a:rPr>
                        <a:t>，</a:t>
                      </a:r>
                      <a:r>
                        <a:rPr lang="en-US" sz="1600" kern="100" dirty="0">
                          <a:solidFill>
                            <a:schemeClr val="tx2"/>
                          </a:solidFill>
                          <a:effectLst/>
                          <a:latin typeface="微软雅黑" panose="020B0503020204020204" pitchFamily="34" charset="-122"/>
                          <a:ea typeface="微软雅黑" panose="020B0503020204020204" pitchFamily="34" charset="-122"/>
                        </a:rPr>
                        <a:t>!&gt;</a:t>
                      </a:r>
                      <a:r>
                        <a:rPr lang="zh-CN" sz="1600" kern="100" dirty="0">
                          <a:solidFill>
                            <a:schemeClr val="tx2"/>
                          </a:solidFill>
                          <a:effectLst/>
                          <a:latin typeface="微软雅黑" panose="020B0503020204020204" pitchFamily="34" charset="-122"/>
                          <a:ea typeface="微软雅黑" panose="020B0503020204020204" pitchFamily="34" charset="-122"/>
                        </a:rPr>
                        <a:t>，</a:t>
                      </a:r>
                      <a:r>
                        <a:rPr lang="en-US" sz="1600" kern="100" dirty="0">
                          <a:solidFill>
                            <a:schemeClr val="tx2"/>
                          </a:solidFill>
                          <a:effectLst/>
                          <a:latin typeface="微软雅黑" panose="020B0503020204020204" pitchFamily="34" charset="-122"/>
                          <a:ea typeface="微软雅黑" panose="020B0503020204020204" pitchFamily="34" charset="-122"/>
                        </a:rPr>
                        <a:t>!&lt;</a:t>
                      </a:r>
                      <a:r>
                        <a:rPr lang="zh-CN" sz="1600" kern="100" dirty="0">
                          <a:solidFill>
                            <a:schemeClr val="tx2"/>
                          </a:solidFill>
                          <a:effectLst/>
                          <a:latin typeface="微软雅黑" panose="020B0503020204020204" pitchFamily="34" charset="-122"/>
                          <a:ea typeface="微软雅黑" panose="020B0503020204020204" pitchFamily="34" charset="-122"/>
                        </a:rPr>
                        <a:t>，</a:t>
                      </a:r>
                      <a:r>
                        <a:rPr lang="en-US" sz="1600" kern="100" dirty="0">
                          <a:solidFill>
                            <a:schemeClr val="tx2"/>
                          </a:solidFill>
                          <a:effectLst/>
                          <a:latin typeface="微软雅黑" panose="020B0503020204020204" pitchFamily="34" charset="-122"/>
                          <a:ea typeface="微软雅黑" panose="020B0503020204020204" pitchFamily="34" charset="-122"/>
                        </a:rPr>
                        <a:t>NOT+</a:t>
                      </a:r>
                      <a:r>
                        <a:rPr lang="zh-CN" sz="1600" kern="100" dirty="0">
                          <a:solidFill>
                            <a:schemeClr val="tx2"/>
                          </a:solidFill>
                          <a:effectLst/>
                          <a:latin typeface="微软雅黑" panose="020B0503020204020204" pitchFamily="34" charset="-122"/>
                          <a:ea typeface="微软雅黑" panose="020B0503020204020204" pitchFamily="34" charset="-122"/>
                        </a:rPr>
                        <a:t>上述比较符号</a:t>
                      </a:r>
                      <a:endParaRPr lang="zh-CN" sz="1600" kern="100" dirty="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994021658"/>
                  </a:ext>
                </a:extLst>
              </a:tr>
              <a:tr h="361910">
                <a:tc>
                  <a:txBody>
                    <a:bodyPr/>
                    <a:lstStyle/>
                    <a:p>
                      <a:pPr indent="127000" algn="ctr">
                        <a:lnSpc>
                          <a:spcPct val="150000"/>
                        </a:lnSpc>
                      </a:pPr>
                      <a:r>
                        <a:rPr lang="zh-CN" sz="1600" kern="100">
                          <a:solidFill>
                            <a:schemeClr val="tx2"/>
                          </a:solidFill>
                          <a:effectLst/>
                          <a:latin typeface="微软雅黑" panose="020B0503020204020204" pitchFamily="34" charset="-122"/>
                          <a:ea typeface="微软雅黑" panose="020B0503020204020204" pitchFamily="34" charset="-122"/>
                        </a:rPr>
                        <a:t>确定范围</a:t>
                      </a:r>
                      <a:endParaRPr lang="zh-CN" sz="1600" kern="10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solidFill>
                            <a:schemeClr val="tx2"/>
                          </a:solidFill>
                          <a:effectLst/>
                          <a:latin typeface="微软雅黑" panose="020B0503020204020204" pitchFamily="34" charset="-122"/>
                          <a:ea typeface="微软雅黑" panose="020B0503020204020204" pitchFamily="34" charset="-122"/>
                        </a:rPr>
                        <a:t>BETWEEN AND</a:t>
                      </a:r>
                      <a:r>
                        <a:rPr lang="zh-CN" sz="1600" kern="100" dirty="0">
                          <a:solidFill>
                            <a:schemeClr val="tx2"/>
                          </a:solidFill>
                          <a:effectLst/>
                          <a:latin typeface="微软雅黑" panose="020B0503020204020204" pitchFamily="34" charset="-122"/>
                          <a:ea typeface="微软雅黑" panose="020B0503020204020204" pitchFamily="34" charset="-122"/>
                        </a:rPr>
                        <a:t>，</a:t>
                      </a:r>
                      <a:r>
                        <a:rPr lang="en-US" sz="1600" kern="100" dirty="0">
                          <a:solidFill>
                            <a:schemeClr val="tx2"/>
                          </a:solidFill>
                          <a:effectLst/>
                          <a:latin typeface="微软雅黑" panose="020B0503020204020204" pitchFamily="34" charset="-122"/>
                          <a:ea typeface="微软雅黑" panose="020B0503020204020204" pitchFamily="34" charset="-122"/>
                        </a:rPr>
                        <a:t>NOT BETWEEN AND</a:t>
                      </a:r>
                      <a:endParaRPr lang="zh-CN" sz="1600" kern="100" dirty="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4060770869"/>
                  </a:ext>
                </a:extLst>
              </a:tr>
              <a:tr h="361910">
                <a:tc>
                  <a:txBody>
                    <a:bodyPr/>
                    <a:lstStyle/>
                    <a:p>
                      <a:pPr indent="127000" algn="ctr">
                        <a:lnSpc>
                          <a:spcPct val="150000"/>
                        </a:lnSpc>
                      </a:pPr>
                      <a:r>
                        <a:rPr lang="zh-CN" sz="1600" kern="100">
                          <a:solidFill>
                            <a:schemeClr val="tx2"/>
                          </a:solidFill>
                          <a:effectLst/>
                          <a:latin typeface="微软雅黑" panose="020B0503020204020204" pitchFamily="34" charset="-122"/>
                          <a:ea typeface="微软雅黑" panose="020B0503020204020204" pitchFamily="34" charset="-122"/>
                        </a:rPr>
                        <a:t>确定集合</a:t>
                      </a:r>
                      <a:endParaRPr lang="zh-CN" sz="1600" kern="10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solidFill>
                            <a:schemeClr val="tx2"/>
                          </a:solidFill>
                          <a:effectLst/>
                          <a:latin typeface="微软雅黑" panose="020B0503020204020204" pitchFamily="34" charset="-122"/>
                          <a:ea typeface="微软雅黑" panose="020B0503020204020204" pitchFamily="34" charset="-122"/>
                        </a:rPr>
                        <a:t>IN</a:t>
                      </a:r>
                      <a:r>
                        <a:rPr lang="zh-CN" sz="1600" kern="100" dirty="0">
                          <a:solidFill>
                            <a:schemeClr val="tx2"/>
                          </a:solidFill>
                          <a:effectLst/>
                          <a:latin typeface="微软雅黑" panose="020B0503020204020204" pitchFamily="34" charset="-122"/>
                          <a:ea typeface="微软雅黑" panose="020B0503020204020204" pitchFamily="34" charset="-122"/>
                        </a:rPr>
                        <a:t>，</a:t>
                      </a:r>
                      <a:r>
                        <a:rPr lang="en-US" sz="1600" kern="100" dirty="0">
                          <a:solidFill>
                            <a:schemeClr val="tx2"/>
                          </a:solidFill>
                          <a:effectLst/>
                          <a:latin typeface="微软雅黑" panose="020B0503020204020204" pitchFamily="34" charset="-122"/>
                          <a:ea typeface="微软雅黑" panose="020B0503020204020204" pitchFamily="34" charset="-122"/>
                        </a:rPr>
                        <a:t>NOT IN</a:t>
                      </a:r>
                      <a:endParaRPr lang="zh-CN" sz="1600" kern="100" dirty="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069879810"/>
                  </a:ext>
                </a:extLst>
              </a:tr>
              <a:tr h="361910">
                <a:tc>
                  <a:txBody>
                    <a:bodyPr/>
                    <a:lstStyle/>
                    <a:p>
                      <a:pPr indent="127000" algn="ctr">
                        <a:lnSpc>
                          <a:spcPct val="150000"/>
                        </a:lnSpc>
                      </a:pPr>
                      <a:r>
                        <a:rPr lang="zh-CN" sz="1600" kern="100">
                          <a:solidFill>
                            <a:schemeClr val="tx2"/>
                          </a:solidFill>
                          <a:effectLst/>
                          <a:latin typeface="微软雅黑" panose="020B0503020204020204" pitchFamily="34" charset="-122"/>
                          <a:ea typeface="微软雅黑" panose="020B0503020204020204" pitchFamily="34" charset="-122"/>
                        </a:rPr>
                        <a:t>空值</a:t>
                      </a:r>
                      <a:endParaRPr lang="zh-CN" sz="1600" kern="10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solidFill>
                            <a:schemeClr val="tx2"/>
                          </a:solidFill>
                          <a:effectLst/>
                          <a:latin typeface="微软雅黑" panose="020B0503020204020204" pitchFamily="34" charset="-122"/>
                          <a:ea typeface="微软雅黑" panose="020B0503020204020204" pitchFamily="34" charset="-122"/>
                        </a:rPr>
                        <a:t>IS NULL</a:t>
                      </a:r>
                      <a:r>
                        <a:rPr lang="zh-CN" sz="1600" kern="100" dirty="0">
                          <a:solidFill>
                            <a:schemeClr val="tx2"/>
                          </a:solidFill>
                          <a:effectLst/>
                          <a:latin typeface="微软雅黑" panose="020B0503020204020204" pitchFamily="34" charset="-122"/>
                          <a:ea typeface="微软雅黑" panose="020B0503020204020204" pitchFamily="34" charset="-122"/>
                        </a:rPr>
                        <a:t>，</a:t>
                      </a:r>
                      <a:r>
                        <a:rPr lang="en-US" sz="1600" kern="100" dirty="0">
                          <a:solidFill>
                            <a:schemeClr val="tx2"/>
                          </a:solidFill>
                          <a:effectLst/>
                          <a:latin typeface="微软雅黑" panose="020B0503020204020204" pitchFamily="34" charset="-122"/>
                          <a:ea typeface="微软雅黑" panose="020B0503020204020204" pitchFamily="34" charset="-122"/>
                        </a:rPr>
                        <a:t>IS NOT NULL</a:t>
                      </a:r>
                      <a:endParaRPr lang="zh-CN" sz="1600" kern="100" dirty="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113127113"/>
                  </a:ext>
                </a:extLst>
              </a:tr>
              <a:tr h="361910">
                <a:tc>
                  <a:txBody>
                    <a:bodyPr/>
                    <a:lstStyle/>
                    <a:p>
                      <a:pPr indent="127000" algn="ctr">
                        <a:lnSpc>
                          <a:spcPct val="150000"/>
                        </a:lnSpc>
                      </a:pPr>
                      <a:r>
                        <a:rPr lang="zh-CN" sz="1600" kern="100">
                          <a:solidFill>
                            <a:schemeClr val="tx2"/>
                          </a:solidFill>
                          <a:effectLst/>
                          <a:latin typeface="微软雅黑" panose="020B0503020204020204" pitchFamily="34" charset="-122"/>
                          <a:ea typeface="微软雅黑" panose="020B0503020204020204" pitchFamily="34" charset="-122"/>
                        </a:rPr>
                        <a:t>逻辑运算</a:t>
                      </a:r>
                      <a:endParaRPr lang="zh-CN" sz="1600" kern="10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solidFill>
                            <a:schemeClr val="tx2"/>
                          </a:solidFill>
                          <a:effectLst/>
                          <a:latin typeface="微软雅黑" panose="020B0503020204020204" pitchFamily="34" charset="-122"/>
                          <a:ea typeface="微软雅黑" panose="020B0503020204020204" pitchFamily="34" charset="-122"/>
                        </a:rPr>
                        <a:t>AND</a:t>
                      </a:r>
                      <a:r>
                        <a:rPr lang="zh-CN" sz="1600" kern="100" dirty="0">
                          <a:solidFill>
                            <a:schemeClr val="tx2"/>
                          </a:solidFill>
                          <a:effectLst/>
                          <a:latin typeface="微软雅黑" panose="020B0503020204020204" pitchFamily="34" charset="-122"/>
                          <a:ea typeface="微软雅黑" panose="020B0503020204020204" pitchFamily="34" charset="-122"/>
                        </a:rPr>
                        <a:t>，</a:t>
                      </a:r>
                      <a:r>
                        <a:rPr lang="en-US" sz="1600" kern="100" dirty="0">
                          <a:solidFill>
                            <a:schemeClr val="tx2"/>
                          </a:solidFill>
                          <a:effectLst/>
                          <a:latin typeface="微软雅黑" panose="020B0503020204020204" pitchFamily="34" charset="-122"/>
                          <a:ea typeface="微软雅黑" panose="020B0503020204020204" pitchFamily="34" charset="-122"/>
                        </a:rPr>
                        <a:t>OR</a:t>
                      </a:r>
                      <a:endParaRPr lang="zh-CN" sz="1600" kern="100" dirty="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253848112"/>
                  </a:ext>
                </a:extLst>
              </a:tr>
              <a:tr h="361910">
                <a:tc>
                  <a:txBody>
                    <a:bodyPr/>
                    <a:lstStyle/>
                    <a:p>
                      <a:pPr indent="127000" algn="ctr">
                        <a:lnSpc>
                          <a:spcPct val="150000"/>
                        </a:lnSpc>
                      </a:pPr>
                      <a:r>
                        <a:rPr lang="zh-CN" sz="1600" kern="100">
                          <a:solidFill>
                            <a:schemeClr val="tx2"/>
                          </a:solidFill>
                          <a:effectLst/>
                          <a:latin typeface="微软雅黑" panose="020B0503020204020204" pitchFamily="34" charset="-122"/>
                          <a:ea typeface="微软雅黑" panose="020B0503020204020204" pitchFamily="34" charset="-122"/>
                        </a:rPr>
                        <a:t>字符串运算</a:t>
                      </a:r>
                      <a:endParaRPr lang="zh-CN" sz="1600" kern="10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600" kern="100" dirty="0">
                          <a:solidFill>
                            <a:schemeClr val="tx2"/>
                          </a:solidFill>
                          <a:effectLst/>
                          <a:latin typeface="微软雅黑" panose="020B0503020204020204" pitchFamily="34" charset="-122"/>
                          <a:ea typeface="微软雅黑" panose="020B0503020204020204" pitchFamily="34" charset="-122"/>
                        </a:rPr>
                        <a:t>LIKE</a:t>
                      </a:r>
                      <a:r>
                        <a:rPr lang="zh-CN" sz="1600" kern="100" dirty="0">
                          <a:solidFill>
                            <a:schemeClr val="tx2"/>
                          </a:solidFill>
                          <a:effectLst/>
                          <a:latin typeface="微软雅黑" panose="020B0503020204020204" pitchFamily="34" charset="-122"/>
                          <a:ea typeface="微软雅黑" panose="020B0503020204020204" pitchFamily="34" charset="-122"/>
                        </a:rPr>
                        <a:t>，</a:t>
                      </a:r>
                      <a:r>
                        <a:rPr lang="en-US" sz="1600" kern="100" dirty="0">
                          <a:solidFill>
                            <a:schemeClr val="tx2"/>
                          </a:solidFill>
                          <a:effectLst/>
                          <a:latin typeface="微软雅黑" panose="020B0503020204020204" pitchFamily="34" charset="-122"/>
                          <a:ea typeface="微软雅黑" panose="020B0503020204020204" pitchFamily="34" charset="-122"/>
                        </a:rPr>
                        <a:t>NOT LIKE</a:t>
                      </a:r>
                      <a:r>
                        <a:rPr lang="zh-CN" sz="1600" kern="100" dirty="0">
                          <a:solidFill>
                            <a:schemeClr val="tx2"/>
                          </a:solidFill>
                          <a:effectLst/>
                          <a:latin typeface="微软雅黑" panose="020B0503020204020204" pitchFamily="34" charset="-122"/>
                          <a:ea typeface="微软雅黑" panose="020B0503020204020204" pitchFamily="34" charset="-122"/>
                        </a:rPr>
                        <a:t>，</a:t>
                      </a:r>
                      <a:r>
                        <a:rPr lang="en-US" sz="1600" kern="100" dirty="0">
                          <a:solidFill>
                            <a:schemeClr val="tx2"/>
                          </a:solidFill>
                          <a:effectLst/>
                          <a:latin typeface="微软雅黑" panose="020B0503020204020204" pitchFamily="34" charset="-122"/>
                          <a:ea typeface="微软雅黑" panose="020B0503020204020204" pitchFamily="34" charset="-122"/>
                        </a:rPr>
                        <a:t>%</a:t>
                      </a:r>
                      <a:r>
                        <a:rPr lang="zh-CN" sz="1600" kern="100" dirty="0">
                          <a:solidFill>
                            <a:schemeClr val="tx2"/>
                          </a:solidFill>
                          <a:effectLst/>
                          <a:latin typeface="微软雅黑" panose="020B0503020204020204" pitchFamily="34" charset="-122"/>
                          <a:ea typeface="微软雅黑" panose="020B0503020204020204" pitchFamily="34" charset="-122"/>
                        </a:rPr>
                        <a:t>，</a:t>
                      </a:r>
                      <a:r>
                        <a:rPr lang="en-US" sz="1600" kern="100" dirty="0">
                          <a:solidFill>
                            <a:schemeClr val="tx2"/>
                          </a:solidFill>
                          <a:effectLst/>
                          <a:latin typeface="微软雅黑" panose="020B0503020204020204" pitchFamily="34" charset="-122"/>
                          <a:ea typeface="微软雅黑" panose="020B0503020204020204" pitchFamily="34" charset="-122"/>
                        </a:rPr>
                        <a:t>_</a:t>
                      </a:r>
                      <a:r>
                        <a:rPr lang="zh-CN" sz="1600" kern="100" dirty="0">
                          <a:solidFill>
                            <a:schemeClr val="tx2"/>
                          </a:solidFill>
                          <a:effectLst/>
                          <a:latin typeface="微软雅黑" panose="020B0503020204020204" pitchFamily="34" charset="-122"/>
                          <a:ea typeface="微软雅黑" panose="020B0503020204020204" pitchFamily="34" charset="-122"/>
                        </a:rPr>
                        <a:t>，</a:t>
                      </a:r>
                      <a:r>
                        <a:rPr lang="en-US" sz="1600" kern="100" dirty="0">
                          <a:solidFill>
                            <a:schemeClr val="tx2"/>
                          </a:solidFill>
                          <a:effectLst/>
                          <a:latin typeface="微软雅黑" panose="020B0503020204020204" pitchFamily="34" charset="-122"/>
                          <a:ea typeface="微软雅黑" panose="020B0503020204020204" pitchFamily="34" charset="-122"/>
                        </a:rPr>
                        <a:t>ESCAPE</a:t>
                      </a:r>
                      <a:endParaRPr lang="zh-CN" sz="1600" kern="100" dirty="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937454788"/>
                  </a:ext>
                </a:extLst>
              </a:tr>
            </a:tbl>
          </a:graphicData>
        </a:graphic>
      </p:graphicFrame>
      <p:sp>
        <p:nvSpPr>
          <p:cNvPr id="5" name="页脚占位符 4">
            <a:extLst>
              <a:ext uri="{FF2B5EF4-FFF2-40B4-BE49-F238E27FC236}">
                <a16:creationId xmlns:a16="http://schemas.microsoft.com/office/drawing/2014/main" id="{2214C043-76A9-6E90-7220-9C6163B2ABAC}"/>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77E75A3A-F5B9-CF6C-B844-65141464A35B}"/>
              </a:ext>
            </a:extLst>
          </p:cNvPr>
          <p:cNvSpPr>
            <a:spLocks noGrp="1"/>
          </p:cNvSpPr>
          <p:nvPr>
            <p:ph type="sldNum" sz="quarter" idx="12"/>
          </p:nvPr>
        </p:nvSpPr>
        <p:spPr/>
        <p:txBody>
          <a:bodyPr/>
          <a:lstStyle/>
          <a:p>
            <a:fld id="{4B0D34C0-35A8-654C-9FBA-7B4E017BD630}" type="slidenum">
              <a:rPr lang="en-US" altLang="zh-CN" smtClean="0"/>
              <a:t>30</a:t>
            </a:fld>
            <a:endParaRPr kumimoji="1" lang="zh-CN" altLang="en-US"/>
          </a:p>
        </p:txBody>
      </p:sp>
      <p:sp>
        <p:nvSpPr>
          <p:cNvPr id="10" name="圆角矩形标注 9">
            <a:extLst>
              <a:ext uri="{FF2B5EF4-FFF2-40B4-BE49-F238E27FC236}">
                <a16:creationId xmlns:a16="http://schemas.microsoft.com/office/drawing/2014/main" id="{5B19733E-21DD-512E-E5AB-4428F6028DAE}"/>
              </a:ext>
            </a:extLst>
          </p:cNvPr>
          <p:cNvSpPr/>
          <p:nvPr/>
        </p:nvSpPr>
        <p:spPr bwMode="auto">
          <a:xfrm>
            <a:off x="6777318" y="5782601"/>
            <a:ext cx="4793770" cy="783193"/>
          </a:xfrm>
          <a:prstGeom prst="wedgeRoundRectCallout">
            <a:avLst>
              <a:gd name="adj1" fmla="val -16207"/>
              <a:gd name="adj2" fmla="val -74980"/>
              <a:gd name="adj3" fmla="val 16667"/>
            </a:avLst>
          </a:prstGeom>
          <a:solidFill>
            <a:schemeClr val="bg1"/>
          </a:solidFill>
          <a:ln w="12700" cap="flat" cmpd="sng" algn="ctr">
            <a:solidFill>
              <a:srgbClr val="74348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r>
              <a:rPr lang="en" altLang="zh-CN" sz="2000" dirty="0">
                <a:latin typeface="Microsoft YaHei" panose="020B0503020204020204" pitchFamily="34" charset="-122"/>
                <a:ea typeface="Microsoft YaHei" panose="020B0503020204020204" pitchFamily="34" charset="-122"/>
              </a:rPr>
              <a:t>like '%#%%' escape '#’</a:t>
            </a:r>
            <a:br>
              <a:rPr kumimoji="1" lang="en-US" altLang="zh-CN" sz="2000" dirty="0">
                <a:latin typeface="Microsoft YaHei" panose="020B0503020204020204" pitchFamily="34" charset="-122"/>
                <a:ea typeface="Microsoft YaHei" panose="020B0503020204020204" pitchFamily="34" charset="-122"/>
              </a:rPr>
            </a:br>
            <a:r>
              <a:rPr kumimoji="1" lang="en-US" altLang="zh-CN" sz="2000" dirty="0">
                <a:latin typeface="Microsoft YaHei" panose="020B0503020204020204" pitchFamily="34" charset="-122"/>
                <a:ea typeface="Microsoft YaHei" panose="020B0503020204020204" pitchFamily="34" charset="-122"/>
              </a:rPr>
              <a:t>#</a:t>
            </a:r>
            <a:r>
              <a:rPr kumimoji="1" lang="zh-CN" altLang="en-US" sz="2000" dirty="0">
                <a:latin typeface="Microsoft YaHei" panose="020B0503020204020204" pitchFamily="34" charset="-122"/>
                <a:ea typeface="Microsoft YaHei" panose="020B0503020204020204" pitchFamily="34" charset="-122"/>
              </a:rPr>
              <a:t>字符后面第一个字符被认为是普通字符</a:t>
            </a:r>
          </a:p>
        </p:txBody>
      </p:sp>
    </p:spTree>
    <p:extLst>
      <p:ext uri="{BB962C8B-B14F-4D97-AF65-F5344CB8AC3E}">
        <p14:creationId xmlns:p14="http://schemas.microsoft.com/office/powerpoint/2010/main" val="2120950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9">
            <a:extLst>
              <a:ext uri="{FF2B5EF4-FFF2-40B4-BE49-F238E27FC236}">
                <a16:creationId xmlns:a16="http://schemas.microsoft.com/office/drawing/2014/main" id="{003226AC-6541-4649-B6AC-1E73BD4D9C4F}"/>
              </a:ext>
            </a:extLst>
          </p:cNvPr>
          <p:cNvSpPr/>
          <p:nvPr/>
        </p:nvSpPr>
        <p:spPr>
          <a:xfrm>
            <a:off x="2818723" y="5555493"/>
            <a:ext cx="7715928" cy="961653"/>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3" name="Shape9">
            <a:extLst>
              <a:ext uri="{FF2B5EF4-FFF2-40B4-BE49-F238E27FC236}">
                <a16:creationId xmlns:a16="http://schemas.microsoft.com/office/drawing/2014/main" id="{003226AC-6541-4649-B6AC-1E73BD4D9C4F}"/>
              </a:ext>
            </a:extLst>
          </p:cNvPr>
          <p:cNvSpPr/>
          <p:nvPr/>
        </p:nvSpPr>
        <p:spPr>
          <a:xfrm>
            <a:off x="2818723" y="2497956"/>
            <a:ext cx="7715928" cy="1606885"/>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2" name="Shape9">
            <a:extLst>
              <a:ext uri="{FF2B5EF4-FFF2-40B4-BE49-F238E27FC236}">
                <a16:creationId xmlns:a16="http://schemas.microsoft.com/office/drawing/2014/main" id="{003226AC-6541-4649-B6AC-1E73BD4D9C4F}"/>
              </a:ext>
            </a:extLst>
          </p:cNvPr>
          <p:cNvSpPr/>
          <p:nvPr/>
        </p:nvSpPr>
        <p:spPr>
          <a:xfrm>
            <a:off x="332697" y="4447802"/>
            <a:ext cx="12126003" cy="110769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1" name="Shape9">
            <a:extLst>
              <a:ext uri="{FF2B5EF4-FFF2-40B4-BE49-F238E27FC236}">
                <a16:creationId xmlns:a16="http://schemas.microsoft.com/office/drawing/2014/main" id="{003226AC-6541-4649-B6AC-1E73BD4D9C4F}"/>
              </a:ext>
            </a:extLst>
          </p:cNvPr>
          <p:cNvSpPr/>
          <p:nvPr/>
        </p:nvSpPr>
        <p:spPr>
          <a:xfrm>
            <a:off x="332697" y="1419504"/>
            <a:ext cx="12126003" cy="1077275"/>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选择操作</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800" y="1021653"/>
            <a:ext cx="11456894" cy="4876801"/>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4.22</a:t>
            </a:r>
            <a:r>
              <a:rPr lang="zh-CN" altLang="zh-CN" sz="2400" dirty="0">
                <a:latin typeface="微软雅黑" panose="020B0503020204020204" pitchFamily="82" charset="2"/>
                <a:ea typeface="微软雅黑" panose="020B0503020204020204" pitchFamily="82" charset="2"/>
              </a:rPr>
              <a:t>】查询年龄在</a:t>
            </a:r>
            <a:r>
              <a:rPr lang="en-US" altLang="zh-CN" sz="2400" dirty="0">
                <a:latin typeface="微软雅黑" panose="020B0503020204020204" pitchFamily="82" charset="2"/>
                <a:ea typeface="微软雅黑" panose="020B0503020204020204" pitchFamily="82" charset="2"/>
              </a:rPr>
              <a:t>18</a:t>
            </a:r>
            <a:r>
              <a:rPr lang="zh-CN" altLang="zh-CN" sz="2400" dirty="0">
                <a:latin typeface="微软雅黑" panose="020B0503020204020204" pitchFamily="82" charset="2"/>
                <a:ea typeface="微软雅黑" panose="020B0503020204020204" pitchFamily="82" charset="2"/>
              </a:rPr>
              <a:t>岁及以上学生的学号、姓名和年龄。</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查询结果为：</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4.23</a:t>
            </a:r>
            <a:r>
              <a:rPr lang="zh-CN" altLang="zh-CN" sz="2400" dirty="0">
                <a:latin typeface="微软雅黑" panose="020B0503020204020204" pitchFamily="82" charset="2"/>
                <a:ea typeface="微软雅黑" panose="020B0503020204020204" pitchFamily="82" charset="2"/>
              </a:rPr>
              <a:t>】查询分数在</a:t>
            </a:r>
            <a:r>
              <a:rPr lang="en-US" altLang="zh-CN" sz="2400" dirty="0">
                <a:latin typeface="微软雅黑" panose="020B0503020204020204" pitchFamily="82" charset="2"/>
                <a:ea typeface="微软雅黑" panose="020B0503020204020204" pitchFamily="82" charset="2"/>
              </a:rPr>
              <a:t>80</a:t>
            </a:r>
            <a:r>
              <a:rPr lang="zh-CN" altLang="zh-CN" sz="2400" dirty="0">
                <a:latin typeface="微软雅黑" panose="020B0503020204020204" pitchFamily="82" charset="2"/>
                <a:ea typeface="微软雅黑" panose="020B0503020204020204" pitchFamily="82" charset="2"/>
              </a:rPr>
              <a:t>到</a:t>
            </a:r>
            <a:r>
              <a:rPr lang="en-US" altLang="zh-CN" sz="2400" dirty="0">
                <a:latin typeface="微软雅黑" panose="020B0503020204020204" pitchFamily="82" charset="2"/>
                <a:ea typeface="微软雅黑" panose="020B0503020204020204" pitchFamily="82" charset="2"/>
              </a:rPr>
              <a:t>90</a:t>
            </a:r>
            <a:r>
              <a:rPr lang="zh-CN" altLang="zh-CN" sz="2400" dirty="0">
                <a:latin typeface="微软雅黑" panose="020B0503020204020204" pitchFamily="82" charset="2"/>
                <a:ea typeface="微软雅黑" panose="020B0503020204020204" pitchFamily="82" charset="2"/>
              </a:rPr>
              <a:t>之间的学生学号、课程号以及分数。</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查询结果为：</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p:txBody>
      </p:sp>
      <p:pic>
        <p:nvPicPr>
          <p:cNvPr id="6" name="图片 5">
            <a:extLst>
              <a:ext uri="{FF2B5EF4-FFF2-40B4-BE49-F238E27FC236}">
                <a16:creationId xmlns:a16="http://schemas.microsoft.com/office/drawing/2014/main" id="{503706E9-9776-4728-6F5D-64D20F8B9AB6}"/>
              </a:ext>
            </a:extLst>
          </p:cNvPr>
          <p:cNvPicPr>
            <a:picLocks noChangeAspect="1"/>
          </p:cNvPicPr>
          <p:nvPr/>
        </p:nvPicPr>
        <p:blipFill>
          <a:blip r:embed="rId2"/>
          <a:stretch>
            <a:fillRect/>
          </a:stretch>
        </p:blipFill>
        <p:spPr>
          <a:xfrm>
            <a:off x="1303562" y="1490198"/>
            <a:ext cx="9000000" cy="885618"/>
          </a:xfrm>
          <a:prstGeom prst="rect">
            <a:avLst/>
          </a:prstGeom>
        </p:spPr>
      </p:pic>
      <p:graphicFrame>
        <p:nvGraphicFramePr>
          <p:cNvPr id="7" name="表格 6">
            <a:extLst>
              <a:ext uri="{FF2B5EF4-FFF2-40B4-BE49-F238E27FC236}">
                <a16:creationId xmlns:a16="http://schemas.microsoft.com/office/drawing/2014/main" id="{AAFC0BAC-778A-C025-CC49-D21733FFDC91}"/>
              </a:ext>
            </a:extLst>
          </p:cNvPr>
          <p:cNvGraphicFramePr>
            <a:graphicFrameLocks noGrp="1"/>
          </p:cNvGraphicFramePr>
          <p:nvPr>
            <p:extLst>
              <p:ext uri="{D42A27DB-BD31-4B8C-83A1-F6EECF244321}">
                <p14:modId xmlns:p14="http://schemas.microsoft.com/office/powerpoint/2010/main" val="94108929"/>
              </p:ext>
            </p:extLst>
          </p:nvPr>
        </p:nvGraphicFramePr>
        <p:xfrm>
          <a:off x="3124200" y="2641495"/>
          <a:ext cx="7172559" cy="1293020"/>
        </p:xfrm>
        <a:graphic>
          <a:graphicData uri="http://schemas.openxmlformats.org/drawingml/2006/table">
            <a:tbl>
              <a:tblPr firstRow="1" firstCol="1" bandRow="1">
                <a:tableStyleId>{5940675A-B579-460E-94D1-54222C63F5DA}</a:tableStyleId>
              </a:tblPr>
              <a:tblGrid>
                <a:gridCol w="2784563">
                  <a:extLst>
                    <a:ext uri="{9D8B030D-6E8A-4147-A177-3AD203B41FA5}">
                      <a16:colId xmlns:a16="http://schemas.microsoft.com/office/drawing/2014/main" val="2213350783"/>
                    </a:ext>
                  </a:extLst>
                </a:gridCol>
                <a:gridCol w="2203896">
                  <a:extLst>
                    <a:ext uri="{9D8B030D-6E8A-4147-A177-3AD203B41FA5}">
                      <a16:colId xmlns:a16="http://schemas.microsoft.com/office/drawing/2014/main" val="2641411452"/>
                    </a:ext>
                  </a:extLst>
                </a:gridCol>
                <a:gridCol w="2184100">
                  <a:extLst>
                    <a:ext uri="{9D8B030D-6E8A-4147-A177-3AD203B41FA5}">
                      <a16:colId xmlns:a16="http://schemas.microsoft.com/office/drawing/2014/main" val="2066163932"/>
                    </a:ext>
                  </a:extLst>
                </a:gridCol>
              </a:tblGrid>
              <a:tr h="323255">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Sno</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Sname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34" charset="-122"/>
                          <a:ea typeface="微软雅黑" panose="020B0503020204020204" pitchFamily="34" charset="-122"/>
                        </a:rPr>
                        <a:t>Sage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707488052"/>
                  </a:ext>
                </a:extLst>
              </a:tr>
              <a:tr h="323255">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赵宇</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19</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58284766"/>
                  </a:ext>
                </a:extLst>
              </a:tr>
              <a:tr h="323255">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2021310723</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张敏</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18</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773087502"/>
                  </a:ext>
                </a:extLst>
              </a:tr>
              <a:tr h="323255">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王勇</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18</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775106157"/>
                  </a:ext>
                </a:extLst>
              </a:tr>
            </a:tbl>
          </a:graphicData>
        </a:graphic>
      </p:graphicFrame>
      <p:pic>
        <p:nvPicPr>
          <p:cNvPr id="9" name="图片 8">
            <a:extLst>
              <a:ext uri="{FF2B5EF4-FFF2-40B4-BE49-F238E27FC236}">
                <a16:creationId xmlns:a16="http://schemas.microsoft.com/office/drawing/2014/main" id="{2EAD88CB-814D-84A8-A03B-8A59C3DE3BDD}"/>
              </a:ext>
            </a:extLst>
          </p:cNvPr>
          <p:cNvPicPr>
            <a:picLocks noChangeAspect="1"/>
          </p:cNvPicPr>
          <p:nvPr/>
        </p:nvPicPr>
        <p:blipFill>
          <a:blip r:embed="rId3"/>
          <a:stretch>
            <a:fillRect/>
          </a:stretch>
        </p:blipFill>
        <p:spPr>
          <a:xfrm>
            <a:off x="1296759" y="4583180"/>
            <a:ext cx="9000000" cy="851351"/>
          </a:xfrm>
          <a:prstGeom prst="rect">
            <a:avLst/>
          </a:prstGeom>
        </p:spPr>
      </p:pic>
      <p:graphicFrame>
        <p:nvGraphicFramePr>
          <p:cNvPr id="10" name="表格 9">
            <a:extLst>
              <a:ext uri="{FF2B5EF4-FFF2-40B4-BE49-F238E27FC236}">
                <a16:creationId xmlns:a16="http://schemas.microsoft.com/office/drawing/2014/main" id="{D79BFE0E-BFEF-B896-5B9B-D91F527EF55D}"/>
              </a:ext>
            </a:extLst>
          </p:cNvPr>
          <p:cNvGraphicFramePr>
            <a:graphicFrameLocks noGrp="1"/>
          </p:cNvGraphicFramePr>
          <p:nvPr>
            <p:extLst>
              <p:ext uri="{D42A27DB-BD31-4B8C-83A1-F6EECF244321}">
                <p14:modId xmlns:p14="http://schemas.microsoft.com/office/powerpoint/2010/main" val="2543341776"/>
              </p:ext>
            </p:extLst>
          </p:nvPr>
        </p:nvGraphicFramePr>
        <p:xfrm>
          <a:off x="3124200" y="5602941"/>
          <a:ext cx="7172559" cy="846963"/>
        </p:xfrm>
        <a:graphic>
          <a:graphicData uri="http://schemas.openxmlformats.org/drawingml/2006/table">
            <a:tbl>
              <a:tblPr firstRow="1" firstCol="1" bandRow="1">
                <a:tableStyleId>{5940675A-B579-460E-94D1-54222C63F5DA}</a:tableStyleId>
              </a:tblPr>
              <a:tblGrid>
                <a:gridCol w="2914248">
                  <a:extLst>
                    <a:ext uri="{9D8B030D-6E8A-4147-A177-3AD203B41FA5}">
                      <a16:colId xmlns:a16="http://schemas.microsoft.com/office/drawing/2014/main" val="395417751"/>
                    </a:ext>
                  </a:extLst>
                </a:gridCol>
                <a:gridCol w="2017677">
                  <a:extLst>
                    <a:ext uri="{9D8B030D-6E8A-4147-A177-3AD203B41FA5}">
                      <a16:colId xmlns:a16="http://schemas.microsoft.com/office/drawing/2014/main" val="1644714880"/>
                    </a:ext>
                  </a:extLst>
                </a:gridCol>
                <a:gridCol w="2240634">
                  <a:extLst>
                    <a:ext uri="{9D8B030D-6E8A-4147-A177-3AD203B41FA5}">
                      <a16:colId xmlns:a16="http://schemas.microsoft.com/office/drawing/2014/main" val="2536610381"/>
                    </a:ext>
                  </a:extLst>
                </a:gridCol>
              </a:tblGrid>
              <a:tr h="270535">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Sno</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Cno</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34" charset="-122"/>
                          <a:ea typeface="微软雅黑" panose="020B0503020204020204" pitchFamily="34" charset="-122"/>
                        </a:rPr>
                        <a:t>Grade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173126531"/>
                  </a:ext>
                </a:extLst>
              </a:tr>
              <a:tr h="211415">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1</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87</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485537989"/>
                  </a:ext>
                </a:extLst>
              </a:tr>
              <a:tr h="211415">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7</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84</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029034075"/>
                  </a:ext>
                </a:extLst>
              </a:tr>
            </a:tbl>
          </a:graphicData>
        </a:graphic>
      </p:graphicFrame>
      <p:sp>
        <p:nvSpPr>
          <p:cNvPr id="4" name="页脚占位符 3">
            <a:extLst>
              <a:ext uri="{FF2B5EF4-FFF2-40B4-BE49-F238E27FC236}">
                <a16:creationId xmlns:a16="http://schemas.microsoft.com/office/drawing/2014/main" id="{35EF241E-83C7-19AB-4542-14FE5DB27326}"/>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92D79ABD-AE2F-EC7C-2E4A-7FFB44915A06}"/>
              </a:ext>
            </a:extLst>
          </p:cNvPr>
          <p:cNvSpPr>
            <a:spLocks noGrp="1"/>
          </p:cNvSpPr>
          <p:nvPr>
            <p:ph type="sldNum" sz="quarter" idx="12"/>
          </p:nvPr>
        </p:nvSpPr>
        <p:spPr/>
        <p:txBody>
          <a:bodyPr/>
          <a:lstStyle/>
          <a:p>
            <a:fld id="{4B0D34C0-35A8-654C-9FBA-7B4E017BD630}" type="slidenum">
              <a:rPr lang="en-US" altLang="zh-CN" smtClean="0"/>
              <a:t>31</a:t>
            </a:fld>
            <a:endParaRPr kumimoji="1" lang="zh-CN" altLang="en-US"/>
          </a:p>
        </p:txBody>
      </p:sp>
    </p:spTree>
    <p:extLst>
      <p:ext uri="{BB962C8B-B14F-4D97-AF65-F5344CB8AC3E}">
        <p14:creationId xmlns:p14="http://schemas.microsoft.com/office/powerpoint/2010/main" val="173989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9">
            <a:extLst>
              <a:ext uri="{FF2B5EF4-FFF2-40B4-BE49-F238E27FC236}">
                <a16:creationId xmlns:a16="http://schemas.microsoft.com/office/drawing/2014/main" id="{003226AC-6541-4649-B6AC-1E73BD4D9C4F}"/>
              </a:ext>
            </a:extLst>
          </p:cNvPr>
          <p:cNvSpPr/>
          <p:nvPr/>
        </p:nvSpPr>
        <p:spPr>
          <a:xfrm>
            <a:off x="2732997" y="5695949"/>
            <a:ext cx="9392327" cy="105932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4" name="Shape9">
            <a:extLst>
              <a:ext uri="{FF2B5EF4-FFF2-40B4-BE49-F238E27FC236}">
                <a16:creationId xmlns:a16="http://schemas.microsoft.com/office/drawing/2014/main" id="{003226AC-6541-4649-B6AC-1E73BD4D9C4F}"/>
              </a:ext>
            </a:extLst>
          </p:cNvPr>
          <p:cNvSpPr/>
          <p:nvPr/>
        </p:nvSpPr>
        <p:spPr>
          <a:xfrm>
            <a:off x="2732997" y="2363964"/>
            <a:ext cx="9392327" cy="1939095"/>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1" name="Shape9">
            <a:extLst>
              <a:ext uri="{FF2B5EF4-FFF2-40B4-BE49-F238E27FC236}">
                <a16:creationId xmlns:a16="http://schemas.microsoft.com/office/drawing/2014/main" id="{003226AC-6541-4649-B6AC-1E73BD4D9C4F}"/>
              </a:ext>
            </a:extLst>
          </p:cNvPr>
          <p:cNvSpPr/>
          <p:nvPr/>
        </p:nvSpPr>
        <p:spPr>
          <a:xfrm>
            <a:off x="332697" y="4797420"/>
            <a:ext cx="12126003" cy="1077275"/>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0" name="Shape9">
            <a:extLst>
              <a:ext uri="{FF2B5EF4-FFF2-40B4-BE49-F238E27FC236}">
                <a16:creationId xmlns:a16="http://schemas.microsoft.com/office/drawing/2014/main" id="{003226AC-6541-4649-B6AC-1E73BD4D9C4F}"/>
              </a:ext>
            </a:extLst>
          </p:cNvPr>
          <p:cNvSpPr/>
          <p:nvPr/>
        </p:nvSpPr>
        <p:spPr>
          <a:xfrm>
            <a:off x="332697" y="1299705"/>
            <a:ext cx="12126003" cy="994993"/>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选择操作</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55600" y="910025"/>
            <a:ext cx="11456894" cy="4876801"/>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4.24</a:t>
            </a:r>
            <a:r>
              <a:rPr lang="zh-CN" altLang="zh-CN" sz="2400" dirty="0">
                <a:latin typeface="微软雅黑" panose="020B0503020204020204" pitchFamily="82" charset="2"/>
                <a:ea typeface="微软雅黑" panose="020B0503020204020204" pitchFamily="82" charset="2"/>
              </a:rPr>
              <a:t>】查询计算机系、数学系的学生学号、姓名以及所在系。</a:t>
            </a: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查询结果为：</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4.26</a:t>
            </a:r>
            <a:r>
              <a:rPr lang="zh-CN" altLang="zh-CN" sz="2400" dirty="0">
                <a:latin typeface="微软雅黑" panose="020B0503020204020204" pitchFamily="82" charset="2"/>
                <a:ea typeface="微软雅黑" panose="020B0503020204020204" pitchFamily="82" charset="2"/>
              </a:rPr>
              <a:t>】查询不需要先修课的课程，输出课程号、课程名及其学分。</a:t>
            </a: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查询结果为：</a:t>
            </a:r>
            <a:endParaRPr lang="en-US" altLang="zh-CN" sz="2400" dirty="0">
              <a:latin typeface="微软雅黑" panose="020B0503020204020204" pitchFamily="82" charset="2"/>
              <a:ea typeface="微软雅黑" panose="020B0503020204020204" pitchFamily="82" charset="2"/>
            </a:endParaRPr>
          </a:p>
        </p:txBody>
      </p:sp>
      <p:pic>
        <p:nvPicPr>
          <p:cNvPr id="5" name="图片 4">
            <a:extLst>
              <a:ext uri="{FF2B5EF4-FFF2-40B4-BE49-F238E27FC236}">
                <a16:creationId xmlns:a16="http://schemas.microsoft.com/office/drawing/2014/main" id="{3B1598EA-9B45-AE1C-15CF-E4AA4D517162}"/>
              </a:ext>
            </a:extLst>
          </p:cNvPr>
          <p:cNvPicPr>
            <a:picLocks noChangeAspect="1"/>
          </p:cNvPicPr>
          <p:nvPr/>
        </p:nvPicPr>
        <p:blipFill>
          <a:blip r:embed="rId2"/>
          <a:stretch>
            <a:fillRect/>
          </a:stretch>
        </p:blipFill>
        <p:spPr>
          <a:xfrm>
            <a:off x="1362833" y="1370246"/>
            <a:ext cx="8984726" cy="871200"/>
          </a:xfrm>
          <a:prstGeom prst="rect">
            <a:avLst/>
          </a:prstGeom>
        </p:spPr>
      </p:pic>
      <p:graphicFrame>
        <p:nvGraphicFramePr>
          <p:cNvPr id="8" name="表格 7">
            <a:extLst>
              <a:ext uri="{FF2B5EF4-FFF2-40B4-BE49-F238E27FC236}">
                <a16:creationId xmlns:a16="http://schemas.microsoft.com/office/drawing/2014/main" id="{A29DE503-8F66-0F49-DCF4-31A647959BD1}"/>
              </a:ext>
            </a:extLst>
          </p:cNvPr>
          <p:cNvGraphicFramePr>
            <a:graphicFrameLocks noGrp="1"/>
          </p:cNvGraphicFramePr>
          <p:nvPr>
            <p:extLst>
              <p:ext uri="{D42A27DB-BD31-4B8C-83A1-F6EECF244321}">
                <p14:modId xmlns:p14="http://schemas.microsoft.com/office/powerpoint/2010/main" val="1979134108"/>
              </p:ext>
            </p:extLst>
          </p:nvPr>
        </p:nvGraphicFramePr>
        <p:xfrm>
          <a:off x="2867025" y="2451833"/>
          <a:ext cx="7391400" cy="1720212"/>
        </p:xfrm>
        <a:graphic>
          <a:graphicData uri="http://schemas.openxmlformats.org/drawingml/2006/table">
            <a:tbl>
              <a:tblPr firstRow="1" firstCol="1" bandRow="1">
                <a:tableStyleId>{5940675A-B579-460E-94D1-54222C63F5DA}</a:tableStyleId>
              </a:tblPr>
              <a:tblGrid>
                <a:gridCol w="2855806">
                  <a:extLst>
                    <a:ext uri="{9D8B030D-6E8A-4147-A177-3AD203B41FA5}">
                      <a16:colId xmlns:a16="http://schemas.microsoft.com/office/drawing/2014/main" val="3244086006"/>
                    </a:ext>
                  </a:extLst>
                </a:gridCol>
                <a:gridCol w="2148173">
                  <a:extLst>
                    <a:ext uri="{9D8B030D-6E8A-4147-A177-3AD203B41FA5}">
                      <a16:colId xmlns:a16="http://schemas.microsoft.com/office/drawing/2014/main" val="2119315878"/>
                    </a:ext>
                  </a:extLst>
                </a:gridCol>
                <a:gridCol w="2387421">
                  <a:extLst>
                    <a:ext uri="{9D8B030D-6E8A-4147-A177-3AD203B41FA5}">
                      <a16:colId xmlns:a16="http://schemas.microsoft.com/office/drawing/2014/main" val="2695786953"/>
                    </a:ext>
                  </a:extLst>
                </a:gridCol>
              </a:tblGrid>
              <a:tr h="286702">
                <a:tc>
                  <a:txBody>
                    <a:bodyPr/>
                    <a:lstStyle/>
                    <a:p>
                      <a:pPr indent="127000" algn="ctr">
                        <a:lnSpc>
                          <a:spcPct val="150000"/>
                        </a:lnSpc>
                      </a:pPr>
                      <a:r>
                        <a:rPr lang="en-US" sz="1400" kern="100" dirty="0" err="1">
                          <a:solidFill>
                            <a:schemeClr val="bg1"/>
                          </a:solidFill>
                          <a:effectLst/>
                          <a:latin typeface="微软雅黑" panose="020B0503020204020204" pitchFamily="34" charset="-122"/>
                          <a:ea typeface="微软雅黑" panose="020B0503020204020204" pitchFamily="34" charset="-122"/>
                        </a:rPr>
                        <a:t>Sno</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kern="100" dirty="0" err="1">
                          <a:solidFill>
                            <a:schemeClr val="bg1"/>
                          </a:solidFill>
                          <a:effectLst/>
                          <a:latin typeface="微软雅黑" panose="020B0503020204020204" pitchFamily="34" charset="-122"/>
                          <a:ea typeface="微软雅黑" panose="020B0503020204020204" pitchFamily="34" charset="-122"/>
                        </a:rPr>
                        <a:t>Sname</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kern="100" dirty="0" err="1">
                          <a:solidFill>
                            <a:schemeClr val="bg1"/>
                          </a:solidFill>
                          <a:effectLst/>
                          <a:latin typeface="微软雅黑" panose="020B0503020204020204" pitchFamily="34" charset="-122"/>
                          <a:ea typeface="微软雅黑" panose="020B0503020204020204" pitchFamily="34" charset="-122"/>
                        </a:rPr>
                        <a:t>Sdept</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4195121117"/>
                  </a:ext>
                </a:extLst>
              </a:tr>
              <a:tr h="286702">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2021310721</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李博</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CS</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254385671"/>
                  </a:ext>
                </a:extLst>
              </a:tr>
              <a:tr h="286702">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赵宇</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CS</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893883410"/>
                  </a:ext>
                </a:extLst>
              </a:tr>
              <a:tr h="286702">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2021310723</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张敏</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CS</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55471152"/>
                  </a:ext>
                </a:extLst>
              </a:tr>
              <a:tr h="286702">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王勇</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MA</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208506793"/>
                  </a:ext>
                </a:extLst>
              </a:tr>
              <a:tr h="286702">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2021310725</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刘佳</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MA</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524980368"/>
                  </a:ext>
                </a:extLst>
              </a:tr>
            </a:tbl>
          </a:graphicData>
        </a:graphic>
      </p:graphicFrame>
      <p:pic>
        <p:nvPicPr>
          <p:cNvPr id="12" name="图片 11">
            <a:extLst>
              <a:ext uri="{FF2B5EF4-FFF2-40B4-BE49-F238E27FC236}">
                <a16:creationId xmlns:a16="http://schemas.microsoft.com/office/drawing/2014/main" id="{7F7A9006-053F-CEFA-8AEE-E1720F5A1BAC}"/>
              </a:ext>
            </a:extLst>
          </p:cNvPr>
          <p:cNvPicPr>
            <a:picLocks noChangeAspect="1"/>
          </p:cNvPicPr>
          <p:nvPr/>
        </p:nvPicPr>
        <p:blipFill>
          <a:blip r:embed="rId3"/>
          <a:stretch>
            <a:fillRect/>
          </a:stretch>
        </p:blipFill>
        <p:spPr>
          <a:xfrm>
            <a:off x="1334089" y="4903147"/>
            <a:ext cx="9000000" cy="865823"/>
          </a:xfrm>
          <a:prstGeom prst="rect">
            <a:avLst/>
          </a:prstGeom>
        </p:spPr>
      </p:pic>
      <p:graphicFrame>
        <p:nvGraphicFramePr>
          <p:cNvPr id="13" name="表格 12">
            <a:extLst>
              <a:ext uri="{FF2B5EF4-FFF2-40B4-BE49-F238E27FC236}">
                <a16:creationId xmlns:a16="http://schemas.microsoft.com/office/drawing/2014/main" id="{CE01205E-C613-6F7C-EEC6-101C4539E86A}"/>
              </a:ext>
            </a:extLst>
          </p:cNvPr>
          <p:cNvGraphicFramePr>
            <a:graphicFrameLocks noGrp="1"/>
          </p:cNvGraphicFramePr>
          <p:nvPr>
            <p:extLst>
              <p:ext uri="{D42A27DB-BD31-4B8C-83A1-F6EECF244321}">
                <p14:modId xmlns:p14="http://schemas.microsoft.com/office/powerpoint/2010/main" val="300895758"/>
              </p:ext>
            </p:extLst>
          </p:nvPr>
        </p:nvGraphicFramePr>
        <p:xfrm>
          <a:off x="2867025" y="5799056"/>
          <a:ext cx="7391400" cy="846963"/>
        </p:xfrm>
        <a:graphic>
          <a:graphicData uri="http://schemas.openxmlformats.org/drawingml/2006/table">
            <a:tbl>
              <a:tblPr firstRow="1" firstCol="1" bandRow="1">
                <a:tableStyleId>{5940675A-B579-460E-94D1-54222C63F5DA}</a:tableStyleId>
              </a:tblPr>
              <a:tblGrid>
                <a:gridCol w="2014831">
                  <a:extLst>
                    <a:ext uri="{9D8B030D-6E8A-4147-A177-3AD203B41FA5}">
                      <a16:colId xmlns:a16="http://schemas.microsoft.com/office/drawing/2014/main" val="555068089"/>
                    </a:ext>
                  </a:extLst>
                </a:gridCol>
                <a:gridCol w="3576485">
                  <a:extLst>
                    <a:ext uri="{9D8B030D-6E8A-4147-A177-3AD203B41FA5}">
                      <a16:colId xmlns:a16="http://schemas.microsoft.com/office/drawing/2014/main" val="457649645"/>
                    </a:ext>
                  </a:extLst>
                </a:gridCol>
                <a:gridCol w="1800084">
                  <a:extLst>
                    <a:ext uri="{9D8B030D-6E8A-4147-A177-3AD203B41FA5}">
                      <a16:colId xmlns:a16="http://schemas.microsoft.com/office/drawing/2014/main" val="687028866"/>
                    </a:ext>
                  </a:extLst>
                </a:gridCol>
              </a:tblGrid>
              <a:tr h="214113">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Cno</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Cname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Ccredit</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1903380410"/>
                  </a:ext>
                </a:extLst>
              </a:tr>
              <a:tr h="214113">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高等数学</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4</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812995307"/>
                  </a:ext>
                </a:extLst>
              </a:tr>
              <a:tr h="214113">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6</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程序设计</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3</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524272367"/>
                  </a:ext>
                </a:extLst>
              </a:tr>
            </a:tbl>
          </a:graphicData>
        </a:graphic>
      </p:graphicFrame>
      <p:sp>
        <p:nvSpPr>
          <p:cNvPr id="4" name="页脚占位符 3">
            <a:extLst>
              <a:ext uri="{FF2B5EF4-FFF2-40B4-BE49-F238E27FC236}">
                <a16:creationId xmlns:a16="http://schemas.microsoft.com/office/drawing/2014/main" id="{AADDBC64-5D10-1E3B-B3F9-2FFC2F4D3519}"/>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5AF846F4-177A-9306-69EC-B213FAF7658C}"/>
              </a:ext>
            </a:extLst>
          </p:cNvPr>
          <p:cNvSpPr>
            <a:spLocks noGrp="1"/>
          </p:cNvSpPr>
          <p:nvPr>
            <p:ph type="sldNum" sz="quarter" idx="12"/>
          </p:nvPr>
        </p:nvSpPr>
        <p:spPr/>
        <p:txBody>
          <a:bodyPr/>
          <a:lstStyle/>
          <a:p>
            <a:fld id="{4B0D34C0-35A8-654C-9FBA-7B4E017BD630}" type="slidenum">
              <a:rPr lang="en-US" altLang="zh-CN" smtClean="0"/>
              <a:t>32</a:t>
            </a:fld>
            <a:endParaRPr kumimoji="1" lang="zh-CN" altLang="en-US"/>
          </a:p>
        </p:txBody>
      </p:sp>
    </p:spTree>
    <p:extLst>
      <p:ext uri="{BB962C8B-B14F-4D97-AF65-F5344CB8AC3E}">
        <p14:creationId xmlns:p14="http://schemas.microsoft.com/office/powerpoint/2010/main" val="724202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9">
            <a:extLst>
              <a:ext uri="{FF2B5EF4-FFF2-40B4-BE49-F238E27FC236}">
                <a16:creationId xmlns:a16="http://schemas.microsoft.com/office/drawing/2014/main" id="{003226AC-6541-4649-B6AC-1E73BD4D9C4F}"/>
              </a:ext>
            </a:extLst>
          </p:cNvPr>
          <p:cNvSpPr/>
          <p:nvPr/>
        </p:nvSpPr>
        <p:spPr>
          <a:xfrm>
            <a:off x="2562225" y="4903867"/>
            <a:ext cx="9563099" cy="1792208"/>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4" name="Shape9">
            <a:extLst>
              <a:ext uri="{FF2B5EF4-FFF2-40B4-BE49-F238E27FC236}">
                <a16:creationId xmlns:a16="http://schemas.microsoft.com/office/drawing/2014/main" id="{003226AC-6541-4649-B6AC-1E73BD4D9C4F}"/>
              </a:ext>
            </a:extLst>
          </p:cNvPr>
          <p:cNvSpPr/>
          <p:nvPr/>
        </p:nvSpPr>
        <p:spPr>
          <a:xfrm>
            <a:off x="2562225" y="2413989"/>
            <a:ext cx="9563099" cy="1060762"/>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3" name="Shape9">
            <a:extLst>
              <a:ext uri="{FF2B5EF4-FFF2-40B4-BE49-F238E27FC236}">
                <a16:creationId xmlns:a16="http://schemas.microsoft.com/office/drawing/2014/main" id="{003226AC-6541-4649-B6AC-1E73BD4D9C4F}"/>
              </a:ext>
            </a:extLst>
          </p:cNvPr>
          <p:cNvSpPr/>
          <p:nvPr/>
        </p:nvSpPr>
        <p:spPr>
          <a:xfrm>
            <a:off x="332697" y="3474751"/>
            <a:ext cx="12126003" cy="56861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2" name="Shape9">
            <a:extLst>
              <a:ext uri="{FF2B5EF4-FFF2-40B4-BE49-F238E27FC236}">
                <a16:creationId xmlns:a16="http://schemas.microsoft.com/office/drawing/2014/main" id="{003226AC-6541-4649-B6AC-1E73BD4D9C4F}"/>
              </a:ext>
            </a:extLst>
          </p:cNvPr>
          <p:cNvSpPr/>
          <p:nvPr/>
        </p:nvSpPr>
        <p:spPr>
          <a:xfrm>
            <a:off x="332697" y="953877"/>
            <a:ext cx="11541803" cy="339444"/>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选择操作</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17500" y="910025"/>
            <a:ext cx="11253588" cy="4876801"/>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4.27</a:t>
            </a:r>
            <a:r>
              <a:rPr lang="zh-CN" altLang="zh-CN" sz="2400" dirty="0">
                <a:latin typeface="微软雅黑" panose="020B0503020204020204" pitchFamily="82" charset="2"/>
                <a:ea typeface="微软雅黑" panose="020B0503020204020204" pitchFamily="82" charset="2"/>
              </a:rPr>
              <a:t>】查询计算机系</a:t>
            </a:r>
            <a:r>
              <a:rPr lang="en-US" altLang="zh-CN" sz="2400" dirty="0">
                <a:latin typeface="微软雅黑" panose="020B0503020204020204" pitchFamily="82" charset="2"/>
                <a:ea typeface="微软雅黑" panose="020B0503020204020204" pitchFamily="82" charset="2"/>
              </a:rPr>
              <a:t>18</a:t>
            </a:r>
            <a:r>
              <a:rPr lang="zh-CN" altLang="zh-CN" sz="2400" dirty="0">
                <a:latin typeface="微软雅黑" panose="020B0503020204020204" pitchFamily="82" charset="2"/>
                <a:ea typeface="微软雅黑" panose="020B0503020204020204" pitchFamily="82" charset="2"/>
              </a:rPr>
              <a:t>岁的学生学号、姓名、性别、年龄及所在系。</a:t>
            </a:r>
          </a:p>
          <a:p>
            <a:pPr>
              <a:buFont typeface="Wingdings" panose="05000000000000000000" pitchFamily="2" charset="2"/>
              <a:buChar char="Ø"/>
            </a:pP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查询结果为：</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4.28</a:t>
            </a:r>
            <a:r>
              <a:rPr lang="zh-CN" altLang="zh-CN" sz="2400" dirty="0">
                <a:latin typeface="微软雅黑" panose="020B0503020204020204" pitchFamily="82" charset="2"/>
                <a:ea typeface="微软雅黑" panose="020B0503020204020204" pitchFamily="82" charset="2"/>
              </a:rPr>
              <a:t>】查询计算机系的学生或者</a:t>
            </a:r>
            <a:r>
              <a:rPr lang="en-US" altLang="zh-CN" sz="2400" dirty="0">
                <a:latin typeface="微软雅黑" panose="020B0503020204020204" pitchFamily="82" charset="2"/>
                <a:ea typeface="微软雅黑" panose="020B0503020204020204" pitchFamily="82" charset="2"/>
              </a:rPr>
              <a:t>18</a:t>
            </a:r>
            <a:r>
              <a:rPr lang="zh-CN" altLang="zh-CN" sz="2400" dirty="0">
                <a:latin typeface="微软雅黑" panose="020B0503020204020204" pitchFamily="82" charset="2"/>
                <a:ea typeface="微软雅黑" panose="020B0503020204020204" pitchFamily="82" charset="2"/>
              </a:rPr>
              <a:t>岁的学生学号、姓名、性别、年龄及所在系。</a:t>
            </a:r>
          </a:p>
          <a:p>
            <a:pPr>
              <a:buFont typeface="Wingdings" panose="05000000000000000000" pitchFamily="2" charset="2"/>
              <a:buChar char="Ø"/>
            </a:pP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查询结果为：</a:t>
            </a:r>
            <a:endParaRPr lang="en-US" altLang="zh-CN" sz="2400" dirty="0">
              <a:latin typeface="微软雅黑" panose="020B0503020204020204" pitchFamily="82" charset="2"/>
              <a:ea typeface="微软雅黑" panose="020B0503020204020204" pitchFamily="82" charset="2"/>
            </a:endParaRPr>
          </a:p>
        </p:txBody>
      </p:sp>
      <p:graphicFrame>
        <p:nvGraphicFramePr>
          <p:cNvPr id="7" name="表格 6">
            <a:extLst>
              <a:ext uri="{FF2B5EF4-FFF2-40B4-BE49-F238E27FC236}">
                <a16:creationId xmlns:a16="http://schemas.microsoft.com/office/drawing/2014/main" id="{CF6C47C2-9E83-F20F-CEDD-F8BF9644079F}"/>
              </a:ext>
            </a:extLst>
          </p:cNvPr>
          <p:cNvGraphicFramePr>
            <a:graphicFrameLocks noGrp="1"/>
          </p:cNvGraphicFramePr>
          <p:nvPr>
            <p:extLst>
              <p:ext uri="{D42A27DB-BD31-4B8C-83A1-F6EECF244321}">
                <p14:modId xmlns:p14="http://schemas.microsoft.com/office/powerpoint/2010/main" val="4192379506"/>
              </p:ext>
            </p:extLst>
          </p:nvPr>
        </p:nvGraphicFramePr>
        <p:xfrm>
          <a:off x="2778510" y="2528414"/>
          <a:ext cx="7714788" cy="797380"/>
        </p:xfrm>
        <a:graphic>
          <a:graphicData uri="http://schemas.openxmlformats.org/drawingml/2006/table">
            <a:tbl>
              <a:tblPr firstRow="1" firstCol="1" bandRow="1">
                <a:tableStyleId>{5940675A-B579-460E-94D1-54222C63F5DA}</a:tableStyleId>
              </a:tblPr>
              <a:tblGrid>
                <a:gridCol w="2005609">
                  <a:extLst>
                    <a:ext uri="{9D8B030D-6E8A-4147-A177-3AD203B41FA5}">
                      <a16:colId xmlns:a16="http://schemas.microsoft.com/office/drawing/2014/main" val="1308758486"/>
                    </a:ext>
                  </a:extLst>
                </a:gridCol>
                <a:gridCol w="1508642">
                  <a:extLst>
                    <a:ext uri="{9D8B030D-6E8A-4147-A177-3AD203B41FA5}">
                      <a16:colId xmlns:a16="http://schemas.microsoft.com/office/drawing/2014/main" val="151726174"/>
                    </a:ext>
                  </a:extLst>
                </a:gridCol>
                <a:gridCol w="1301786">
                  <a:extLst>
                    <a:ext uri="{9D8B030D-6E8A-4147-A177-3AD203B41FA5}">
                      <a16:colId xmlns:a16="http://schemas.microsoft.com/office/drawing/2014/main" val="1613962698"/>
                    </a:ext>
                  </a:extLst>
                </a:gridCol>
                <a:gridCol w="1222086">
                  <a:extLst>
                    <a:ext uri="{9D8B030D-6E8A-4147-A177-3AD203B41FA5}">
                      <a16:colId xmlns:a16="http://schemas.microsoft.com/office/drawing/2014/main" val="2284467807"/>
                    </a:ext>
                  </a:extLst>
                </a:gridCol>
                <a:gridCol w="1676665">
                  <a:extLst>
                    <a:ext uri="{9D8B030D-6E8A-4147-A177-3AD203B41FA5}">
                      <a16:colId xmlns:a16="http://schemas.microsoft.com/office/drawing/2014/main" val="1414511841"/>
                    </a:ext>
                  </a:extLst>
                </a:gridCol>
              </a:tblGrid>
              <a:tr h="398690">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Sno</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Sname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Sgender</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a:solidFill>
                            <a:schemeClr val="bg1"/>
                          </a:solidFill>
                          <a:effectLst/>
                          <a:latin typeface="微软雅黑" panose="020B0503020204020204" pitchFamily="34" charset="-122"/>
                          <a:ea typeface="微软雅黑" panose="020B0503020204020204" pitchFamily="34" charset="-122"/>
                        </a:rPr>
                        <a:t>Sage</a:t>
                      </a:r>
                      <a:endParaRPr lang="zh-CN" sz="14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Sdept</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632788185"/>
                  </a:ext>
                </a:extLst>
              </a:tr>
              <a:tr h="398690">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2021310723</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张敏</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女</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18</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CS</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62528764"/>
                  </a:ext>
                </a:extLst>
              </a:tr>
            </a:tbl>
          </a:graphicData>
        </a:graphic>
      </p:graphicFrame>
      <p:graphicFrame>
        <p:nvGraphicFramePr>
          <p:cNvPr id="11" name="表格 10">
            <a:extLst>
              <a:ext uri="{FF2B5EF4-FFF2-40B4-BE49-F238E27FC236}">
                <a16:creationId xmlns:a16="http://schemas.microsoft.com/office/drawing/2014/main" id="{948AF39E-8494-0FD9-9A5F-676CE92E0E4B}"/>
              </a:ext>
            </a:extLst>
          </p:cNvPr>
          <p:cNvGraphicFramePr>
            <a:graphicFrameLocks noGrp="1"/>
          </p:cNvGraphicFramePr>
          <p:nvPr>
            <p:extLst>
              <p:ext uri="{D42A27DB-BD31-4B8C-83A1-F6EECF244321}">
                <p14:modId xmlns:p14="http://schemas.microsoft.com/office/powerpoint/2010/main" val="2704781645"/>
              </p:ext>
            </p:extLst>
          </p:nvPr>
        </p:nvGraphicFramePr>
        <p:xfrm>
          <a:off x="2667000" y="5007318"/>
          <a:ext cx="7524751" cy="1539800"/>
        </p:xfrm>
        <a:graphic>
          <a:graphicData uri="http://schemas.openxmlformats.org/drawingml/2006/table">
            <a:tbl>
              <a:tblPr firstRow="1" firstCol="1" bandRow="1">
                <a:tableStyleId>{5940675A-B579-460E-94D1-54222C63F5DA}</a:tableStyleId>
              </a:tblPr>
              <a:tblGrid>
                <a:gridCol w="1956205">
                  <a:extLst>
                    <a:ext uri="{9D8B030D-6E8A-4147-A177-3AD203B41FA5}">
                      <a16:colId xmlns:a16="http://schemas.microsoft.com/office/drawing/2014/main" val="4999051"/>
                    </a:ext>
                  </a:extLst>
                </a:gridCol>
                <a:gridCol w="1471481">
                  <a:extLst>
                    <a:ext uri="{9D8B030D-6E8A-4147-A177-3AD203B41FA5}">
                      <a16:colId xmlns:a16="http://schemas.microsoft.com/office/drawing/2014/main" val="3253480049"/>
                    </a:ext>
                  </a:extLst>
                </a:gridCol>
                <a:gridCol w="1304357">
                  <a:extLst>
                    <a:ext uri="{9D8B030D-6E8A-4147-A177-3AD203B41FA5}">
                      <a16:colId xmlns:a16="http://schemas.microsoft.com/office/drawing/2014/main" val="2792416303"/>
                    </a:ext>
                  </a:extLst>
                </a:gridCol>
                <a:gridCol w="1157344">
                  <a:extLst>
                    <a:ext uri="{9D8B030D-6E8A-4147-A177-3AD203B41FA5}">
                      <a16:colId xmlns:a16="http://schemas.microsoft.com/office/drawing/2014/main" val="4216314024"/>
                    </a:ext>
                  </a:extLst>
                </a:gridCol>
                <a:gridCol w="1635364">
                  <a:extLst>
                    <a:ext uri="{9D8B030D-6E8A-4147-A177-3AD203B41FA5}">
                      <a16:colId xmlns:a16="http://schemas.microsoft.com/office/drawing/2014/main" val="3854786941"/>
                    </a:ext>
                  </a:extLst>
                </a:gridCol>
              </a:tblGrid>
              <a:tr h="307960">
                <a:tc>
                  <a:txBody>
                    <a:bodyPr/>
                    <a:lstStyle/>
                    <a:p>
                      <a:pPr indent="127000" algn="ctr">
                        <a:lnSpc>
                          <a:spcPct val="150000"/>
                        </a:lnSpc>
                      </a:pPr>
                      <a:r>
                        <a:rPr lang="en-US" sz="1400" kern="100" dirty="0" err="1">
                          <a:solidFill>
                            <a:schemeClr val="bg1"/>
                          </a:solidFill>
                          <a:effectLst/>
                          <a:latin typeface="微软雅黑" panose="020B0503020204020204" pitchFamily="34" charset="-122"/>
                          <a:ea typeface="微软雅黑" panose="020B0503020204020204" pitchFamily="34" charset="-122"/>
                        </a:rPr>
                        <a:t>Sno</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kern="100" dirty="0" err="1">
                          <a:solidFill>
                            <a:schemeClr val="bg1"/>
                          </a:solidFill>
                          <a:effectLst/>
                          <a:latin typeface="微软雅黑" panose="020B0503020204020204" pitchFamily="34" charset="-122"/>
                          <a:ea typeface="微软雅黑" panose="020B0503020204020204" pitchFamily="34" charset="-122"/>
                        </a:rPr>
                        <a:t>Sname</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kern="100" dirty="0" err="1">
                          <a:solidFill>
                            <a:schemeClr val="bg1"/>
                          </a:solidFill>
                          <a:effectLst/>
                          <a:latin typeface="微软雅黑" panose="020B0503020204020204" pitchFamily="34" charset="-122"/>
                          <a:ea typeface="微软雅黑" panose="020B0503020204020204" pitchFamily="34" charset="-122"/>
                        </a:rPr>
                        <a:t>Sgender</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kern="100" dirty="0">
                          <a:solidFill>
                            <a:schemeClr val="bg1"/>
                          </a:solidFill>
                          <a:effectLst/>
                          <a:latin typeface="微软雅黑" panose="020B0503020204020204" pitchFamily="34" charset="-122"/>
                          <a:ea typeface="微软雅黑" panose="020B0503020204020204" pitchFamily="34" charset="-122"/>
                        </a:rPr>
                        <a:t>Sage</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kern="100" dirty="0" err="1">
                          <a:solidFill>
                            <a:schemeClr val="bg1"/>
                          </a:solidFill>
                          <a:effectLst/>
                          <a:latin typeface="微软雅黑" panose="020B0503020204020204" pitchFamily="34" charset="-122"/>
                          <a:ea typeface="微软雅黑" panose="020B0503020204020204" pitchFamily="34" charset="-122"/>
                        </a:rPr>
                        <a:t>Sdept</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504402112"/>
                  </a:ext>
                </a:extLst>
              </a:tr>
              <a:tr h="307960">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2021310721</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李博</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男</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17</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CS</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181219785"/>
                  </a:ext>
                </a:extLst>
              </a:tr>
              <a:tr h="307960">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赵宇</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男</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19</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CS</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385936386"/>
                  </a:ext>
                </a:extLst>
              </a:tr>
              <a:tr h="307960">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2021310723</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张敏</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女</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18</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CS</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662249686"/>
                  </a:ext>
                </a:extLst>
              </a:tr>
              <a:tr h="307960">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2021310724</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王勇</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男</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18</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MA</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050818546"/>
                  </a:ext>
                </a:extLst>
              </a:tr>
            </a:tbl>
          </a:graphicData>
        </a:graphic>
      </p:graphicFrame>
      <p:sp>
        <p:nvSpPr>
          <p:cNvPr id="4" name="页脚占位符 3">
            <a:extLst>
              <a:ext uri="{FF2B5EF4-FFF2-40B4-BE49-F238E27FC236}">
                <a16:creationId xmlns:a16="http://schemas.microsoft.com/office/drawing/2014/main" id="{0A9DF634-28B1-F9A2-B3DF-BBB5D102C854}"/>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A0A69EAF-2EA8-D467-516F-31621EE9214D}"/>
              </a:ext>
            </a:extLst>
          </p:cNvPr>
          <p:cNvSpPr>
            <a:spLocks noGrp="1"/>
          </p:cNvSpPr>
          <p:nvPr>
            <p:ph type="sldNum" sz="quarter" idx="12"/>
          </p:nvPr>
        </p:nvSpPr>
        <p:spPr/>
        <p:txBody>
          <a:bodyPr/>
          <a:lstStyle/>
          <a:p>
            <a:fld id="{4B0D34C0-35A8-654C-9FBA-7B4E017BD630}" type="slidenum">
              <a:rPr lang="en-US" altLang="zh-CN" smtClean="0"/>
              <a:t>33</a:t>
            </a:fld>
            <a:endParaRPr kumimoji="1" lang="zh-CN" altLang="en-US"/>
          </a:p>
        </p:txBody>
      </p:sp>
      <p:pic>
        <p:nvPicPr>
          <p:cNvPr id="8" name="图片 7">
            <a:extLst>
              <a:ext uri="{FF2B5EF4-FFF2-40B4-BE49-F238E27FC236}">
                <a16:creationId xmlns:a16="http://schemas.microsoft.com/office/drawing/2014/main" id="{66E96274-B1CD-EA60-F3CE-87EDB712DBA2}"/>
              </a:ext>
            </a:extLst>
          </p:cNvPr>
          <p:cNvPicPr>
            <a:picLocks noChangeAspect="1"/>
          </p:cNvPicPr>
          <p:nvPr/>
        </p:nvPicPr>
        <p:blipFill>
          <a:blip r:embed="rId2"/>
          <a:stretch>
            <a:fillRect/>
          </a:stretch>
        </p:blipFill>
        <p:spPr>
          <a:xfrm>
            <a:off x="1618785" y="1293320"/>
            <a:ext cx="9260539" cy="971712"/>
          </a:xfrm>
          <a:prstGeom prst="rect">
            <a:avLst/>
          </a:prstGeom>
        </p:spPr>
      </p:pic>
      <p:pic>
        <p:nvPicPr>
          <p:cNvPr id="9" name="图片 8">
            <a:extLst>
              <a:ext uri="{FF2B5EF4-FFF2-40B4-BE49-F238E27FC236}">
                <a16:creationId xmlns:a16="http://schemas.microsoft.com/office/drawing/2014/main" id="{612D0F9D-D252-B502-54A2-3C431C7C735C}"/>
              </a:ext>
            </a:extLst>
          </p:cNvPr>
          <p:cNvPicPr>
            <a:picLocks noChangeAspect="1"/>
          </p:cNvPicPr>
          <p:nvPr/>
        </p:nvPicPr>
        <p:blipFill>
          <a:blip r:embed="rId3"/>
          <a:stretch>
            <a:fillRect/>
          </a:stretch>
        </p:blipFill>
        <p:spPr>
          <a:xfrm>
            <a:off x="2130798" y="4026889"/>
            <a:ext cx="7905300" cy="801551"/>
          </a:xfrm>
          <a:prstGeom prst="rect">
            <a:avLst/>
          </a:prstGeom>
        </p:spPr>
      </p:pic>
    </p:spTree>
    <p:extLst>
      <p:ext uri="{BB962C8B-B14F-4D97-AF65-F5344CB8AC3E}">
        <p14:creationId xmlns:p14="http://schemas.microsoft.com/office/powerpoint/2010/main" val="17295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9">
            <a:extLst>
              <a:ext uri="{FF2B5EF4-FFF2-40B4-BE49-F238E27FC236}">
                <a16:creationId xmlns:a16="http://schemas.microsoft.com/office/drawing/2014/main" id="{003226AC-6541-4649-B6AC-1E73BD4D9C4F}"/>
              </a:ext>
            </a:extLst>
          </p:cNvPr>
          <p:cNvSpPr/>
          <p:nvPr/>
        </p:nvSpPr>
        <p:spPr>
          <a:xfrm>
            <a:off x="332697" y="4849126"/>
            <a:ext cx="12126003" cy="1799324"/>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1" name="Shape18">
            <a:extLst>
              <a:ext uri="{FF2B5EF4-FFF2-40B4-BE49-F238E27FC236}">
                <a16:creationId xmlns:a16="http://schemas.microsoft.com/office/drawing/2014/main" id="{CA02947C-86FA-43A0-AEA7-1533075A3978}"/>
              </a:ext>
            </a:extLst>
          </p:cNvPr>
          <p:cNvSpPr/>
          <p:nvPr/>
        </p:nvSpPr>
        <p:spPr>
          <a:xfrm>
            <a:off x="282948" y="1026846"/>
            <a:ext cx="11775702" cy="3078429"/>
          </a:xfrm>
          <a:prstGeom prst="roundRect">
            <a:avLst>
              <a:gd name="adj" fmla="val 13626"/>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选择操作</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800" y="1022512"/>
            <a:ext cx="11887200" cy="5835488"/>
          </a:xfrm>
          <a:prstGeom prst="rect">
            <a:avLst/>
          </a:prstGeom>
        </p:spPr>
        <p:txBody>
          <a:bodyPr/>
          <a:lstStyle/>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LIKE</a:t>
            </a:r>
            <a:r>
              <a:rPr lang="zh-CN" altLang="zh-CN" sz="2400" dirty="0">
                <a:latin typeface="微软雅黑" panose="020B0503020204020204" pitchFamily="82" charset="2"/>
                <a:ea typeface="微软雅黑" panose="020B0503020204020204" pitchFamily="82" charset="2"/>
              </a:rPr>
              <a:t>可以用来查询与匹配串匹配的字符串。其语法格式为：</a:t>
            </a:r>
          </a:p>
          <a:p>
            <a:pPr>
              <a:buFont typeface="Wingdings" panose="05000000000000000000" pitchFamily="2" charset="2"/>
              <a:buChar char="Ø"/>
            </a:pPr>
            <a:endParaRPr lang="zh-CN"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en-US" sz="2000" dirty="0">
                <a:latin typeface="微软雅黑" panose="020B0503020204020204" pitchFamily="82" charset="2"/>
                <a:ea typeface="微软雅黑" panose="020B0503020204020204" pitchFamily="82" charset="2"/>
              </a:rPr>
              <a:t>匹配串一般由字符和通配符组成，通配符包括</a:t>
            </a:r>
            <a:r>
              <a:rPr lang="en-US" altLang="zh-CN" sz="2000" dirty="0">
                <a:latin typeface="微软雅黑" panose="020B0503020204020204" pitchFamily="82" charset="2"/>
                <a:ea typeface="微软雅黑" panose="020B0503020204020204" pitchFamily="82" charset="2"/>
              </a:rPr>
              <a:t>_</a:t>
            </a:r>
            <a:r>
              <a:rPr lang="zh-CN" altLang="en-US" sz="2000" dirty="0">
                <a:latin typeface="微软雅黑" panose="020B0503020204020204" pitchFamily="82" charset="2"/>
                <a:ea typeface="微软雅黑" panose="020B0503020204020204" pitchFamily="82" charset="2"/>
              </a:rPr>
              <a:t>和</a:t>
            </a:r>
            <a:r>
              <a:rPr lang="en-US" altLang="zh-CN" sz="2000" dirty="0">
                <a:latin typeface="微软雅黑" panose="020B0503020204020204" pitchFamily="82" charset="2"/>
                <a:ea typeface="微软雅黑" panose="020B0503020204020204" pitchFamily="82" charset="2"/>
              </a:rPr>
              <a:t>%</a:t>
            </a:r>
          </a:p>
          <a:p>
            <a:pPr lvl="1">
              <a:buFont typeface="Wingdings" panose="05000000000000000000" pitchFamily="2" charset="2"/>
              <a:buChar char="l"/>
            </a:pPr>
            <a:r>
              <a:rPr lang="en-US" altLang="zh-CN" sz="2000" dirty="0">
                <a:latin typeface="微软雅黑" panose="020B0503020204020204" pitchFamily="82" charset="2"/>
                <a:ea typeface="微软雅黑" panose="020B0503020204020204" pitchFamily="82" charset="2"/>
              </a:rPr>
              <a:t>_</a:t>
            </a:r>
            <a:r>
              <a:rPr lang="zh-CN" altLang="en-US" sz="2000" dirty="0">
                <a:latin typeface="微软雅黑" panose="020B0503020204020204" pitchFamily="82" charset="2"/>
                <a:ea typeface="微软雅黑" panose="020B0503020204020204" pitchFamily="82" charset="2"/>
              </a:rPr>
              <a:t>：匹配字符串中的任意一个字符</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en-US" altLang="zh-CN" sz="2000" dirty="0">
                <a:latin typeface="微软雅黑" panose="020B0503020204020204" pitchFamily="82" charset="2"/>
                <a:ea typeface="微软雅黑" panose="020B0503020204020204" pitchFamily="82" charset="2"/>
              </a:rPr>
              <a:t>%</a:t>
            </a:r>
            <a:r>
              <a:rPr lang="zh-CN" altLang="en-US" sz="2000" dirty="0">
                <a:latin typeface="微软雅黑" panose="020B0503020204020204" pitchFamily="82" charset="2"/>
                <a:ea typeface="微软雅黑" panose="020B0503020204020204" pitchFamily="82" charset="2"/>
              </a:rPr>
              <a:t>：匹配字符串中的任意多个字符（包括 </a:t>
            </a:r>
            <a:r>
              <a:rPr lang="en-US" altLang="zh-CN" sz="2000" dirty="0">
                <a:latin typeface="微软雅黑" panose="020B0503020204020204" pitchFamily="82" charset="2"/>
                <a:ea typeface="微软雅黑" panose="020B0503020204020204" pitchFamily="82" charset="2"/>
              </a:rPr>
              <a:t>0 </a:t>
            </a:r>
            <a:r>
              <a:rPr lang="zh-CN" altLang="en-US" sz="2000" dirty="0">
                <a:latin typeface="微软雅黑" panose="020B0503020204020204" pitchFamily="82" charset="2"/>
                <a:ea typeface="微软雅黑" panose="020B0503020204020204" pitchFamily="82" charset="2"/>
              </a:rPr>
              <a:t>个）</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en-US" sz="2000" dirty="0">
                <a:latin typeface="微软雅黑" panose="020B0503020204020204" pitchFamily="82" charset="2"/>
                <a:ea typeface="微软雅黑" panose="020B0503020204020204" pitchFamily="82" charset="2"/>
              </a:rPr>
              <a:t>当字符串的所有字符均可匹配成功时，该字符串的 </a:t>
            </a:r>
            <a:r>
              <a:rPr lang="en-US" altLang="zh-CN" sz="2000" dirty="0">
                <a:latin typeface="微软雅黑" panose="020B0503020204020204" pitchFamily="82" charset="2"/>
                <a:ea typeface="微软雅黑" panose="020B0503020204020204" pitchFamily="82" charset="2"/>
              </a:rPr>
              <a:t>LIKE </a:t>
            </a:r>
            <a:r>
              <a:rPr lang="zh-CN" altLang="en-US" sz="2000" dirty="0">
                <a:latin typeface="微软雅黑" panose="020B0503020204020204" pitchFamily="82" charset="2"/>
                <a:ea typeface="微软雅黑" panose="020B0503020204020204" pitchFamily="82" charset="2"/>
              </a:rPr>
              <a:t>查询结果为真</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en-US" sz="2000" dirty="0">
                <a:latin typeface="微软雅黑" panose="020B0503020204020204" pitchFamily="82" charset="2"/>
                <a:ea typeface="微软雅黑" panose="020B0503020204020204" pitchFamily="82" charset="2"/>
              </a:rPr>
              <a:t>当匹配串中本身就包含通配符</a:t>
            </a:r>
            <a:r>
              <a:rPr lang="en-US" altLang="zh-CN" sz="2000" dirty="0">
                <a:latin typeface="微软雅黑" panose="020B0503020204020204" pitchFamily="82" charset="2"/>
                <a:ea typeface="微软雅黑" panose="020B0503020204020204" pitchFamily="82" charset="2"/>
              </a:rPr>
              <a:t>_</a:t>
            </a:r>
            <a:r>
              <a:rPr lang="zh-CN" altLang="en-US" sz="2000" dirty="0">
                <a:latin typeface="微软雅黑" panose="020B0503020204020204" pitchFamily="82" charset="2"/>
                <a:ea typeface="微软雅黑" panose="020B0503020204020204" pitchFamily="82" charset="2"/>
              </a:rPr>
              <a:t>或</a:t>
            </a:r>
            <a:r>
              <a:rPr lang="en-US" altLang="zh-CN" sz="2000" dirty="0">
                <a:latin typeface="微软雅黑" panose="020B0503020204020204" pitchFamily="82" charset="2"/>
                <a:ea typeface="微软雅黑" panose="020B0503020204020204" pitchFamily="82" charset="2"/>
              </a:rPr>
              <a:t>%</a:t>
            </a:r>
            <a:r>
              <a:rPr lang="zh-CN" altLang="en-US" sz="2000" dirty="0">
                <a:latin typeface="微软雅黑" panose="020B0503020204020204" pitchFamily="82" charset="2"/>
                <a:ea typeface="微软雅黑" panose="020B0503020204020204" pitchFamily="82" charset="2"/>
              </a:rPr>
              <a:t>时，需要在匹配串中包含的</a:t>
            </a:r>
            <a:r>
              <a:rPr lang="en-US" altLang="zh-CN" sz="2000" dirty="0">
                <a:latin typeface="微软雅黑" panose="020B0503020204020204" pitchFamily="82" charset="2"/>
                <a:ea typeface="微软雅黑" panose="020B0503020204020204" pitchFamily="82" charset="2"/>
              </a:rPr>
              <a:t>_</a:t>
            </a:r>
            <a:r>
              <a:rPr lang="zh-CN" altLang="en-US" sz="2000" dirty="0">
                <a:latin typeface="微软雅黑" panose="020B0503020204020204" pitchFamily="82" charset="2"/>
                <a:ea typeface="微软雅黑" panose="020B0503020204020204" pitchFamily="82" charset="2"/>
              </a:rPr>
              <a:t>或</a:t>
            </a:r>
            <a:r>
              <a:rPr lang="en-US" altLang="zh-CN" sz="2000" dirty="0">
                <a:latin typeface="微软雅黑" panose="020B0503020204020204" pitchFamily="82" charset="2"/>
                <a:ea typeface="微软雅黑" panose="020B0503020204020204" pitchFamily="82" charset="2"/>
              </a:rPr>
              <a:t>%</a:t>
            </a:r>
            <a:r>
              <a:rPr lang="zh-CN" altLang="en-US" sz="2000" dirty="0">
                <a:latin typeface="微软雅黑" panose="020B0503020204020204" pitchFamily="82" charset="2"/>
                <a:ea typeface="微软雅黑" panose="020B0503020204020204" pitchFamily="82" charset="2"/>
              </a:rPr>
              <a:t>前面加上转义字符来进行转义，同时需要使用 </a:t>
            </a:r>
            <a:r>
              <a:rPr lang="en-US" altLang="zh-CN" sz="2000" dirty="0">
                <a:latin typeface="微软雅黑" panose="020B0503020204020204" pitchFamily="82" charset="2"/>
                <a:ea typeface="微软雅黑" panose="020B0503020204020204" pitchFamily="82" charset="2"/>
              </a:rPr>
              <a:t>ESCAPE“&lt;</a:t>
            </a:r>
            <a:r>
              <a:rPr lang="zh-CN" altLang="en-US" sz="2000" dirty="0">
                <a:latin typeface="微软雅黑" panose="020B0503020204020204" pitchFamily="82" charset="2"/>
                <a:ea typeface="微软雅黑" panose="020B0503020204020204" pitchFamily="82" charset="2"/>
              </a:rPr>
              <a:t>换码字符</a:t>
            </a:r>
            <a:r>
              <a:rPr lang="en-US" altLang="zh-CN" sz="2000" dirty="0">
                <a:latin typeface="微软雅黑" panose="020B0503020204020204" pitchFamily="82" charset="2"/>
                <a:ea typeface="微软雅黑" panose="020B0503020204020204" pitchFamily="82" charset="2"/>
              </a:rPr>
              <a:t>&gt;”</a:t>
            </a:r>
            <a:r>
              <a:rPr lang="zh-CN" altLang="en-US" sz="2000" dirty="0">
                <a:latin typeface="微软雅黑" panose="020B0503020204020204" pitchFamily="82" charset="2"/>
                <a:ea typeface="微软雅黑" panose="020B0503020204020204" pitchFamily="82" charset="2"/>
              </a:rPr>
              <a:t>来指定换码字符</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a:t>
            </a:r>
            <a:r>
              <a:rPr lang="zh-CN" altLang="en-US"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4.29】</a:t>
            </a:r>
            <a:r>
              <a:rPr lang="zh-CN" altLang="en-US" sz="2400" dirty="0">
                <a:latin typeface="微软雅黑" panose="020B0503020204020204" pitchFamily="82" charset="2"/>
                <a:ea typeface="微软雅黑" panose="020B0503020204020204" pitchFamily="82" charset="2"/>
              </a:rPr>
              <a:t>查询所有姓王的且名字包含两个字的学生的学号、姓名、性别和所在系。</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查询结果为：</a:t>
            </a:r>
            <a:endParaRPr lang="en-US" altLang="zh-CN" sz="2400" dirty="0">
              <a:latin typeface="微软雅黑" panose="020B0503020204020204" pitchFamily="82" charset="2"/>
              <a:ea typeface="微软雅黑" panose="020B0503020204020204" pitchFamily="82" charset="2"/>
            </a:endParaRPr>
          </a:p>
        </p:txBody>
      </p:sp>
      <p:pic>
        <p:nvPicPr>
          <p:cNvPr id="5" name="图片 4">
            <a:extLst>
              <a:ext uri="{FF2B5EF4-FFF2-40B4-BE49-F238E27FC236}">
                <a16:creationId xmlns:a16="http://schemas.microsoft.com/office/drawing/2014/main" id="{224BE982-76AE-B43E-B4B9-D496A97931B4}"/>
              </a:ext>
            </a:extLst>
          </p:cNvPr>
          <p:cNvPicPr>
            <a:picLocks noChangeAspect="1"/>
          </p:cNvPicPr>
          <p:nvPr/>
        </p:nvPicPr>
        <p:blipFill>
          <a:blip r:embed="rId2"/>
          <a:stretch>
            <a:fillRect/>
          </a:stretch>
        </p:blipFill>
        <p:spPr>
          <a:xfrm>
            <a:off x="1439400" y="1485460"/>
            <a:ext cx="9000000" cy="386364"/>
          </a:xfrm>
          <a:prstGeom prst="rect">
            <a:avLst/>
          </a:prstGeom>
        </p:spPr>
      </p:pic>
      <p:pic>
        <p:nvPicPr>
          <p:cNvPr id="9" name="图片 8">
            <a:extLst>
              <a:ext uri="{FF2B5EF4-FFF2-40B4-BE49-F238E27FC236}">
                <a16:creationId xmlns:a16="http://schemas.microsoft.com/office/drawing/2014/main" id="{BCCDD6AD-5227-A1EF-1377-991439F9FDDD}"/>
              </a:ext>
            </a:extLst>
          </p:cNvPr>
          <p:cNvPicPr>
            <a:picLocks noChangeAspect="1"/>
          </p:cNvPicPr>
          <p:nvPr/>
        </p:nvPicPr>
        <p:blipFill>
          <a:blip r:embed="rId3"/>
          <a:stretch>
            <a:fillRect/>
          </a:stretch>
        </p:blipFill>
        <p:spPr>
          <a:xfrm>
            <a:off x="1516998" y="4940041"/>
            <a:ext cx="9000000" cy="895447"/>
          </a:xfrm>
          <a:prstGeom prst="rect">
            <a:avLst/>
          </a:prstGeom>
        </p:spPr>
      </p:pic>
      <p:graphicFrame>
        <p:nvGraphicFramePr>
          <p:cNvPr id="12" name="表格 11">
            <a:extLst>
              <a:ext uri="{FF2B5EF4-FFF2-40B4-BE49-F238E27FC236}">
                <a16:creationId xmlns:a16="http://schemas.microsoft.com/office/drawing/2014/main" id="{20125661-199E-2B18-1518-7F84C856EA16}"/>
              </a:ext>
            </a:extLst>
          </p:cNvPr>
          <p:cNvGraphicFramePr>
            <a:graphicFrameLocks noGrp="1"/>
          </p:cNvGraphicFramePr>
          <p:nvPr>
            <p:extLst>
              <p:ext uri="{D42A27DB-BD31-4B8C-83A1-F6EECF244321}">
                <p14:modId xmlns:p14="http://schemas.microsoft.com/office/powerpoint/2010/main" val="2874830382"/>
              </p:ext>
            </p:extLst>
          </p:nvPr>
        </p:nvGraphicFramePr>
        <p:xfrm>
          <a:off x="3344256" y="5869046"/>
          <a:ext cx="7172742" cy="704434"/>
        </p:xfrm>
        <a:graphic>
          <a:graphicData uri="http://schemas.openxmlformats.org/drawingml/2006/table">
            <a:tbl>
              <a:tblPr firstRow="1" firstCol="1" bandRow="1"/>
              <a:tblGrid>
                <a:gridCol w="2259813">
                  <a:extLst>
                    <a:ext uri="{9D8B030D-6E8A-4147-A177-3AD203B41FA5}">
                      <a16:colId xmlns:a16="http://schemas.microsoft.com/office/drawing/2014/main" val="496311526"/>
                    </a:ext>
                  </a:extLst>
                </a:gridCol>
                <a:gridCol w="1699861">
                  <a:extLst>
                    <a:ext uri="{9D8B030D-6E8A-4147-A177-3AD203B41FA5}">
                      <a16:colId xmlns:a16="http://schemas.microsoft.com/office/drawing/2014/main" val="3211217366"/>
                    </a:ext>
                  </a:extLst>
                </a:gridCol>
                <a:gridCol w="1323891">
                  <a:extLst>
                    <a:ext uri="{9D8B030D-6E8A-4147-A177-3AD203B41FA5}">
                      <a16:colId xmlns:a16="http://schemas.microsoft.com/office/drawing/2014/main" val="270039687"/>
                    </a:ext>
                  </a:extLst>
                </a:gridCol>
                <a:gridCol w="1889177">
                  <a:extLst>
                    <a:ext uri="{9D8B030D-6E8A-4147-A177-3AD203B41FA5}">
                      <a16:colId xmlns:a16="http://schemas.microsoft.com/office/drawing/2014/main" val="1403378253"/>
                    </a:ext>
                  </a:extLst>
                </a:gridCol>
              </a:tblGrid>
              <a:tr h="352217">
                <a:tc>
                  <a:txBody>
                    <a:bodyPr/>
                    <a:lstStyle/>
                    <a:p>
                      <a:pPr indent="127000" algn="ctr">
                        <a:lnSpc>
                          <a:spcPct val="150000"/>
                        </a:lnSpc>
                      </a:pPr>
                      <a:r>
                        <a:rPr lang="en-US" sz="1400" kern="100" dirty="0" err="1">
                          <a:solidFill>
                            <a:schemeClr val="bg1"/>
                          </a:solidFill>
                          <a:effectLst/>
                          <a:latin typeface="微软雅黑" panose="020B0503020204020204" pitchFamily="34" charset="-122"/>
                          <a:ea typeface="微软雅黑" panose="020B0503020204020204" pitchFamily="34" charset="-122"/>
                        </a:rPr>
                        <a:t>Sno</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kern="100" dirty="0" err="1">
                          <a:solidFill>
                            <a:schemeClr val="bg1"/>
                          </a:solidFill>
                          <a:effectLst/>
                          <a:latin typeface="微软雅黑" panose="020B0503020204020204" pitchFamily="34" charset="-122"/>
                          <a:ea typeface="微软雅黑" panose="020B0503020204020204" pitchFamily="34" charset="-122"/>
                        </a:rPr>
                        <a:t>Sname</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kern="100">
                          <a:solidFill>
                            <a:schemeClr val="bg1"/>
                          </a:solidFill>
                          <a:effectLst/>
                          <a:latin typeface="微软雅黑" panose="020B0503020204020204" pitchFamily="34" charset="-122"/>
                          <a:ea typeface="微软雅黑" panose="020B0503020204020204" pitchFamily="34" charset="-122"/>
                        </a:rPr>
                        <a:t>Sgender</a:t>
                      </a:r>
                      <a:endParaRPr lang="zh-CN" sz="1400"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kern="100" dirty="0" err="1">
                          <a:solidFill>
                            <a:schemeClr val="bg1"/>
                          </a:solidFill>
                          <a:effectLst/>
                          <a:latin typeface="微软雅黑" panose="020B0503020204020204" pitchFamily="34" charset="-122"/>
                          <a:ea typeface="微软雅黑" panose="020B0503020204020204" pitchFamily="34" charset="-122"/>
                        </a:rPr>
                        <a:t>Sdept</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413287598"/>
                  </a:ext>
                </a:extLst>
              </a:tr>
              <a:tr h="352217">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2021310724</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王勇</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男</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MA</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690040162"/>
                  </a:ext>
                </a:extLst>
              </a:tr>
            </a:tbl>
          </a:graphicData>
        </a:graphic>
      </p:graphicFrame>
      <p:sp>
        <p:nvSpPr>
          <p:cNvPr id="4" name="页脚占位符 3">
            <a:extLst>
              <a:ext uri="{FF2B5EF4-FFF2-40B4-BE49-F238E27FC236}">
                <a16:creationId xmlns:a16="http://schemas.microsoft.com/office/drawing/2014/main" id="{3953FC3F-8743-B0E9-9975-41F154C77AA5}"/>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F2C78F86-FFFB-79CA-91D9-B886780A79F4}"/>
              </a:ext>
            </a:extLst>
          </p:cNvPr>
          <p:cNvSpPr>
            <a:spLocks noGrp="1"/>
          </p:cNvSpPr>
          <p:nvPr>
            <p:ph type="sldNum" sz="quarter" idx="12"/>
          </p:nvPr>
        </p:nvSpPr>
        <p:spPr/>
        <p:txBody>
          <a:bodyPr/>
          <a:lstStyle/>
          <a:p>
            <a:fld id="{4B0D34C0-35A8-654C-9FBA-7B4E017BD630}" type="slidenum">
              <a:rPr lang="en-US" altLang="zh-CN" smtClean="0"/>
              <a:t>34</a:t>
            </a:fld>
            <a:endParaRPr kumimoji="1" lang="zh-CN" altLang="en-US"/>
          </a:p>
        </p:txBody>
      </p:sp>
    </p:spTree>
    <p:extLst>
      <p:ext uri="{BB962C8B-B14F-4D97-AF65-F5344CB8AC3E}">
        <p14:creationId xmlns:p14="http://schemas.microsoft.com/office/powerpoint/2010/main" val="2105208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9">
            <a:extLst>
              <a:ext uri="{FF2B5EF4-FFF2-40B4-BE49-F238E27FC236}">
                <a16:creationId xmlns:a16="http://schemas.microsoft.com/office/drawing/2014/main" id="{003226AC-6541-4649-B6AC-1E73BD4D9C4F}"/>
              </a:ext>
            </a:extLst>
          </p:cNvPr>
          <p:cNvSpPr/>
          <p:nvPr/>
        </p:nvSpPr>
        <p:spPr>
          <a:xfrm>
            <a:off x="419101" y="5610482"/>
            <a:ext cx="11706224" cy="1247518"/>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33" name="Shape9">
            <a:extLst>
              <a:ext uri="{FF2B5EF4-FFF2-40B4-BE49-F238E27FC236}">
                <a16:creationId xmlns:a16="http://schemas.microsoft.com/office/drawing/2014/main" id="{003226AC-6541-4649-B6AC-1E73BD4D9C4F}"/>
              </a:ext>
            </a:extLst>
          </p:cNvPr>
          <p:cNvSpPr/>
          <p:nvPr/>
        </p:nvSpPr>
        <p:spPr>
          <a:xfrm>
            <a:off x="391665" y="1267515"/>
            <a:ext cx="12116021" cy="1013233"/>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32" name="Shape9">
            <a:extLst>
              <a:ext uri="{FF2B5EF4-FFF2-40B4-BE49-F238E27FC236}">
                <a16:creationId xmlns:a16="http://schemas.microsoft.com/office/drawing/2014/main" id="{003226AC-6541-4649-B6AC-1E73BD4D9C4F}"/>
              </a:ext>
            </a:extLst>
          </p:cNvPr>
          <p:cNvSpPr/>
          <p:nvPr/>
        </p:nvSpPr>
        <p:spPr>
          <a:xfrm>
            <a:off x="419101" y="4009606"/>
            <a:ext cx="11706224" cy="1366125"/>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3" name="Shape9">
            <a:extLst>
              <a:ext uri="{FF2B5EF4-FFF2-40B4-BE49-F238E27FC236}">
                <a16:creationId xmlns:a16="http://schemas.microsoft.com/office/drawing/2014/main" id="{003226AC-6541-4649-B6AC-1E73BD4D9C4F}"/>
              </a:ext>
            </a:extLst>
          </p:cNvPr>
          <p:cNvSpPr/>
          <p:nvPr/>
        </p:nvSpPr>
        <p:spPr>
          <a:xfrm>
            <a:off x="2732997" y="2135166"/>
            <a:ext cx="9392327" cy="1366125"/>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选择操作</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800" y="859225"/>
            <a:ext cx="12202886" cy="4876801"/>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4.30</a:t>
            </a:r>
            <a:r>
              <a:rPr lang="zh-CN" altLang="zh-CN" sz="2400" dirty="0">
                <a:latin typeface="微软雅黑" panose="020B0503020204020204" pitchFamily="82" charset="2"/>
                <a:ea typeface="微软雅黑" panose="020B0503020204020204" pitchFamily="82" charset="2"/>
              </a:rPr>
              <a:t>】查询课程名中包含“数据”的课程，输出其课程号、课程名及其学分。</a:t>
            </a:r>
          </a:p>
          <a:p>
            <a:pPr>
              <a:buFont typeface="Wingdings" panose="05000000000000000000" pitchFamily="2" charset="2"/>
              <a:buChar char="Ø"/>
            </a:pP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查询结果为：</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4.31</a:t>
            </a:r>
            <a:r>
              <a:rPr lang="zh-CN" altLang="zh-CN" sz="2400" dirty="0">
                <a:latin typeface="微软雅黑" panose="020B0503020204020204" pitchFamily="82" charset="2"/>
                <a:ea typeface="微软雅黑" panose="020B0503020204020204" pitchFamily="82" charset="2"/>
              </a:rPr>
              <a:t>】查询</a:t>
            </a:r>
            <a:r>
              <a:rPr lang="en-US" altLang="zh-CN" sz="2400" dirty="0">
                <a:latin typeface="微软雅黑" panose="020B0503020204020204" pitchFamily="82" charset="2"/>
                <a:ea typeface="微软雅黑" panose="020B0503020204020204" pitchFamily="82" charset="2"/>
              </a:rPr>
              <a:t>“</a:t>
            </a:r>
            <a:r>
              <a:rPr lang="zh-CN" altLang="en-US" sz="2400" dirty="0">
                <a:latin typeface="微软雅黑" panose="020B0503020204020204" pitchFamily="82" charset="2"/>
                <a:ea typeface="微软雅黑" panose="020B0503020204020204" pitchFamily="82" charset="2"/>
              </a:rPr>
              <a:t>数据库</a:t>
            </a:r>
            <a:r>
              <a:rPr lang="en-US" altLang="zh-CN" sz="2400" dirty="0">
                <a:latin typeface="微软雅黑" panose="020B0503020204020204" pitchFamily="82" charset="2"/>
                <a:ea typeface="微软雅黑" panose="020B0503020204020204" pitchFamily="82" charset="2"/>
              </a:rPr>
              <a:t>”</a:t>
            </a:r>
            <a:r>
              <a:rPr lang="zh-CN" altLang="zh-CN" sz="2400" dirty="0">
                <a:latin typeface="微软雅黑" panose="020B0503020204020204" pitchFamily="82" charset="2"/>
                <a:ea typeface="微软雅黑" panose="020B0503020204020204" pitchFamily="82" charset="2"/>
              </a:rPr>
              <a:t>课程的课程号和学分。</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4.32</a:t>
            </a:r>
            <a:r>
              <a:rPr lang="zh-CN" altLang="zh-CN" sz="2400" dirty="0">
                <a:latin typeface="微软雅黑" panose="020B0503020204020204" pitchFamily="82" charset="2"/>
                <a:ea typeface="微软雅黑" panose="020B0503020204020204" pitchFamily="82" charset="2"/>
              </a:rPr>
              <a:t>】查询以</a:t>
            </a:r>
            <a:r>
              <a:rPr lang="en-US" altLang="zh-CN" sz="2400" dirty="0">
                <a:latin typeface="微软雅黑" panose="020B0503020204020204" pitchFamily="82" charset="2"/>
                <a:ea typeface="微软雅黑" panose="020B0503020204020204" pitchFamily="82" charset="2"/>
              </a:rPr>
              <a:t>“</a:t>
            </a:r>
            <a:r>
              <a:rPr lang="zh-CN" altLang="en-US" sz="2400" dirty="0">
                <a:latin typeface="微软雅黑" panose="020B0503020204020204" pitchFamily="82" charset="2"/>
                <a:ea typeface="微软雅黑" panose="020B0503020204020204" pitchFamily="82" charset="2"/>
              </a:rPr>
              <a:t>数据</a:t>
            </a:r>
            <a:r>
              <a:rPr lang="en-US" altLang="zh-CN" sz="2400" dirty="0">
                <a:latin typeface="微软雅黑" panose="020B0503020204020204" pitchFamily="82" charset="2"/>
                <a:ea typeface="微软雅黑" panose="020B0503020204020204" pitchFamily="82" charset="2"/>
              </a:rPr>
              <a:t>”</a:t>
            </a:r>
            <a:r>
              <a:rPr lang="zh-CN" altLang="zh-CN" sz="2400" dirty="0">
                <a:latin typeface="微软雅黑" panose="020B0503020204020204" pitchFamily="82" charset="2"/>
                <a:ea typeface="微软雅黑" panose="020B0503020204020204" pitchFamily="82" charset="2"/>
              </a:rPr>
              <a:t>开头，且倒数第三个字为</a:t>
            </a:r>
            <a:r>
              <a:rPr lang="en-US" altLang="zh-CN" sz="2400" dirty="0">
                <a:latin typeface="微软雅黑" panose="020B0503020204020204" pitchFamily="82" charset="2"/>
                <a:ea typeface="微软雅黑" panose="020B0503020204020204" pitchFamily="82" charset="2"/>
              </a:rPr>
              <a:t>“</a:t>
            </a:r>
            <a:r>
              <a:rPr lang="zh-CN" altLang="en-US" sz="2400" dirty="0">
                <a:latin typeface="微软雅黑" panose="020B0503020204020204" pitchFamily="82" charset="2"/>
                <a:ea typeface="微软雅黑" panose="020B0503020204020204" pitchFamily="82" charset="2"/>
              </a:rPr>
              <a:t>与</a:t>
            </a:r>
            <a:r>
              <a:rPr lang="en-US" altLang="zh-CN" sz="2400" dirty="0">
                <a:latin typeface="微软雅黑" panose="020B0503020204020204" pitchFamily="82" charset="2"/>
                <a:ea typeface="微软雅黑" panose="020B0503020204020204" pitchFamily="82" charset="2"/>
              </a:rPr>
              <a:t>”</a:t>
            </a:r>
            <a:r>
              <a:rPr lang="zh-CN" altLang="zh-CN" sz="2400" dirty="0">
                <a:latin typeface="微软雅黑" panose="020B0503020204020204" pitchFamily="82" charset="2"/>
                <a:ea typeface="微软雅黑" panose="020B0503020204020204" pitchFamily="82" charset="2"/>
              </a:rPr>
              <a:t>的课程，输出课程名。</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p:txBody>
      </p:sp>
      <p:pic>
        <p:nvPicPr>
          <p:cNvPr id="5" name="图片 4">
            <a:extLst>
              <a:ext uri="{FF2B5EF4-FFF2-40B4-BE49-F238E27FC236}">
                <a16:creationId xmlns:a16="http://schemas.microsoft.com/office/drawing/2014/main" id="{AFAA6CB6-53C3-A2B8-FDD9-BE48DCA2B620}"/>
              </a:ext>
            </a:extLst>
          </p:cNvPr>
          <p:cNvPicPr>
            <a:picLocks noChangeAspect="1"/>
          </p:cNvPicPr>
          <p:nvPr/>
        </p:nvPicPr>
        <p:blipFill>
          <a:blip r:embed="rId3"/>
          <a:stretch>
            <a:fillRect/>
          </a:stretch>
        </p:blipFill>
        <p:spPr>
          <a:xfrm>
            <a:off x="1516998" y="1341216"/>
            <a:ext cx="9000000" cy="888608"/>
          </a:xfrm>
          <a:prstGeom prst="rect">
            <a:avLst/>
          </a:prstGeom>
        </p:spPr>
      </p:pic>
      <p:graphicFrame>
        <p:nvGraphicFramePr>
          <p:cNvPr id="8" name="表格 7">
            <a:extLst>
              <a:ext uri="{FF2B5EF4-FFF2-40B4-BE49-F238E27FC236}">
                <a16:creationId xmlns:a16="http://schemas.microsoft.com/office/drawing/2014/main" id="{C4527B80-514E-D693-82DC-6793B9E2C6A6}"/>
              </a:ext>
            </a:extLst>
          </p:cNvPr>
          <p:cNvGraphicFramePr>
            <a:graphicFrameLocks noGrp="1"/>
          </p:cNvGraphicFramePr>
          <p:nvPr>
            <p:extLst>
              <p:ext uri="{D42A27DB-BD31-4B8C-83A1-F6EECF244321}">
                <p14:modId xmlns:p14="http://schemas.microsoft.com/office/powerpoint/2010/main" val="3485847995"/>
              </p:ext>
            </p:extLst>
          </p:nvPr>
        </p:nvGraphicFramePr>
        <p:xfrm>
          <a:off x="3001157" y="2280748"/>
          <a:ext cx="7515840" cy="969131"/>
        </p:xfrm>
        <a:graphic>
          <a:graphicData uri="http://schemas.openxmlformats.org/drawingml/2006/table">
            <a:tbl>
              <a:tblPr firstRow="1" firstCol="1" bandRow="1">
                <a:tableStyleId>{5940675A-B579-460E-94D1-54222C63F5DA}</a:tableStyleId>
              </a:tblPr>
              <a:tblGrid>
                <a:gridCol w="2048753">
                  <a:extLst>
                    <a:ext uri="{9D8B030D-6E8A-4147-A177-3AD203B41FA5}">
                      <a16:colId xmlns:a16="http://schemas.microsoft.com/office/drawing/2014/main" val="2711124892"/>
                    </a:ext>
                  </a:extLst>
                </a:gridCol>
                <a:gridCol w="3636697">
                  <a:extLst>
                    <a:ext uri="{9D8B030D-6E8A-4147-A177-3AD203B41FA5}">
                      <a16:colId xmlns:a16="http://schemas.microsoft.com/office/drawing/2014/main" val="3087568993"/>
                    </a:ext>
                  </a:extLst>
                </a:gridCol>
                <a:gridCol w="1830390">
                  <a:extLst>
                    <a:ext uri="{9D8B030D-6E8A-4147-A177-3AD203B41FA5}">
                      <a16:colId xmlns:a16="http://schemas.microsoft.com/office/drawing/2014/main" val="401890283"/>
                    </a:ext>
                  </a:extLst>
                </a:gridCol>
              </a:tblGrid>
              <a:tr h="376727">
                <a:tc>
                  <a:txBody>
                    <a:bodyPr/>
                    <a:lstStyle/>
                    <a:p>
                      <a:pPr indent="127000" algn="ctr">
                        <a:lnSpc>
                          <a:spcPct val="150000"/>
                        </a:lnSpc>
                      </a:pPr>
                      <a:r>
                        <a:rPr lang="en-US" sz="1400" kern="100" dirty="0" err="1">
                          <a:solidFill>
                            <a:schemeClr val="bg1"/>
                          </a:solidFill>
                          <a:effectLst/>
                          <a:latin typeface="微软雅黑" panose="020B0503020204020204" pitchFamily="82" charset="2"/>
                          <a:ea typeface="微软雅黑" panose="020B0503020204020204" pitchFamily="82" charset="2"/>
                        </a:rPr>
                        <a:t>Cno</a:t>
                      </a:r>
                      <a:endParaRPr lang="zh-CN" sz="1400"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kern="100" dirty="0" err="1">
                          <a:solidFill>
                            <a:schemeClr val="bg1"/>
                          </a:solidFill>
                          <a:effectLst/>
                          <a:latin typeface="微软雅黑" panose="020B0503020204020204" pitchFamily="82" charset="2"/>
                          <a:ea typeface="微软雅黑" panose="020B0503020204020204" pitchFamily="82" charset="2"/>
                        </a:rPr>
                        <a:t>Cname</a:t>
                      </a:r>
                      <a:endParaRPr lang="zh-CN" sz="1400"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kern="100" dirty="0" err="1">
                          <a:solidFill>
                            <a:schemeClr val="bg1"/>
                          </a:solidFill>
                          <a:effectLst/>
                          <a:latin typeface="微软雅黑" panose="020B0503020204020204" pitchFamily="82" charset="2"/>
                          <a:ea typeface="微软雅黑" panose="020B0503020204020204" pitchFamily="82" charset="2"/>
                        </a:rPr>
                        <a:t>Ccredit</a:t>
                      </a:r>
                      <a:endParaRPr lang="zh-CN" sz="1400"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3311755854"/>
                  </a:ext>
                </a:extLst>
              </a:tr>
              <a:tr h="296202">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1</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82" charset="2"/>
                          <a:ea typeface="微软雅黑" panose="020B0503020204020204" pitchFamily="82" charset="2"/>
                        </a:rPr>
                        <a:t>数据库</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4</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687686311"/>
                  </a:ext>
                </a:extLst>
              </a:tr>
              <a:tr h="296202">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2</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82" charset="2"/>
                          <a:ea typeface="微软雅黑" panose="020B0503020204020204" pitchFamily="82" charset="2"/>
                        </a:rPr>
                        <a:t>数据结构与算法</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4</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902276855"/>
                  </a:ext>
                </a:extLst>
              </a:tr>
            </a:tbl>
          </a:graphicData>
        </a:graphic>
      </p:graphicFrame>
      <p:graphicFrame>
        <p:nvGraphicFramePr>
          <p:cNvPr id="10" name="表格 9">
            <a:extLst>
              <a:ext uri="{FF2B5EF4-FFF2-40B4-BE49-F238E27FC236}">
                <a16:creationId xmlns:a16="http://schemas.microsoft.com/office/drawing/2014/main" id="{D3BBA786-EA33-40E9-969B-45F91E484804}"/>
              </a:ext>
            </a:extLst>
          </p:cNvPr>
          <p:cNvGraphicFramePr>
            <a:graphicFrameLocks noGrp="1"/>
          </p:cNvGraphicFramePr>
          <p:nvPr>
            <p:extLst>
              <p:ext uri="{D42A27DB-BD31-4B8C-83A1-F6EECF244321}">
                <p14:modId xmlns:p14="http://schemas.microsoft.com/office/powerpoint/2010/main" val="2112854831"/>
              </p:ext>
            </p:extLst>
          </p:nvPr>
        </p:nvGraphicFramePr>
        <p:xfrm>
          <a:off x="8183226" y="4312383"/>
          <a:ext cx="2333771" cy="665763"/>
        </p:xfrm>
        <a:graphic>
          <a:graphicData uri="http://schemas.openxmlformats.org/drawingml/2006/table">
            <a:tbl>
              <a:tblPr firstRow="1" firstCol="1" bandRow="1">
                <a:tableStyleId>{5940675A-B579-460E-94D1-54222C63F5DA}</a:tableStyleId>
              </a:tblPr>
              <a:tblGrid>
                <a:gridCol w="1232571">
                  <a:extLst>
                    <a:ext uri="{9D8B030D-6E8A-4147-A177-3AD203B41FA5}">
                      <a16:colId xmlns:a16="http://schemas.microsoft.com/office/drawing/2014/main" val="2711124892"/>
                    </a:ext>
                  </a:extLst>
                </a:gridCol>
                <a:gridCol w="1101200">
                  <a:extLst>
                    <a:ext uri="{9D8B030D-6E8A-4147-A177-3AD203B41FA5}">
                      <a16:colId xmlns:a16="http://schemas.microsoft.com/office/drawing/2014/main" val="401890283"/>
                    </a:ext>
                  </a:extLst>
                </a:gridCol>
              </a:tblGrid>
              <a:tr h="383442">
                <a:tc>
                  <a:txBody>
                    <a:bodyPr/>
                    <a:lstStyle/>
                    <a:p>
                      <a:pPr indent="127000" algn="ctr">
                        <a:lnSpc>
                          <a:spcPct val="150000"/>
                        </a:lnSpc>
                      </a:pPr>
                      <a:r>
                        <a:rPr lang="en-US" sz="1400" b="1" kern="100" dirty="0" err="1">
                          <a:solidFill>
                            <a:schemeClr val="bg1"/>
                          </a:solidFill>
                          <a:effectLst/>
                          <a:latin typeface="微软雅黑" panose="020B0503020204020204" pitchFamily="82" charset="2"/>
                          <a:ea typeface="微软雅黑" panose="020B0503020204020204" pitchFamily="82" charset="2"/>
                        </a:rPr>
                        <a:t>Cno</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82" charset="2"/>
                          <a:ea typeface="微软雅黑" panose="020B0503020204020204" pitchFamily="82" charset="2"/>
                        </a:rPr>
                        <a:t>Ccredit</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3311755854"/>
                  </a:ext>
                </a:extLst>
              </a:tr>
              <a:tr h="254985">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1</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4</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687686311"/>
                  </a:ext>
                </a:extLst>
              </a:tr>
            </a:tbl>
          </a:graphicData>
        </a:graphic>
      </p:graphicFrame>
      <p:grpSp>
        <p:nvGrpSpPr>
          <p:cNvPr id="14" name="组合 13">
            <a:extLst>
              <a:ext uri="{FF2B5EF4-FFF2-40B4-BE49-F238E27FC236}">
                <a16:creationId xmlns:a16="http://schemas.microsoft.com/office/drawing/2014/main" id="{B20114B9-5F38-4D5A-B886-87408054CE27}"/>
              </a:ext>
            </a:extLst>
          </p:cNvPr>
          <p:cNvGrpSpPr/>
          <p:nvPr/>
        </p:nvGrpSpPr>
        <p:grpSpPr>
          <a:xfrm>
            <a:off x="681333" y="4153294"/>
            <a:ext cx="3867150" cy="990600"/>
            <a:chOff x="681333" y="4153294"/>
            <a:chExt cx="3867150" cy="990600"/>
          </a:xfrm>
        </p:grpSpPr>
        <p:pic>
          <p:nvPicPr>
            <p:cNvPr id="11" name="图片 10">
              <a:extLst>
                <a:ext uri="{FF2B5EF4-FFF2-40B4-BE49-F238E27FC236}">
                  <a16:creationId xmlns:a16="http://schemas.microsoft.com/office/drawing/2014/main" id="{FDEDA512-30F8-4C08-8A37-6A6D6D83F5AD}"/>
                </a:ext>
              </a:extLst>
            </p:cNvPr>
            <p:cNvPicPr>
              <a:picLocks noChangeAspect="1"/>
            </p:cNvPicPr>
            <p:nvPr/>
          </p:nvPicPr>
          <p:blipFill>
            <a:blip r:embed="rId4"/>
            <a:stretch>
              <a:fillRect/>
            </a:stretch>
          </p:blipFill>
          <p:spPr>
            <a:xfrm>
              <a:off x="4100808" y="4153294"/>
              <a:ext cx="447675" cy="990600"/>
            </a:xfrm>
            <a:prstGeom prst="rect">
              <a:avLst/>
            </a:prstGeom>
          </p:spPr>
        </p:pic>
        <p:pic>
          <p:nvPicPr>
            <p:cNvPr id="13" name="图片 12">
              <a:extLst>
                <a:ext uri="{FF2B5EF4-FFF2-40B4-BE49-F238E27FC236}">
                  <a16:creationId xmlns:a16="http://schemas.microsoft.com/office/drawing/2014/main" id="{7729802D-C416-43E8-B81D-0C9DE4F9FA5D}"/>
                </a:ext>
              </a:extLst>
            </p:cNvPr>
            <p:cNvPicPr>
              <a:picLocks noChangeAspect="1"/>
            </p:cNvPicPr>
            <p:nvPr/>
          </p:nvPicPr>
          <p:blipFill>
            <a:blip r:embed="rId5"/>
            <a:stretch>
              <a:fillRect/>
            </a:stretch>
          </p:blipFill>
          <p:spPr>
            <a:xfrm>
              <a:off x="681333" y="4153294"/>
              <a:ext cx="3419475" cy="990600"/>
            </a:xfrm>
            <a:prstGeom prst="rect">
              <a:avLst/>
            </a:prstGeom>
          </p:spPr>
        </p:pic>
      </p:grpSp>
      <p:grpSp>
        <p:nvGrpSpPr>
          <p:cNvPr id="24" name="组合 23">
            <a:extLst>
              <a:ext uri="{FF2B5EF4-FFF2-40B4-BE49-F238E27FC236}">
                <a16:creationId xmlns:a16="http://schemas.microsoft.com/office/drawing/2014/main" id="{E7767C43-6A3A-4A3F-B122-130448337B41}"/>
              </a:ext>
            </a:extLst>
          </p:cNvPr>
          <p:cNvGrpSpPr/>
          <p:nvPr/>
        </p:nvGrpSpPr>
        <p:grpSpPr>
          <a:xfrm>
            <a:off x="649582" y="5722717"/>
            <a:ext cx="4686300" cy="1009650"/>
            <a:chOff x="649582" y="5722717"/>
            <a:chExt cx="4686300" cy="1009650"/>
          </a:xfrm>
        </p:grpSpPr>
        <p:pic>
          <p:nvPicPr>
            <p:cNvPr id="18" name="图片 17">
              <a:extLst>
                <a:ext uri="{FF2B5EF4-FFF2-40B4-BE49-F238E27FC236}">
                  <a16:creationId xmlns:a16="http://schemas.microsoft.com/office/drawing/2014/main" id="{862DE84C-667D-4655-88A3-567873FAEF79}"/>
                </a:ext>
              </a:extLst>
            </p:cNvPr>
            <p:cNvPicPr>
              <a:picLocks noChangeAspect="1"/>
            </p:cNvPicPr>
            <p:nvPr/>
          </p:nvPicPr>
          <p:blipFill>
            <a:blip r:embed="rId6"/>
            <a:stretch>
              <a:fillRect/>
            </a:stretch>
          </p:blipFill>
          <p:spPr>
            <a:xfrm>
              <a:off x="649582" y="5722717"/>
              <a:ext cx="4086225" cy="1009650"/>
            </a:xfrm>
            <a:prstGeom prst="rect">
              <a:avLst/>
            </a:prstGeom>
          </p:spPr>
        </p:pic>
        <p:pic>
          <p:nvPicPr>
            <p:cNvPr id="22" name="图片 21">
              <a:extLst>
                <a:ext uri="{FF2B5EF4-FFF2-40B4-BE49-F238E27FC236}">
                  <a16:creationId xmlns:a16="http://schemas.microsoft.com/office/drawing/2014/main" id="{0447876C-FFB6-4D74-8F68-419AAC9345D6}"/>
                </a:ext>
              </a:extLst>
            </p:cNvPr>
            <p:cNvPicPr>
              <a:picLocks noChangeAspect="1"/>
            </p:cNvPicPr>
            <p:nvPr/>
          </p:nvPicPr>
          <p:blipFill>
            <a:blip r:embed="rId7"/>
            <a:stretch>
              <a:fillRect/>
            </a:stretch>
          </p:blipFill>
          <p:spPr>
            <a:xfrm>
              <a:off x="4659607" y="5722717"/>
              <a:ext cx="676275" cy="1009650"/>
            </a:xfrm>
            <a:prstGeom prst="rect">
              <a:avLst/>
            </a:prstGeom>
          </p:spPr>
        </p:pic>
      </p:grpSp>
      <p:graphicFrame>
        <p:nvGraphicFramePr>
          <p:cNvPr id="25" name="表格 24">
            <a:extLst>
              <a:ext uri="{FF2B5EF4-FFF2-40B4-BE49-F238E27FC236}">
                <a16:creationId xmlns:a16="http://schemas.microsoft.com/office/drawing/2014/main" id="{97E74AB4-1A56-4944-A22D-74E974A1C86A}"/>
              </a:ext>
            </a:extLst>
          </p:cNvPr>
          <p:cNvGraphicFramePr>
            <a:graphicFrameLocks noGrp="1"/>
          </p:cNvGraphicFramePr>
          <p:nvPr>
            <p:extLst>
              <p:ext uri="{D42A27DB-BD31-4B8C-83A1-F6EECF244321}">
                <p14:modId xmlns:p14="http://schemas.microsoft.com/office/powerpoint/2010/main" val="4114423583"/>
              </p:ext>
            </p:extLst>
          </p:nvPr>
        </p:nvGraphicFramePr>
        <p:xfrm>
          <a:off x="8183226" y="5963957"/>
          <a:ext cx="2333772" cy="613546"/>
        </p:xfrm>
        <a:graphic>
          <a:graphicData uri="http://schemas.openxmlformats.org/drawingml/2006/table">
            <a:tbl>
              <a:tblPr firstRow="1" firstCol="1" bandRow="1">
                <a:tableStyleId>{5940675A-B579-460E-94D1-54222C63F5DA}</a:tableStyleId>
              </a:tblPr>
              <a:tblGrid>
                <a:gridCol w="2333772">
                  <a:extLst>
                    <a:ext uri="{9D8B030D-6E8A-4147-A177-3AD203B41FA5}">
                      <a16:colId xmlns:a16="http://schemas.microsoft.com/office/drawing/2014/main" val="3087568993"/>
                    </a:ext>
                  </a:extLst>
                </a:gridCol>
              </a:tblGrid>
              <a:tr h="306773">
                <a:tc>
                  <a:txBody>
                    <a:bodyPr/>
                    <a:lstStyle/>
                    <a:p>
                      <a:pPr indent="127000" algn="ctr">
                        <a:lnSpc>
                          <a:spcPct val="150000"/>
                        </a:lnSpc>
                      </a:pPr>
                      <a:r>
                        <a:rPr lang="en-US" sz="1400" b="1" kern="100" dirty="0" err="1">
                          <a:solidFill>
                            <a:schemeClr val="bg1"/>
                          </a:solidFill>
                          <a:effectLst/>
                          <a:latin typeface="微软雅黑" panose="020B0503020204020204" pitchFamily="82" charset="2"/>
                          <a:ea typeface="微软雅黑" panose="020B0503020204020204" pitchFamily="82" charset="2"/>
                        </a:rPr>
                        <a:t>Cname</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3311755854"/>
                  </a:ext>
                </a:extLst>
              </a:tr>
              <a:tr h="306773">
                <a:tc>
                  <a:txBody>
                    <a:bodyPr/>
                    <a:lstStyle/>
                    <a:p>
                      <a:pPr indent="127000" algn="ctr">
                        <a:lnSpc>
                          <a:spcPct val="150000"/>
                        </a:lnSpc>
                      </a:pPr>
                      <a:r>
                        <a:rPr lang="zh-CN" sz="1400" kern="100" dirty="0">
                          <a:effectLst/>
                          <a:latin typeface="微软雅黑" panose="020B0503020204020204" pitchFamily="82" charset="2"/>
                          <a:ea typeface="微软雅黑" panose="020B0503020204020204" pitchFamily="82" charset="2"/>
                        </a:rPr>
                        <a:t>数据结构与算法</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902276855"/>
                  </a:ext>
                </a:extLst>
              </a:tr>
            </a:tbl>
          </a:graphicData>
        </a:graphic>
      </p:graphicFrame>
      <p:grpSp>
        <p:nvGrpSpPr>
          <p:cNvPr id="26" name="组合 25">
            <a:extLst>
              <a:ext uri="{FF2B5EF4-FFF2-40B4-BE49-F238E27FC236}">
                <a16:creationId xmlns:a16="http://schemas.microsoft.com/office/drawing/2014/main" id="{9D4C5139-318F-455C-93E5-EEF4CE6DC23D}"/>
              </a:ext>
            </a:extLst>
          </p:cNvPr>
          <p:cNvGrpSpPr/>
          <p:nvPr/>
        </p:nvGrpSpPr>
        <p:grpSpPr>
          <a:xfrm>
            <a:off x="5778284" y="4162852"/>
            <a:ext cx="2023846" cy="781807"/>
            <a:chOff x="5721329" y="2054830"/>
            <a:chExt cx="1751308" cy="1522099"/>
          </a:xfrm>
        </p:grpSpPr>
        <p:sp>
          <p:nvSpPr>
            <p:cNvPr id="27" name="右箭头 18">
              <a:extLst>
                <a:ext uri="{FF2B5EF4-FFF2-40B4-BE49-F238E27FC236}">
                  <a16:creationId xmlns:a16="http://schemas.microsoft.com/office/drawing/2014/main" id="{696490A3-1BC6-49D8-A55C-0D30B7B95651}"/>
                </a:ext>
              </a:extLst>
            </p:cNvPr>
            <p:cNvSpPr/>
            <p:nvPr/>
          </p:nvSpPr>
          <p:spPr bwMode="auto">
            <a:xfrm>
              <a:off x="5721329" y="2415296"/>
              <a:ext cx="1751308" cy="1161633"/>
            </a:xfrm>
            <a:prstGeom prst="rightArrow">
              <a:avLst/>
            </a:prstGeom>
            <a:solidFill>
              <a:srgbClr val="701988"/>
            </a:solidFill>
            <a:ln w="38100" cap="flat" cmpd="sng" algn="ctr">
              <a:solidFill>
                <a:srgbClr val="74348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微软雅黑" panose="020B0503020204020204" pitchFamily="82" charset="2"/>
                <a:ea typeface="微软雅黑" panose="020B0503020204020204" pitchFamily="82" charset="2"/>
              </a:endParaRPr>
            </a:p>
          </p:txBody>
        </p:sp>
        <p:sp>
          <p:nvSpPr>
            <p:cNvPr id="28" name="文本框 27">
              <a:extLst>
                <a:ext uri="{FF2B5EF4-FFF2-40B4-BE49-F238E27FC236}">
                  <a16:creationId xmlns:a16="http://schemas.microsoft.com/office/drawing/2014/main" id="{613BE970-AF8B-4832-9A79-74740581E3D2}"/>
                </a:ext>
              </a:extLst>
            </p:cNvPr>
            <p:cNvSpPr txBox="1"/>
            <p:nvPr/>
          </p:nvSpPr>
          <p:spPr>
            <a:xfrm>
              <a:off x="5998326" y="2054830"/>
              <a:ext cx="1338828" cy="369332"/>
            </a:xfrm>
            <a:prstGeom prst="rect">
              <a:avLst/>
            </a:prstGeom>
            <a:noFill/>
          </p:spPr>
          <p:txBody>
            <a:bodyPr wrap="none" rtlCol="0">
              <a:spAutoFit/>
            </a:bodyPr>
            <a:lstStyle/>
            <a:p>
              <a:r>
                <a:rPr kumimoji="1" lang="zh-CN" altLang="en-US" dirty="0">
                  <a:latin typeface="微软雅黑" panose="020B0503020204020204" pitchFamily="82" charset="2"/>
                  <a:ea typeface="微软雅黑" panose="020B0503020204020204" pitchFamily="82" charset="2"/>
                </a:rPr>
                <a:t>查询结果：</a:t>
              </a:r>
            </a:p>
          </p:txBody>
        </p:sp>
      </p:grpSp>
      <p:grpSp>
        <p:nvGrpSpPr>
          <p:cNvPr id="29" name="组合 28">
            <a:extLst>
              <a:ext uri="{FF2B5EF4-FFF2-40B4-BE49-F238E27FC236}">
                <a16:creationId xmlns:a16="http://schemas.microsoft.com/office/drawing/2014/main" id="{8321A084-0884-4FD7-9D21-3E1889E788B8}"/>
              </a:ext>
            </a:extLst>
          </p:cNvPr>
          <p:cNvGrpSpPr/>
          <p:nvPr/>
        </p:nvGrpSpPr>
        <p:grpSpPr>
          <a:xfrm>
            <a:off x="5778284" y="5782996"/>
            <a:ext cx="2023846" cy="794507"/>
            <a:chOff x="5721329" y="2030104"/>
            <a:chExt cx="1751308" cy="1546825"/>
          </a:xfrm>
        </p:grpSpPr>
        <p:sp>
          <p:nvSpPr>
            <p:cNvPr id="30" name="右箭头 18">
              <a:extLst>
                <a:ext uri="{FF2B5EF4-FFF2-40B4-BE49-F238E27FC236}">
                  <a16:creationId xmlns:a16="http://schemas.microsoft.com/office/drawing/2014/main" id="{2276D251-4780-4690-B623-48772B7E8349}"/>
                </a:ext>
              </a:extLst>
            </p:cNvPr>
            <p:cNvSpPr/>
            <p:nvPr/>
          </p:nvSpPr>
          <p:spPr bwMode="auto">
            <a:xfrm>
              <a:off x="5721329" y="2415296"/>
              <a:ext cx="1751308" cy="1161633"/>
            </a:xfrm>
            <a:prstGeom prst="rightArrow">
              <a:avLst/>
            </a:prstGeom>
            <a:solidFill>
              <a:srgbClr val="701988"/>
            </a:solidFill>
            <a:ln w="38100" cap="flat" cmpd="sng" algn="ctr">
              <a:solidFill>
                <a:srgbClr val="74348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微软雅黑" panose="020B0503020204020204" pitchFamily="82" charset="2"/>
                <a:ea typeface="微软雅黑" panose="020B0503020204020204" pitchFamily="82" charset="2"/>
              </a:endParaRPr>
            </a:p>
          </p:txBody>
        </p:sp>
        <p:sp>
          <p:nvSpPr>
            <p:cNvPr id="31" name="文本框 30">
              <a:extLst>
                <a:ext uri="{FF2B5EF4-FFF2-40B4-BE49-F238E27FC236}">
                  <a16:creationId xmlns:a16="http://schemas.microsoft.com/office/drawing/2014/main" id="{AEED831D-F3A6-4D45-AC41-6EDC206F2340}"/>
                </a:ext>
              </a:extLst>
            </p:cNvPr>
            <p:cNvSpPr txBox="1"/>
            <p:nvPr/>
          </p:nvSpPr>
          <p:spPr>
            <a:xfrm>
              <a:off x="5998326" y="2030104"/>
              <a:ext cx="1338828" cy="369333"/>
            </a:xfrm>
            <a:prstGeom prst="rect">
              <a:avLst/>
            </a:prstGeom>
            <a:noFill/>
          </p:spPr>
          <p:txBody>
            <a:bodyPr wrap="none" rtlCol="0">
              <a:spAutoFit/>
            </a:bodyPr>
            <a:lstStyle/>
            <a:p>
              <a:r>
                <a:rPr kumimoji="1" lang="zh-CN" altLang="en-US" dirty="0">
                  <a:latin typeface="微软雅黑" panose="020B0503020204020204" pitchFamily="82" charset="2"/>
                  <a:ea typeface="微软雅黑" panose="020B0503020204020204" pitchFamily="82" charset="2"/>
                </a:rPr>
                <a:t>查询结果：</a:t>
              </a:r>
            </a:p>
          </p:txBody>
        </p:sp>
      </p:grpSp>
      <p:sp>
        <p:nvSpPr>
          <p:cNvPr id="4" name="页脚占位符 3">
            <a:extLst>
              <a:ext uri="{FF2B5EF4-FFF2-40B4-BE49-F238E27FC236}">
                <a16:creationId xmlns:a16="http://schemas.microsoft.com/office/drawing/2014/main" id="{918E43AA-1A28-0417-9134-179F6F59202D}"/>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28672C49-43DB-FEFE-5DB5-97056E9AD427}"/>
              </a:ext>
            </a:extLst>
          </p:cNvPr>
          <p:cNvSpPr>
            <a:spLocks noGrp="1"/>
          </p:cNvSpPr>
          <p:nvPr>
            <p:ph type="sldNum" sz="quarter" idx="12"/>
          </p:nvPr>
        </p:nvSpPr>
        <p:spPr/>
        <p:txBody>
          <a:bodyPr/>
          <a:lstStyle/>
          <a:p>
            <a:fld id="{4B0D34C0-35A8-654C-9FBA-7B4E017BD630}" type="slidenum">
              <a:rPr lang="en-US" altLang="zh-CN" smtClean="0"/>
              <a:t>35</a:t>
            </a:fld>
            <a:endParaRPr kumimoji="1" lang="zh-CN" altLang="en-US"/>
          </a:p>
        </p:txBody>
      </p:sp>
    </p:spTree>
    <p:extLst>
      <p:ext uri="{BB962C8B-B14F-4D97-AF65-F5344CB8AC3E}">
        <p14:creationId xmlns:p14="http://schemas.microsoft.com/office/powerpoint/2010/main" val="3146723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9">
            <a:extLst>
              <a:ext uri="{FF2B5EF4-FFF2-40B4-BE49-F238E27FC236}">
                <a16:creationId xmlns:a16="http://schemas.microsoft.com/office/drawing/2014/main" id="{003226AC-6541-4649-B6AC-1E73BD4D9C4F}"/>
              </a:ext>
            </a:extLst>
          </p:cNvPr>
          <p:cNvSpPr/>
          <p:nvPr/>
        </p:nvSpPr>
        <p:spPr>
          <a:xfrm>
            <a:off x="391665" y="4898494"/>
            <a:ext cx="12116021" cy="1013233"/>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3" name="Shape9">
            <a:extLst>
              <a:ext uri="{FF2B5EF4-FFF2-40B4-BE49-F238E27FC236}">
                <a16:creationId xmlns:a16="http://schemas.microsoft.com/office/drawing/2014/main" id="{003226AC-6541-4649-B6AC-1E73BD4D9C4F}"/>
              </a:ext>
            </a:extLst>
          </p:cNvPr>
          <p:cNvSpPr/>
          <p:nvPr/>
        </p:nvSpPr>
        <p:spPr>
          <a:xfrm>
            <a:off x="391665" y="1959506"/>
            <a:ext cx="12116021" cy="784672"/>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2" name="Shape18">
            <a:extLst>
              <a:ext uri="{FF2B5EF4-FFF2-40B4-BE49-F238E27FC236}">
                <a16:creationId xmlns:a16="http://schemas.microsoft.com/office/drawing/2014/main" id="{CA02947C-86FA-43A0-AEA7-1533075A3978}"/>
              </a:ext>
            </a:extLst>
          </p:cNvPr>
          <p:cNvSpPr/>
          <p:nvPr/>
        </p:nvSpPr>
        <p:spPr>
          <a:xfrm>
            <a:off x="282948" y="1026846"/>
            <a:ext cx="10931899" cy="481705"/>
          </a:xfrm>
          <a:prstGeom prst="roundRect">
            <a:avLst>
              <a:gd name="adj" fmla="val 31422"/>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选择操作</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800" y="1022512"/>
            <a:ext cx="11887200" cy="5835488"/>
          </a:xfrm>
          <a:prstGeom prst="rect">
            <a:avLst/>
          </a:prstGeom>
        </p:spPr>
        <p:txBody>
          <a:bodyPr/>
          <a:lstStyle/>
          <a:p>
            <a:pPr>
              <a:buFont typeface="Wingdings" pitchFamily="2" charset="2"/>
              <a:buChar char="l"/>
            </a:pPr>
            <a:r>
              <a:rPr lang="en-US" altLang="zh-CN" sz="2400" dirty="0">
                <a:solidFill>
                  <a:srgbClr val="743481"/>
                </a:solidFill>
                <a:latin typeface="微软雅黑" panose="020B0503020204020204" pitchFamily="82" charset="2"/>
                <a:ea typeface="微软雅黑" panose="020B0503020204020204" pitchFamily="82" charset="2"/>
              </a:rPr>
              <a:t>DISTINCT</a:t>
            </a:r>
            <a:r>
              <a:rPr lang="zh-CN" altLang="en-US" sz="2400" dirty="0">
                <a:latin typeface="微软雅黑" panose="020B0503020204020204" pitchFamily="82" charset="2"/>
                <a:ea typeface="微软雅黑" panose="020B0503020204020204" pitchFamily="82" charset="2"/>
              </a:rPr>
              <a:t>：查询结果会消除取值重复的行</a:t>
            </a:r>
            <a:endParaRPr lang="en-US" altLang="zh-CN" sz="2400" dirty="0">
              <a:latin typeface="微软雅黑" panose="020B0503020204020204" pitchFamily="82" charset="2"/>
              <a:ea typeface="微软雅黑" panose="020B0503020204020204" pitchFamily="82" charset="2"/>
            </a:endParaRPr>
          </a:p>
          <a:p>
            <a:pPr>
              <a:buFont typeface="Wingdings" pitchFamily="2" charset="2"/>
              <a:buChar char="l"/>
            </a:pPr>
            <a:r>
              <a:rPr lang="en-US" altLang="zh-CN" sz="2400" dirty="0">
                <a:latin typeface="微软雅黑" panose="020B0503020204020204" pitchFamily="82" charset="2"/>
                <a:ea typeface="微软雅黑" panose="020B0503020204020204" pitchFamily="82" charset="2"/>
              </a:rPr>
              <a:t>【</a:t>
            </a:r>
            <a:r>
              <a:rPr lang="zh-CN" altLang="en-US"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4.33】</a:t>
            </a:r>
            <a:r>
              <a:rPr lang="zh-CN" altLang="zh-CN" sz="2400" dirty="0">
                <a:latin typeface="微软雅黑" panose="020B0503020204020204" pitchFamily="82" charset="2"/>
                <a:ea typeface="微软雅黑" panose="020B0503020204020204" pitchFamily="82" charset="2"/>
              </a:rPr>
              <a:t>查询所有系的信息。</a:t>
            </a:r>
            <a:endParaRPr lang="en-US" altLang="zh-CN" sz="2400" dirty="0">
              <a:latin typeface="微软雅黑" panose="020B0503020204020204" pitchFamily="82" charset="2"/>
              <a:ea typeface="微软雅黑" panose="020B0503020204020204" pitchFamily="82" charset="2"/>
            </a:endParaRPr>
          </a:p>
          <a:p>
            <a:pPr>
              <a:buFont typeface="Wingdings" pitchFamily="2" charset="2"/>
              <a:buChar char="l"/>
            </a:pPr>
            <a:endParaRPr lang="en-US" altLang="zh-CN" sz="2400" dirty="0">
              <a:latin typeface="微软雅黑" panose="020B0503020204020204" pitchFamily="82" charset="2"/>
              <a:ea typeface="微软雅黑" panose="020B0503020204020204" pitchFamily="82" charset="2"/>
            </a:endParaRPr>
          </a:p>
          <a:p>
            <a:pPr marL="0" indent="0">
              <a:buNone/>
            </a:pPr>
            <a:r>
              <a:rPr lang="zh-CN" altLang="zh-CN" sz="2400" dirty="0">
                <a:latin typeface="微软雅黑" panose="020B0503020204020204" pitchFamily="82" charset="2"/>
                <a:ea typeface="微软雅黑" panose="020B0503020204020204" pitchFamily="82" charset="2"/>
              </a:rPr>
              <a:t> </a:t>
            </a:r>
            <a:endParaRPr lang="en-US" altLang="zh-CN" sz="2400" dirty="0">
              <a:latin typeface="微软雅黑" panose="020B0503020204020204" pitchFamily="82" charset="2"/>
              <a:ea typeface="微软雅黑" panose="020B0503020204020204" pitchFamily="82" charset="2"/>
            </a:endParaRPr>
          </a:p>
          <a:p>
            <a:pPr>
              <a:buFont typeface="Wingdings" pitchFamily="2" charset="2"/>
              <a:buChar char="l"/>
            </a:pPr>
            <a:r>
              <a:rPr lang="zh-CN" altLang="en-US" sz="2400" dirty="0">
                <a:latin typeface="微软雅黑" panose="020B0503020204020204" pitchFamily="82" charset="2"/>
                <a:ea typeface="微软雅黑" panose="020B0503020204020204" pitchFamily="82" charset="2"/>
              </a:rPr>
              <a:t>查询结果为：</a:t>
            </a:r>
            <a:endParaRPr lang="en-US" altLang="zh-CN" sz="2400" dirty="0">
              <a:latin typeface="微软雅黑" panose="020B0503020204020204" pitchFamily="82" charset="2"/>
              <a:ea typeface="微软雅黑" panose="020B0503020204020204" pitchFamily="82" charset="2"/>
            </a:endParaRPr>
          </a:p>
          <a:p>
            <a:pPr>
              <a:buFont typeface="Wingdings" pitchFamily="2" charset="2"/>
              <a:buChar char="l"/>
            </a:pPr>
            <a:endParaRPr lang="en-US" altLang="zh-CN" sz="2400" dirty="0">
              <a:latin typeface="微软雅黑" panose="020B0503020204020204" pitchFamily="82" charset="2"/>
              <a:ea typeface="微软雅黑" panose="020B0503020204020204" pitchFamily="82" charset="2"/>
            </a:endParaRPr>
          </a:p>
          <a:p>
            <a:pPr marL="0" indent="0">
              <a:buNone/>
            </a:pPr>
            <a:endParaRPr lang="en-US" altLang="zh-CN" sz="2400" dirty="0">
              <a:latin typeface="微软雅黑" panose="020B0503020204020204" pitchFamily="82" charset="2"/>
              <a:ea typeface="微软雅黑" panose="020B0503020204020204" pitchFamily="82" charset="2"/>
            </a:endParaRPr>
          </a:p>
          <a:p>
            <a:pPr marL="0" indent="0">
              <a:buNone/>
            </a:pPr>
            <a:endParaRPr lang="en-US" altLang="zh-CN" sz="2400" dirty="0">
              <a:latin typeface="微软雅黑" panose="020B0503020204020204" pitchFamily="82" charset="2"/>
              <a:ea typeface="微软雅黑" panose="020B0503020204020204" pitchFamily="82" charset="2"/>
            </a:endParaRPr>
          </a:p>
          <a:p>
            <a:pPr>
              <a:buFont typeface="Wingdings" pitchFamily="2" charset="2"/>
              <a:buChar char="l"/>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4.34</a:t>
            </a:r>
            <a:r>
              <a:rPr lang="zh-CN" altLang="zh-CN" sz="2400" dirty="0">
                <a:latin typeface="微软雅黑" panose="020B0503020204020204" pitchFamily="82" charset="2"/>
                <a:ea typeface="微软雅黑" panose="020B0503020204020204" pitchFamily="82" charset="2"/>
              </a:rPr>
              <a:t>】查询所有系的信息（指定</a:t>
            </a:r>
            <a:r>
              <a:rPr lang="en-US" altLang="zh-CN" sz="2400" dirty="0">
                <a:latin typeface="微软雅黑" panose="020B0503020204020204" pitchFamily="82" charset="2"/>
                <a:ea typeface="微软雅黑" panose="020B0503020204020204" pitchFamily="82" charset="2"/>
              </a:rPr>
              <a:t>DISTINCT</a:t>
            </a:r>
            <a:r>
              <a:rPr lang="zh-CN" altLang="zh-CN" sz="2400" dirty="0">
                <a:latin typeface="微软雅黑" panose="020B0503020204020204" pitchFamily="82" charset="2"/>
                <a:ea typeface="微软雅黑" panose="020B0503020204020204" pitchFamily="82" charset="2"/>
              </a:rPr>
              <a:t>选项）。</a:t>
            </a:r>
            <a:endParaRPr lang="en-US" altLang="zh-CN" sz="2400" dirty="0">
              <a:latin typeface="微软雅黑" panose="020B0503020204020204" pitchFamily="82" charset="2"/>
              <a:ea typeface="微软雅黑" panose="020B0503020204020204" pitchFamily="82" charset="2"/>
            </a:endParaRPr>
          </a:p>
          <a:p>
            <a:pPr>
              <a:buFont typeface="Wingdings" pitchFamily="2" charset="2"/>
              <a:buChar char="l"/>
            </a:pPr>
            <a:endParaRPr lang="en-US" altLang="zh-CN" sz="2400" dirty="0">
              <a:latin typeface="微软雅黑" panose="020B0503020204020204" pitchFamily="82" charset="2"/>
              <a:ea typeface="微软雅黑" panose="020B0503020204020204" pitchFamily="82" charset="2"/>
            </a:endParaRPr>
          </a:p>
          <a:p>
            <a:pPr>
              <a:buFont typeface="Wingdings" pitchFamily="2" charset="2"/>
              <a:buChar char="l"/>
            </a:pPr>
            <a:endParaRPr lang="en-US" altLang="zh-CN" sz="2400" dirty="0">
              <a:latin typeface="微软雅黑" panose="020B0503020204020204" pitchFamily="82" charset="2"/>
              <a:ea typeface="微软雅黑" panose="020B0503020204020204" pitchFamily="82" charset="2"/>
            </a:endParaRPr>
          </a:p>
          <a:p>
            <a:pPr>
              <a:buFont typeface="Wingdings" pitchFamily="2" charset="2"/>
              <a:buChar char="l"/>
            </a:pPr>
            <a:r>
              <a:rPr lang="zh-CN" altLang="en-US" sz="2400" dirty="0">
                <a:latin typeface="微软雅黑" panose="020B0503020204020204" pitchFamily="82" charset="2"/>
                <a:ea typeface="微软雅黑" panose="020B0503020204020204" pitchFamily="82" charset="2"/>
              </a:rPr>
              <a:t>查询结果为：</a:t>
            </a:r>
            <a:endParaRPr lang="en-US" altLang="zh-CN" sz="2400" dirty="0">
              <a:latin typeface="微软雅黑" panose="020B0503020204020204" pitchFamily="82" charset="2"/>
              <a:ea typeface="微软雅黑" panose="020B0503020204020204" pitchFamily="82" charset="2"/>
            </a:endParaRPr>
          </a:p>
        </p:txBody>
      </p:sp>
      <p:graphicFrame>
        <p:nvGraphicFramePr>
          <p:cNvPr id="7" name="表格 6">
            <a:extLst>
              <a:ext uri="{FF2B5EF4-FFF2-40B4-BE49-F238E27FC236}">
                <a16:creationId xmlns:a16="http://schemas.microsoft.com/office/drawing/2014/main" id="{F1B43F1C-E6F2-94B7-B02F-5A2B7F65588B}"/>
              </a:ext>
            </a:extLst>
          </p:cNvPr>
          <p:cNvGraphicFramePr>
            <a:graphicFrameLocks noGrp="1"/>
          </p:cNvGraphicFramePr>
          <p:nvPr>
            <p:extLst>
              <p:ext uri="{D42A27DB-BD31-4B8C-83A1-F6EECF244321}">
                <p14:modId xmlns:p14="http://schemas.microsoft.com/office/powerpoint/2010/main" val="1623561145"/>
              </p:ext>
            </p:extLst>
          </p:nvPr>
        </p:nvGraphicFramePr>
        <p:xfrm>
          <a:off x="3597272" y="2804812"/>
          <a:ext cx="1452245" cy="1693926"/>
        </p:xfrm>
        <a:graphic>
          <a:graphicData uri="http://schemas.openxmlformats.org/drawingml/2006/table">
            <a:tbl>
              <a:tblPr firstRow="1" firstCol="1" bandRow="1">
                <a:tableStyleId>{5940675A-B579-460E-94D1-54222C63F5DA}</a:tableStyleId>
              </a:tblPr>
              <a:tblGrid>
                <a:gridCol w="1452245">
                  <a:extLst>
                    <a:ext uri="{9D8B030D-6E8A-4147-A177-3AD203B41FA5}">
                      <a16:colId xmlns:a16="http://schemas.microsoft.com/office/drawing/2014/main" val="642857289"/>
                    </a:ext>
                  </a:extLst>
                </a:gridCol>
              </a:tblGrid>
              <a:tr h="279730">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Sdept</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4021698004"/>
                  </a:ext>
                </a:extLst>
              </a:tr>
              <a:tr h="279730">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CS</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706564553"/>
                  </a:ext>
                </a:extLst>
              </a:tr>
              <a:tr h="279730">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CS</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88015885"/>
                  </a:ext>
                </a:extLst>
              </a:tr>
              <a:tr h="279730">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CS</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771308429"/>
                  </a:ext>
                </a:extLst>
              </a:tr>
              <a:tr h="279730">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MA</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14503862"/>
                  </a:ext>
                </a:extLst>
              </a:tr>
              <a:tr h="279730">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MA</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060334566"/>
                  </a:ext>
                </a:extLst>
              </a:tr>
            </a:tbl>
          </a:graphicData>
        </a:graphic>
      </p:graphicFrame>
      <p:pic>
        <p:nvPicPr>
          <p:cNvPr id="10" name="图片 9">
            <a:extLst>
              <a:ext uri="{FF2B5EF4-FFF2-40B4-BE49-F238E27FC236}">
                <a16:creationId xmlns:a16="http://schemas.microsoft.com/office/drawing/2014/main" id="{A18EF689-D837-399E-739E-E76160CBCF22}"/>
              </a:ext>
            </a:extLst>
          </p:cNvPr>
          <p:cNvPicPr>
            <a:picLocks noChangeAspect="1"/>
          </p:cNvPicPr>
          <p:nvPr/>
        </p:nvPicPr>
        <p:blipFill>
          <a:blip r:embed="rId2"/>
          <a:stretch>
            <a:fillRect/>
          </a:stretch>
        </p:blipFill>
        <p:spPr>
          <a:xfrm>
            <a:off x="1208400" y="5092572"/>
            <a:ext cx="10080000" cy="678217"/>
          </a:xfrm>
          <a:prstGeom prst="rect">
            <a:avLst/>
          </a:prstGeom>
        </p:spPr>
      </p:pic>
      <p:graphicFrame>
        <p:nvGraphicFramePr>
          <p:cNvPr id="11" name="表格 10">
            <a:extLst>
              <a:ext uri="{FF2B5EF4-FFF2-40B4-BE49-F238E27FC236}">
                <a16:creationId xmlns:a16="http://schemas.microsoft.com/office/drawing/2014/main" id="{1848BE08-850B-08FC-79E5-1BB3364EB6BC}"/>
              </a:ext>
            </a:extLst>
          </p:cNvPr>
          <p:cNvGraphicFramePr>
            <a:graphicFrameLocks noGrp="1"/>
          </p:cNvGraphicFramePr>
          <p:nvPr>
            <p:extLst>
              <p:ext uri="{D42A27DB-BD31-4B8C-83A1-F6EECF244321}">
                <p14:modId xmlns:p14="http://schemas.microsoft.com/office/powerpoint/2010/main" val="2275384553"/>
              </p:ext>
            </p:extLst>
          </p:nvPr>
        </p:nvGraphicFramePr>
        <p:xfrm>
          <a:off x="3597271" y="5831423"/>
          <a:ext cx="1452245" cy="883497"/>
        </p:xfrm>
        <a:graphic>
          <a:graphicData uri="http://schemas.openxmlformats.org/drawingml/2006/table">
            <a:tbl>
              <a:tblPr firstRow="1" firstCol="1" bandRow="1">
                <a:tableStyleId>{5940675A-B579-460E-94D1-54222C63F5DA}</a:tableStyleId>
              </a:tblPr>
              <a:tblGrid>
                <a:gridCol w="1452245">
                  <a:extLst>
                    <a:ext uri="{9D8B030D-6E8A-4147-A177-3AD203B41FA5}">
                      <a16:colId xmlns:a16="http://schemas.microsoft.com/office/drawing/2014/main" val="2957356238"/>
                    </a:ext>
                  </a:extLst>
                </a:gridCol>
              </a:tblGrid>
              <a:tr h="294499">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Sdept</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019375188"/>
                  </a:ext>
                </a:extLst>
              </a:tr>
              <a:tr h="294499">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CS</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696237713"/>
                  </a:ext>
                </a:extLst>
              </a:tr>
              <a:tr h="294499">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MA</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031438208"/>
                  </a:ext>
                </a:extLst>
              </a:tr>
            </a:tbl>
          </a:graphicData>
        </a:graphic>
      </p:graphicFrame>
      <p:pic>
        <p:nvPicPr>
          <p:cNvPr id="5" name="图片 4">
            <a:extLst>
              <a:ext uri="{FF2B5EF4-FFF2-40B4-BE49-F238E27FC236}">
                <a16:creationId xmlns:a16="http://schemas.microsoft.com/office/drawing/2014/main" id="{8FF810C6-F3C1-1499-8E7B-0426567FC156}"/>
              </a:ext>
            </a:extLst>
          </p:cNvPr>
          <p:cNvPicPr>
            <a:picLocks noChangeAspect="1"/>
          </p:cNvPicPr>
          <p:nvPr/>
        </p:nvPicPr>
        <p:blipFill>
          <a:blip r:embed="rId3"/>
          <a:stretch>
            <a:fillRect/>
          </a:stretch>
        </p:blipFill>
        <p:spPr>
          <a:xfrm>
            <a:off x="1208400" y="1994369"/>
            <a:ext cx="10080000" cy="703911"/>
          </a:xfrm>
          <a:prstGeom prst="rect">
            <a:avLst/>
          </a:prstGeom>
        </p:spPr>
      </p:pic>
      <p:sp>
        <p:nvSpPr>
          <p:cNvPr id="4" name="页脚占位符 3">
            <a:extLst>
              <a:ext uri="{FF2B5EF4-FFF2-40B4-BE49-F238E27FC236}">
                <a16:creationId xmlns:a16="http://schemas.microsoft.com/office/drawing/2014/main" id="{E2788A87-A1B3-3296-0108-9C19E6ADB41B}"/>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F86730DD-FC50-E1A7-4870-6E1D56ED872C}"/>
              </a:ext>
            </a:extLst>
          </p:cNvPr>
          <p:cNvSpPr>
            <a:spLocks noGrp="1"/>
          </p:cNvSpPr>
          <p:nvPr>
            <p:ph type="sldNum" sz="quarter" idx="12"/>
          </p:nvPr>
        </p:nvSpPr>
        <p:spPr/>
        <p:txBody>
          <a:bodyPr/>
          <a:lstStyle/>
          <a:p>
            <a:fld id="{4B0D34C0-35A8-654C-9FBA-7B4E017BD630}" type="slidenum">
              <a:rPr lang="en-US" altLang="zh-CN" smtClean="0"/>
              <a:t>36</a:t>
            </a:fld>
            <a:endParaRPr kumimoji="1" lang="zh-CN" altLang="en-US"/>
          </a:p>
        </p:txBody>
      </p:sp>
    </p:spTree>
    <p:extLst>
      <p:ext uri="{BB962C8B-B14F-4D97-AF65-F5344CB8AC3E}">
        <p14:creationId xmlns:p14="http://schemas.microsoft.com/office/powerpoint/2010/main" val="3295351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18">
            <a:extLst>
              <a:ext uri="{FF2B5EF4-FFF2-40B4-BE49-F238E27FC236}">
                <a16:creationId xmlns:a16="http://schemas.microsoft.com/office/drawing/2014/main" id="{CA02947C-86FA-43A0-AEA7-1533075A3978}"/>
              </a:ext>
            </a:extLst>
          </p:cNvPr>
          <p:cNvSpPr/>
          <p:nvPr/>
        </p:nvSpPr>
        <p:spPr>
          <a:xfrm>
            <a:off x="272022" y="5831153"/>
            <a:ext cx="11489672" cy="638101"/>
          </a:xfrm>
          <a:prstGeom prst="roundRect">
            <a:avLst>
              <a:gd name="adj" fmla="val 25236"/>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8" name="Shape18">
            <a:extLst>
              <a:ext uri="{FF2B5EF4-FFF2-40B4-BE49-F238E27FC236}">
                <a16:creationId xmlns:a16="http://schemas.microsoft.com/office/drawing/2014/main" id="{CA02947C-86FA-43A0-AEA7-1533075A3978}"/>
              </a:ext>
            </a:extLst>
          </p:cNvPr>
          <p:cNvSpPr/>
          <p:nvPr/>
        </p:nvSpPr>
        <p:spPr>
          <a:xfrm>
            <a:off x="282948" y="1026846"/>
            <a:ext cx="11489672" cy="1604212"/>
          </a:xfrm>
          <a:prstGeom prst="roundRect">
            <a:avLst>
              <a:gd name="adj" fmla="val 2350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7" name="Shape9">
            <a:extLst>
              <a:ext uri="{FF2B5EF4-FFF2-40B4-BE49-F238E27FC236}">
                <a16:creationId xmlns:a16="http://schemas.microsoft.com/office/drawing/2014/main" id="{003226AC-6541-4649-B6AC-1E73BD4D9C4F}"/>
              </a:ext>
            </a:extLst>
          </p:cNvPr>
          <p:cNvSpPr/>
          <p:nvPr/>
        </p:nvSpPr>
        <p:spPr>
          <a:xfrm>
            <a:off x="293874" y="2725991"/>
            <a:ext cx="11753850" cy="282316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聚集</a:t>
            </a:r>
            <a:r>
              <a:rPr kumimoji="1" lang="zh-CN" altLang="en-US" dirty="0"/>
              <a:t>操作</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800" y="1201270"/>
            <a:ext cx="11456894" cy="4876801"/>
          </a:xfrm>
          <a:prstGeom prst="rect">
            <a:avLst/>
          </a:prstGeom>
        </p:spPr>
        <p:txBody>
          <a:bodyPr/>
          <a:lstStyle/>
          <a:p>
            <a:pPr>
              <a:buFont typeface="Wingdings" pitchFamily="2" charset="2"/>
              <a:buChar char="l"/>
            </a:pPr>
            <a:r>
              <a:rPr lang="zh-CN" altLang="zh-CN" sz="2400" dirty="0">
                <a:latin typeface="微软雅黑" panose="020B0503020204020204" pitchFamily="82" charset="2"/>
                <a:ea typeface="微软雅黑" panose="020B0503020204020204" pitchFamily="82" charset="2"/>
              </a:rPr>
              <a:t>为了查询一些数据聚集后的结果，比如查询一些统计值（平均值、最大值、最小值等），</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提供了许多聚集函数</a:t>
            </a:r>
            <a:r>
              <a:rPr lang="zh-CN" altLang="en-US" sz="2400" dirty="0">
                <a:latin typeface="微软雅黑" panose="020B0503020204020204" pitchFamily="82" charset="2"/>
                <a:ea typeface="微软雅黑" panose="020B0503020204020204" pitchFamily="82" charset="2"/>
              </a:rPr>
              <a:t>。</a:t>
            </a:r>
            <a:endParaRPr lang="en-US" altLang="zh-CN" sz="2400" dirty="0">
              <a:latin typeface="微软雅黑" panose="020B0503020204020204" pitchFamily="82" charset="2"/>
              <a:ea typeface="微软雅黑" panose="020B0503020204020204" pitchFamily="82" charset="2"/>
            </a:endParaRPr>
          </a:p>
          <a:p>
            <a:pPr>
              <a:buFont typeface="Wingdings" pitchFamily="2" charset="2"/>
              <a:buChar char="l"/>
            </a:pPr>
            <a:r>
              <a:rPr lang="zh-CN" altLang="en-US" sz="2400" dirty="0">
                <a:latin typeface="微软雅黑" panose="020B0503020204020204" pitchFamily="82" charset="2"/>
                <a:ea typeface="微软雅黑" panose="020B0503020204020204" pitchFamily="82" charset="2"/>
              </a:rPr>
              <a:t>常见的聚集函数包括：</a:t>
            </a:r>
            <a:endParaRPr lang="en-US" altLang="zh-CN" sz="2400" dirty="0">
              <a:latin typeface="微软雅黑" panose="020B0503020204020204" pitchFamily="82" charset="2"/>
              <a:ea typeface="微软雅黑" panose="020B0503020204020204" pitchFamily="82" charset="2"/>
            </a:endParaRPr>
          </a:p>
          <a:p>
            <a:pPr>
              <a:buFont typeface="Wingdings" pitchFamily="2" charset="2"/>
              <a:buChar char="l"/>
            </a:pPr>
            <a:endParaRPr lang="en-US" altLang="zh-CN" sz="2400" dirty="0">
              <a:latin typeface="微软雅黑" panose="020B0503020204020204" pitchFamily="82" charset="2"/>
              <a:ea typeface="微软雅黑" panose="020B0503020204020204" pitchFamily="82" charset="2"/>
            </a:endParaRPr>
          </a:p>
          <a:p>
            <a:pPr>
              <a:buFont typeface="Wingdings" pitchFamily="2" charset="2"/>
              <a:buChar char="l"/>
            </a:pPr>
            <a:endParaRPr lang="en-US" altLang="zh-CN" sz="2400" dirty="0">
              <a:latin typeface="微软雅黑" panose="020B0503020204020204" pitchFamily="82" charset="2"/>
              <a:ea typeface="微软雅黑" panose="020B0503020204020204" pitchFamily="82" charset="2"/>
            </a:endParaRPr>
          </a:p>
          <a:p>
            <a:pPr>
              <a:buFont typeface="Wingdings" pitchFamily="2" charset="2"/>
              <a:buChar char="l"/>
            </a:pPr>
            <a:endParaRPr lang="en-US" altLang="zh-CN" sz="2400" dirty="0">
              <a:latin typeface="微软雅黑" panose="020B0503020204020204" pitchFamily="82" charset="2"/>
              <a:ea typeface="微软雅黑" panose="020B0503020204020204" pitchFamily="82" charset="2"/>
            </a:endParaRPr>
          </a:p>
          <a:p>
            <a:pPr>
              <a:buFont typeface="Wingdings" pitchFamily="2" charset="2"/>
              <a:buChar char="l"/>
            </a:pPr>
            <a:endParaRPr lang="en-US" altLang="zh-CN" sz="2400" dirty="0">
              <a:latin typeface="微软雅黑" panose="020B0503020204020204" pitchFamily="82" charset="2"/>
              <a:ea typeface="微软雅黑" panose="020B0503020204020204" pitchFamily="82" charset="2"/>
            </a:endParaRPr>
          </a:p>
          <a:p>
            <a:pPr>
              <a:buFont typeface="Wingdings" pitchFamily="2" charset="2"/>
              <a:buChar char="l"/>
            </a:pPr>
            <a:endParaRPr lang="en-US" altLang="zh-CN" sz="2400" dirty="0">
              <a:latin typeface="微软雅黑" panose="020B0503020204020204" pitchFamily="82" charset="2"/>
              <a:ea typeface="微软雅黑" panose="020B0503020204020204" pitchFamily="82" charset="2"/>
            </a:endParaRPr>
          </a:p>
          <a:p>
            <a:pPr>
              <a:buFont typeface="Wingdings" pitchFamily="2" charset="2"/>
              <a:buChar char="l"/>
            </a:pPr>
            <a:endParaRPr lang="en-US" altLang="zh-CN" sz="2400" dirty="0">
              <a:latin typeface="微软雅黑" panose="020B0503020204020204" pitchFamily="82" charset="2"/>
              <a:ea typeface="微软雅黑" panose="020B0503020204020204" pitchFamily="82" charset="2"/>
            </a:endParaRPr>
          </a:p>
          <a:p>
            <a:pPr marL="0" indent="0">
              <a:buNone/>
            </a:pPr>
            <a:endParaRPr lang="en-US" altLang="zh-CN" sz="2400" dirty="0">
              <a:latin typeface="微软雅黑" panose="020B0503020204020204" pitchFamily="82" charset="2"/>
              <a:ea typeface="微软雅黑" panose="020B0503020204020204" pitchFamily="82" charset="2"/>
            </a:endParaRPr>
          </a:p>
          <a:p>
            <a:pPr marL="0" indent="0">
              <a:buNone/>
            </a:pPr>
            <a:endParaRPr lang="en-US" altLang="zh-CN" sz="2400" dirty="0">
              <a:latin typeface="微软雅黑" panose="020B0503020204020204" pitchFamily="82" charset="2"/>
              <a:ea typeface="微软雅黑" panose="020B0503020204020204" pitchFamily="82" charset="2"/>
            </a:endParaRPr>
          </a:p>
          <a:p>
            <a:pPr>
              <a:buFont typeface="Wingdings" pitchFamily="2" charset="2"/>
              <a:buChar char="l"/>
            </a:pPr>
            <a:r>
              <a:rPr lang="zh-CN" altLang="zh-CN" sz="2400" dirty="0">
                <a:latin typeface="微软雅黑" panose="020B0503020204020204" pitchFamily="82" charset="2"/>
                <a:ea typeface="微软雅黑" panose="020B0503020204020204" pitchFamily="82" charset="2"/>
              </a:rPr>
              <a:t>当指定</a:t>
            </a:r>
            <a:r>
              <a:rPr lang="en-US" altLang="zh-CN" sz="2400" dirty="0">
                <a:solidFill>
                  <a:srgbClr val="743481"/>
                </a:solidFill>
                <a:latin typeface="微软雅黑" panose="020B0503020204020204" pitchFamily="82" charset="2"/>
                <a:ea typeface="微软雅黑" panose="020B0503020204020204" pitchFamily="82" charset="2"/>
              </a:rPr>
              <a:t>DISTINCT</a:t>
            </a:r>
            <a:r>
              <a:rPr lang="zh-CN" altLang="zh-CN" sz="2400" dirty="0">
                <a:latin typeface="微软雅黑" panose="020B0503020204020204" pitchFamily="82" charset="2"/>
                <a:ea typeface="微软雅黑" panose="020B0503020204020204" pitchFamily="82" charset="2"/>
              </a:rPr>
              <a:t>选项时，聚集函数要应用在消除重复取值的列</a:t>
            </a:r>
            <a:r>
              <a:rPr lang="zh-CN" altLang="en-US" sz="2400" dirty="0">
                <a:latin typeface="微软雅黑" panose="020B0503020204020204" pitchFamily="82" charset="2"/>
                <a:ea typeface="微软雅黑" panose="020B0503020204020204" pitchFamily="82" charset="2"/>
              </a:rPr>
              <a:t>上</a:t>
            </a:r>
            <a:endParaRPr lang="en-US" altLang="zh-CN" sz="2400" dirty="0">
              <a:latin typeface="微软雅黑" panose="020B0503020204020204" pitchFamily="82" charset="2"/>
              <a:ea typeface="微软雅黑" panose="020B0503020204020204" pitchFamily="82" charset="2"/>
            </a:endParaRPr>
          </a:p>
          <a:p>
            <a:pPr marL="0" indent="0">
              <a:buNone/>
            </a:pPr>
            <a:endParaRPr lang="en-US" altLang="zh-CN" sz="2400" dirty="0">
              <a:latin typeface="微软雅黑" panose="020B0503020204020204" pitchFamily="82" charset="2"/>
              <a:ea typeface="微软雅黑" panose="020B0503020204020204" pitchFamily="82" charset="2"/>
            </a:endParaRPr>
          </a:p>
          <a:p>
            <a:pPr>
              <a:buFont typeface="Wingdings" pitchFamily="2" charset="2"/>
              <a:buChar char="l"/>
            </a:pPr>
            <a:endParaRPr lang="en-US" altLang="zh-CN" sz="2400" dirty="0">
              <a:latin typeface="微软雅黑" panose="020B0503020204020204" pitchFamily="82" charset="2"/>
              <a:ea typeface="微软雅黑" panose="020B0503020204020204" pitchFamily="82" charset="2"/>
            </a:endParaRPr>
          </a:p>
        </p:txBody>
      </p:sp>
      <p:graphicFrame>
        <p:nvGraphicFramePr>
          <p:cNvPr id="5" name="表格 4">
            <a:extLst>
              <a:ext uri="{FF2B5EF4-FFF2-40B4-BE49-F238E27FC236}">
                <a16:creationId xmlns:a16="http://schemas.microsoft.com/office/drawing/2014/main" id="{9CB2E789-B77D-6D08-C85E-4102A9D3DB17}"/>
              </a:ext>
            </a:extLst>
          </p:cNvPr>
          <p:cNvGraphicFramePr>
            <a:graphicFrameLocks noGrp="1"/>
          </p:cNvGraphicFramePr>
          <p:nvPr>
            <p:extLst>
              <p:ext uri="{D42A27DB-BD31-4B8C-83A1-F6EECF244321}">
                <p14:modId xmlns:p14="http://schemas.microsoft.com/office/powerpoint/2010/main" val="2783001686"/>
              </p:ext>
            </p:extLst>
          </p:nvPr>
        </p:nvGraphicFramePr>
        <p:xfrm>
          <a:off x="1642274" y="2754494"/>
          <a:ext cx="7618266" cy="2541210"/>
        </p:xfrm>
        <a:graphic>
          <a:graphicData uri="http://schemas.openxmlformats.org/drawingml/2006/table">
            <a:tbl>
              <a:tblPr firstRow="1" firstCol="1" bandRow="1">
                <a:tableStyleId>{5940675A-B579-460E-94D1-54222C63F5DA}</a:tableStyleId>
              </a:tblPr>
              <a:tblGrid>
                <a:gridCol w="4239822">
                  <a:extLst>
                    <a:ext uri="{9D8B030D-6E8A-4147-A177-3AD203B41FA5}">
                      <a16:colId xmlns:a16="http://schemas.microsoft.com/office/drawing/2014/main" val="1033499134"/>
                    </a:ext>
                  </a:extLst>
                </a:gridCol>
                <a:gridCol w="3378444">
                  <a:extLst>
                    <a:ext uri="{9D8B030D-6E8A-4147-A177-3AD203B41FA5}">
                      <a16:colId xmlns:a16="http://schemas.microsoft.com/office/drawing/2014/main" val="659258645"/>
                    </a:ext>
                  </a:extLst>
                </a:gridCol>
              </a:tblGrid>
              <a:tr h="275962">
                <a:tc>
                  <a:txBody>
                    <a:bodyPr/>
                    <a:lstStyle/>
                    <a:p>
                      <a:pPr indent="127000" algn="ctr">
                        <a:lnSpc>
                          <a:spcPct val="150000"/>
                        </a:lnSpc>
                      </a:pPr>
                      <a:r>
                        <a:rPr lang="zh-CN" sz="1800" kern="100" dirty="0">
                          <a:effectLst/>
                          <a:latin typeface="微软雅黑" panose="020B0503020204020204" pitchFamily="82" charset="2"/>
                          <a:ea typeface="微软雅黑" panose="020B0503020204020204" pitchFamily="82" charset="2"/>
                        </a:rPr>
                        <a:t>聚集函数</a:t>
                      </a:r>
                      <a:endParaRPr lang="zh-CN" sz="18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tc>
                <a:tc>
                  <a:txBody>
                    <a:bodyPr/>
                    <a:lstStyle/>
                    <a:p>
                      <a:pPr indent="127000" algn="ctr">
                        <a:lnSpc>
                          <a:spcPct val="150000"/>
                        </a:lnSpc>
                      </a:pPr>
                      <a:r>
                        <a:rPr lang="zh-CN" sz="1800" kern="100">
                          <a:effectLst/>
                          <a:latin typeface="微软雅黑" panose="020B0503020204020204" pitchFamily="82" charset="2"/>
                          <a:ea typeface="微软雅黑" panose="020B0503020204020204" pitchFamily="82" charset="2"/>
                        </a:rPr>
                        <a:t>含义</a:t>
                      </a:r>
                      <a:endParaRPr lang="zh-CN" sz="18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tc>
                <a:extLst>
                  <a:ext uri="{0D108BD9-81ED-4DB2-BD59-A6C34878D82A}">
                    <a16:rowId xmlns:a16="http://schemas.microsoft.com/office/drawing/2014/main" val="2048600293"/>
                  </a:ext>
                </a:extLst>
              </a:tr>
              <a:tr h="275962">
                <a:tc>
                  <a:txBody>
                    <a:bodyPr/>
                    <a:lstStyle/>
                    <a:p>
                      <a:pPr indent="127000" algn="ctr">
                        <a:lnSpc>
                          <a:spcPct val="150000"/>
                        </a:lnSpc>
                      </a:pPr>
                      <a:r>
                        <a:rPr lang="en-US" sz="1800" kern="100" dirty="0">
                          <a:effectLst/>
                          <a:latin typeface="微软雅黑" panose="020B0503020204020204" pitchFamily="82" charset="2"/>
                          <a:ea typeface="微软雅黑" panose="020B0503020204020204" pitchFamily="82" charset="2"/>
                        </a:rPr>
                        <a:t>COUNT([DISTINCT | ALL *])</a:t>
                      </a:r>
                      <a:endParaRPr lang="zh-CN" sz="18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tc>
                <a:tc>
                  <a:txBody>
                    <a:bodyPr/>
                    <a:lstStyle/>
                    <a:p>
                      <a:pPr indent="127000" algn="ctr">
                        <a:lnSpc>
                          <a:spcPct val="150000"/>
                        </a:lnSpc>
                      </a:pPr>
                      <a:r>
                        <a:rPr lang="zh-CN" sz="1800" kern="100">
                          <a:effectLst/>
                          <a:latin typeface="微软雅黑" panose="020B0503020204020204" pitchFamily="82" charset="2"/>
                          <a:ea typeface="微软雅黑" panose="020B0503020204020204" pitchFamily="82" charset="2"/>
                        </a:rPr>
                        <a:t>统计元组个数</a:t>
                      </a:r>
                      <a:endParaRPr lang="zh-CN" sz="18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tc>
                <a:extLst>
                  <a:ext uri="{0D108BD9-81ED-4DB2-BD59-A6C34878D82A}">
                    <a16:rowId xmlns:a16="http://schemas.microsoft.com/office/drawing/2014/main" val="2631504904"/>
                  </a:ext>
                </a:extLst>
              </a:tr>
              <a:tr h="275962">
                <a:tc>
                  <a:txBody>
                    <a:bodyPr/>
                    <a:lstStyle/>
                    <a:p>
                      <a:pPr indent="127000" algn="ctr">
                        <a:lnSpc>
                          <a:spcPct val="150000"/>
                        </a:lnSpc>
                      </a:pPr>
                      <a:r>
                        <a:rPr lang="en-US" sz="1800" kern="100" dirty="0">
                          <a:effectLst/>
                          <a:latin typeface="微软雅黑" panose="020B0503020204020204" pitchFamily="82" charset="2"/>
                          <a:ea typeface="微软雅黑" panose="020B0503020204020204" pitchFamily="82" charset="2"/>
                        </a:rPr>
                        <a:t>COUNT([DISTINCT | ALL] &lt;</a:t>
                      </a:r>
                      <a:r>
                        <a:rPr lang="zh-CN" sz="1800" kern="100" dirty="0">
                          <a:effectLst/>
                          <a:latin typeface="微软雅黑" panose="020B0503020204020204" pitchFamily="82" charset="2"/>
                          <a:ea typeface="微软雅黑" panose="020B0503020204020204" pitchFamily="82" charset="2"/>
                        </a:rPr>
                        <a:t>列名</a:t>
                      </a:r>
                      <a:r>
                        <a:rPr lang="en-US" sz="1800" kern="100" dirty="0">
                          <a:effectLst/>
                          <a:latin typeface="微软雅黑" panose="020B0503020204020204" pitchFamily="82" charset="2"/>
                          <a:ea typeface="微软雅黑" panose="020B0503020204020204" pitchFamily="82" charset="2"/>
                        </a:rPr>
                        <a:t>&gt;)</a:t>
                      </a:r>
                      <a:endParaRPr lang="zh-CN" sz="18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tc>
                <a:tc>
                  <a:txBody>
                    <a:bodyPr/>
                    <a:lstStyle/>
                    <a:p>
                      <a:pPr indent="127000" algn="ctr">
                        <a:lnSpc>
                          <a:spcPct val="150000"/>
                        </a:lnSpc>
                      </a:pPr>
                      <a:r>
                        <a:rPr lang="zh-CN" sz="1800" kern="100" dirty="0">
                          <a:effectLst/>
                          <a:latin typeface="微软雅黑" panose="020B0503020204020204" pitchFamily="82" charset="2"/>
                          <a:ea typeface="微软雅黑" panose="020B0503020204020204" pitchFamily="82" charset="2"/>
                        </a:rPr>
                        <a:t>统计一列值的个数</a:t>
                      </a:r>
                      <a:endParaRPr lang="zh-CN" sz="18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tc>
                <a:extLst>
                  <a:ext uri="{0D108BD9-81ED-4DB2-BD59-A6C34878D82A}">
                    <a16:rowId xmlns:a16="http://schemas.microsoft.com/office/drawing/2014/main" val="1085509469"/>
                  </a:ext>
                </a:extLst>
              </a:tr>
              <a:tr h="275962">
                <a:tc>
                  <a:txBody>
                    <a:bodyPr/>
                    <a:lstStyle/>
                    <a:p>
                      <a:pPr indent="127000" algn="ctr">
                        <a:lnSpc>
                          <a:spcPct val="150000"/>
                        </a:lnSpc>
                      </a:pPr>
                      <a:r>
                        <a:rPr lang="en-US" sz="1800" kern="100" dirty="0">
                          <a:effectLst/>
                          <a:latin typeface="微软雅黑" panose="020B0503020204020204" pitchFamily="82" charset="2"/>
                          <a:ea typeface="微软雅黑" panose="020B0503020204020204" pitchFamily="82" charset="2"/>
                        </a:rPr>
                        <a:t>SUM([DISTINCT | ALL] &lt;</a:t>
                      </a:r>
                      <a:r>
                        <a:rPr lang="zh-CN" sz="1800" kern="100" dirty="0">
                          <a:effectLst/>
                          <a:latin typeface="微软雅黑" panose="020B0503020204020204" pitchFamily="82" charset="2"/>
                          <a:ea typeface="微软雅黑" panose="020B0503020204020204" pitchFamily="82" charset="2"/>
                        </a:rPr>
                        <a:t>列名</a:t>
                      </a:r>
                      <a:r>
                        <a:rPr lang="en-US" sz="1800" kern="100" dirty="0">
                          <a:effectLst/>
                          <a:latin typeface="微软雅黑" panose="020B0503020204020204" pitchFamily="82" charset="2"/>
                          <a:ea typeface="微软雅黑" panose="020B0503020204020204" pitchFamily="82" charset="2"/>
                        </a:rPr>
                        <a:t>&gt;)</a:t>
                      </a:r>
                      <a:endParaRPr lang="zh-CN" sz="18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tc>
                <a:tc>
                  <a:txBody>
                    <a:bodyPr/>
                    <a:lstStyle/>
                    <a:p>
                      <a:pPr indent="127000" algn="ctr">
                        <a:lnSpc>
                          <a:spcPct val="150000"/>
                        </a:lnSpc>
                      </a:pPr>
                      <a:r>
                        <a:rPr lang="zh-CN" sz="1800" kern="100">
                          <a:effectLst/>
                          <a:latin typeface="微软雅黑" panose="020B0503020204020204" pitchFamily="82" charset="2"/>
                          <a:ea typeface="微软雅黑" panose="020B0503020204020204" pitchFamily="82" charset="2"/>
                        </a:rPr>
                        <a:t>统计一列值的总和</a:t>
                      </a:r>
                      <a:endParaRPr lang="zh-CN" sz="18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tc>
                <a:extLst>
                  <a:ext uri="{0D108BD9-81ED-4DB2-BD59-A6C34878D82A}">
                    <a16:rowId xmlns:a16="http://schemas.microsoft.com/office/drawing/2014/main" val="763170781"/>
                  </a:ext>
                </a:extLst>
              </a:tr>
              <a:tr h="275962">
                <a:tc>
                  <a:txBody>
                    <a:bodyPr/>
                    <a:lstStyle/>
                    <a:p>
                      <a:pPr indent="127000" algn="ctr">
                        <a:lnSpc>
                          <a:spcPct val="150000"/>
                        </a:lnSpc>
                      </a:pPr>
                      <a:r>
                        <a:rPr lang="en-US" sz="1800" kern="100" dirty="0">
                          <a:effectLst/>
                          <a:latin typeface="微软雅黑" panose="020B0503020204020204" pitchFamily="82" charset="2"/>
                          <a:ea typeface="微软雅黑" panose="020B0503020204020204" pitchFamily="82" charset="2"/>
                        </a:rPr>
                        <a:t>AVG([DISTINCT | ALL] &lt;</a:t>
                      </a:r>
                      <a:r>
                        <a:rPr lang="zh-CN" sz="1800" kern="100" dirty="0">
                          <a:effectLst/>
                          <a:latin typeface="微软雅黑" panose="020B0503020204020204" pitchFamily="82" charset="2"/>
                          <a:ea typeface="微软雅黑" panose="020B0503020204020204" pitchFamily="82" charset="2"/>
                        </a:rPr>
                        <a:t>列名</a:t>
                      </a:r>
                      <a:r>
                        <a:rPr lang="en-US" sz="1800" kern="100" dirty="0">
                          <a:effectLst/>
                          <a:latin typeface="微软雅黑" panose="020B0503020204020204" pitchFamily="82" charset="2"/>
                          <a:ea typeface="微软雅黑" panose="020B0503020204020204" pitchFamily="82" charset="2"/>
                        </a:rPr>
                        <a:t>&gt;)</a:t>
                      </a:r>
                      <a:endParaRPr lang="zh-CN" sz="18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tc>
                <a:tc>
                  <a:txBody>
                    <a:bodyPr/>
                    <a:lstStyle/>
                    <a:p>
                      <a:pPr indent="127000" algn="ctr">
                        <a:lnSpc>
                          <a:spcPct val="150000"/>
                        </a:lnSpc>
                      </a:pPr>
                      <a:r>
                        <a:rPr lang="zh-CN" sz="1800" kern="100">
                          <a:effectLst/>
                          <a:latin typeface="微软雅黑" panose="020B0503020204020204" pitchFamily="82" charset="2"/>
                          <a:ea typeface="微软雅黑" panose="020B0503020204020204" pitchFamily="82" charset="2"/>
                        </a:rPr>
                        <a:t>统计一列值的平均值</a:t>
                      </a:r>
                      <a:endParaRPr lang="zh-CN" sz="18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tc>
                <a:extLst>
                  <a:ext uri="{0D108BD9-81ED-4DB2-BD59-A6C34878D82A}">
                    <a16:rowId xmlns:a16="http://schemas.microsoft.com/office/drawing/2014/main" val="124470243"/>
                  </a:ext>
                </a:extLst>
              </a:tr>
              <a:tr h="275962">
                <a:tc>
                  <a:txBody>
                    <a:bodyPr/>
                    <a:lstStyle/>
                    <a:p>
                      <a:pPr indent="127000" algn="ctr">
                        <a:lnSpc>
                          <a:spcPct val="150000"/>
                        </a:lnSpc>
                      </a:pPr>
                      <a:r>
                        <a:rPr lang="en-US" sz="1800" kern="100" dirty="0">
                          <a:effectLst/>
                          <a:latin typeface="微软雅黑" panose="020B0503020204020204" pitchFamily="82" charset="2"/>
                          <a:ea typeface="微软雅黑" panose="020B0503020204020204" pitchFamily="82" charset="2"/>
                        </a:rPr>
                        <a:t>MAX([DISTINCT | ALL] &lt;</a:t>
                      </a:r>
                      <a:r>
                        <a:rPr lang="zh-CN" sz="1800" kern="100" dirty="0">
                          <a:effectLst/>
                          <a:latin typeface="微软雅黑" panose="020B0503020204020204" pitchFamily="82" charset="2"/>
                          <a:ea typeface="微软雅黑" panose="020B0503020204020204" pitchFamily="82" charset="2"/>
                        </a:rPr>
                        <a:t>列名</a:t>
                      </a:r>
                      <a:r>
                        <a:rPr lang="en-US" sz="1800" kern="100" dirty="0">
                          <a:effectLst/>
                          <a:latin typeface="微软雅黑" panose="020B0503020204020204" pitchFamily="82" charset="2"/>
                          <a:ea typeface="微软雅黑" panose="020B0503020204020204" pitchFamily="82" charset="2"/>
                        </a:rPr>
                        <a:t>&gt;)</a:t>
                      </a:r>
                      <a:endParaRPr lang="zh-CN" sz="18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tc>
                <a:tc>
                  <a:txBody>
                    <a:bodyPr/>
                    <a:lstStyle/>
                    <a:p>
                      <a:pPr indent="127000" algn="ctr">
                        <a:lnSpc>
                          <a:spcPct val="150000"/>
                        </a:lnSpc>
                      </a:pPr>
                      <a:r>
                        <a:rPr lang="zh-CN" sz="1800" kern="100">
                          <a:effectLst/>
                          <a:latin typeface="微软雅黑" panose="020B0503020204020204" pitchFamily="82" charset="2"/>
                          <a:ea typeface="微软雅黑" panose="020B0503020204020204" pitchFamily="82" charset="2"/>
                        </a:rPr>
                        <a:t>统计一列值的最大值</a:t>
                      </a:r>
                      <a:endParaRPr lang="zh-CN" sz="18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tc>
                <a:extLst>
                  <a:ext uri="{0D108BD9-81ED-4DB2-BD59-A6C34878D82A}">
                    <a16:rowId xmlns:a16="http://schemas.microsoft.com/office/drawing/2014/main" val="1228071687"/>
                  </a:ext>
                </a:extLst>
              </a:tr>
              <a:tr h="275962">
                <a:tc>
                  <a:txBody>
                    <a:bodyPr/>
                    <a:lstStyle/>
                    <a:p>
                      <a:pPr indent="127000" algn="ctr">
                        <a:lnSpc>
                          <a:spcPct val="150000"/>
                        </a:lnSpc>
                      </a:pPr>
                      <a:r>
                        <a:rPr lang="en-US" sz="1800" kern="100">
                          <a:effectLst/>
                          <a:latin typeface="微软雅黑" panose="020B0503020204020204" pitchFamily="82" charset="2"/>
                          <a:ea typeface="微软雅黑" panose="020B0503020204020204" pitchFamily="82" charset="2"/>
                        </a:rPr>
                        <a:t>MIN([DISTINCT | ALL] &lt;</a:t>
                      </a:r>
                      <a:r>
                        <a:rPr lang="zh-CN" sz="1800" kern="100">
                          <a:effectLst/>
                          <a:latin typeface="微软雅黑" panose="020B0503020204020204" pitchFamily="82" charset="2"/>
                          <a:ea typeface="微软雅黑" panose="020B0503020204020204" pitchFamily="82" charset="2"/>
                        </a:rPr>
                        <a:t>列名</a:t>
                      </a:r>
                      <a:r>
                        <a:rPr lang="en-US" sz="1800" kern="100">
                          <a:effectLst/>
                          <a:latin typeface="微软雅黑" panose="020B0503020204020204" pitchFamily="82" charset="2"/>
                          <a:ea typeface="微软雅黑" panose="020B0503020204020204" pitchFamily="82" charset="2"/>
                        </a:rPr>
                        <a:t>&gt;)</a:t>
                      </a:r>
                      <a:endParaRPr lang="zh-CN" sz="18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tc>
                <a:tc>
                  <a:txBody>
                    <a:bodyPr/>
                    <a:lstStyle/>
                    <a:p>
                      <a:pPr indent="127000" algn="ctr">
                        <a:lnSpc>
                          <a:spcPct val="150000"/>
                        </a:lnSpc>
                      </a:pPr>
                      <a:r>
                        <a:rPr lang="zh-CN" sz="1800" kern="100" dirty="0">
                          <a:effectLst/>
                          <a:latin typeface="微软雅黑" panose="020B0503020204020204" pitchFamily="82" charset="2"/>
                          <a:ea typeface="微软雅黑" panose="020B0503020204020204" pitchFamily="82" charset="2"/>
                        </a:rPr>
                        <a:t>统计一列值的最小值</a:t>
                      </a:r>
                      <a:endParaRPr lang="zh-CN" sz="18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tc>
                <a:extLst>
                  <a:ext uri="{0D108BD9-81ED-4DB2-BD59-A6C34878D82A}">
                    <a16:rowId xmlns:a16="http://schemas.microsoft.com/office/drawing/2014/main" val="800912884"/>
                  </a:ext>
                </a:extLst>
              </a:tr>
            </a:tbl>
          </a:graphicData>
        </a:graphic>
      </p:graphicFrame>
      <p:sp>
        <p:nvSpPr>
          <p:cNvPr id="4" name="页脚占位符 3">
            <a:extLst>
              <a:ext uri="{FF2B5EF4-FFF2-40B4-BE49-F238E27FC236}">
                <a16:creationId xmlns:a16="http://schemas.microsoft.com/office/drawing/2014/main" id="{370725AF-E064-6253-83D6-A68E137CFDE3}"/>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8A12C670-5027-3505-3A64-9C1243A8488D}"/>
              </a:ext>
            </a:extLst>
          </p:cNvPr>
          <p:cNvSpPr>
            <a:spLocks noGrp="1"/>
          </p:cNvSpPr>
          <p:nvPr>
            <p:ph type="sldNum" sz="quarter" idx="12"/>
          </p:nvPr>
        </p:nvSpPr>
        <p:spPr/>
        <p:txBody>
          <a:bodyPr/>
          <a:lstStyle/>
          <a:p>
            <a:fld id="{4B0D34C0-35A8-654C-9FBA-7B4E017BD630}" type="slidenum">
              <a:rPr lang="en-US" altLang="zh-CN" smtClean="0"/>
              <a:t>37</a:t>
            </a:fld>
            <a:endParaRPr kumimoji="1" lang="zh-CN" altLang="en-US"/>
          </a:p>
        </p:txBody>
      </p:sp>
    </p:spTree>
    <p:extLst>
      <p:ext uri="{BB962C8B-B14F-4D97-AF65-F5344CB8AC3E}">
        <p14:creationId xmlns:p14="http://schemas.microsoft.com/office/powerpoint/2010/main" val="2172311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9">
            <a:extLst>
              <a:ext uri="{FF2B5EF4-FFF2-40B4-BE49-F238E27FC236}">
                <a16:creationId xmlns:a16="http://schemas.microsoft.com/office/drawing/2014/main" id="{003226AC-6541-4649-B6AC-1E73BD4D9C4F}"/>
              </a:ext>
            </a:extLst>
          </p:cNvPr>
          <p:cNvSpPr/>
          <p:nvPr/>
        </p:nvSpPr>
        <p:spPr>
          <a:xfrm>
            <a:off x="391665" y="2925537"/>
            <a:ext cx="12116021" cy="946273"/>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37" name="Shape9">
            <a:extLst>
              <a:ext uri="{FF2B5EF4-FFF2-40B4-BE49-F238E27FC236}">
                <a16:creationId xmlns:a16="http://schemas.microsoft.com/office/drawing/2014/main" id="{003226AC-6541-4649-B6AC-1E73BD4D9C4F}"/>
              </a:ext>
            </a:extLst>
          </p:cNvPr>
          <p:cNvSpPr/>
          <p:nvPr/>
        </p:nvSpPr>
        <p:spPr>
          <a:xfrm>
            <a:off x="391665" y="4253660"/>
            <a:ext cx="12116021" cy="946273"/>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40" name="Shape9">
            <a:extLst>
              <a:ext uri="{FF2B5EF4-FFF2-40B4-BE49-F238E27FC236}">
                <a16:creationId xmlns:a16="http://schemas.microsoft.com/office/drawing/2014/main" id="{003226AC-6541-4649-B6AC-1E73BD4D9C4F}"/>
              </a:ext>
            </a:extLst>
          </p:cNvPr>
          <p:cNvSpPr/>
          <p:nvPr/>
        </p:nvSpPr>
        <p:spPr>
          <a:xfrm>
            <a:off x="391665" y="5611509"/>
            <a:ext cx="12116021" cy="946273"/>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31" name="Shape9">
            <a:extLst>
              <a:ext uri="{FF2B5EF4-FFF2-40B4-BE49-F238E27FC236}">
                <a16:creationId xmlns:a16="http://schemas.microsoft.com/office/drawing/2014/main" id="{003226AC-6541-4649-B6AC-1E73BD4D9C4F}"/>
              </a:ext>
            </a:extLst>
          </p:cNvPr>
          <p:cNvSpPr/>
          <p:nvPr/>
        </p:nvSpPr>
        <p:spPr>
          <a:xfrm>
            <a:off x="391665" y="1629939"/>
            <a:ext cx="12116021" cy="946273"/>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聚集</a:t>
            </a:r>
            <a:r>
              <a:rPr kumimoji="1" lang="zh-CN" altLang="en-US" dirty="0"/>
              <a:t>操作</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800" y="1201270"/>
                <a:ext cx="12242800" cy="4876801"/>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4.35</a:t>
                </a:r>
                <a:r>
                  <a:rPr lang="zh-CN" altLang="zh-CN" sz="2400" dirty="0">
                    <a:latin typeface="微软雅黑" panose="020B0503020204020204" pitchFamily="82" charset="2"/>
                    <a:ea typeface="微软雅黑" panose="020B0503020204020204" pitchFamily="82" charset="2"/>
                  </a:rPr>
                  <a:t>】查询学生总人数。</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4.36</a:t>
                </a:r>
                <a:r>
                  <a:rPr lang="zh-CN" altLang="zh-CN" sz="2400" dirty="0">
                    <a:latin typeface="微软雅黑" panose="020B0503020204020204" pitchFamily="82" charset="2"/>
                    <a:ea typeface="微软雅黑" panose="020B0503020204020204" pitchFamily="82" charset="2"/>
                  </a:rPr>
                  <a:t>】查询选修了课程的学生人数。</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4.37</a:t>
                </a:r>
                <a:r>
                  <a:rPr lang="zh-CN" altLang="zh-CN" sz="2400" dirty="0">
                    <a:latin typeface="微软雅黑" panose="020B0503020204020204" pitchFamily="82" charset="2"/>
                    <a:ea typeface="微软雅黑" panose="020B0503020204020204" pitchFamily="82" charset="2"/>
                  </a:rPr>
                  <a:t>】查询选修了课程的学生人数（指定</a:t>
                </a:r>
                <a:r>
                  <a:rPr lang="en-US" altLang="zh-CN" sz="2400" dirty="0">
                    <a:latin typeface="微软雅黑" panose="020B0503020204020204" pitchFamily="82" charset="2"/>
                    <a:ea typeface="微软雅黑" panose="020B0503020204020204" pitchFamily="82" charset="2"/>
                  </a:rPr>
                  <a:t>DISTINCT</a:t>
                </a:r>
                <a:r>
                  <a:rPr lang="zh-CN" altLang="zh-CN" sz="2400" dirty="0">
                    <a:latin typeface="微软雅黑" panose="020B0503020204020204" pitchFamily="82" charset="2"/>
                    <a:ea typeface="微软雅黑" panose="020B0503020204020204" pitchFamily="82" charset="2"/>
                  </a:rPr>
                  <a:t>选项）。</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4.38</a:t>
                </a:r>
                <a:r>
                  <a:rPr lang="zh-CN" altLang="zh-CN" sz="2400" dirty="0">
                    <a:latin typeface="微软雅黑" panose="020B0503020204020204" pitchFamily="82" charset="2"/>
                    <a:ea typeface="微软雅黑" panose="020B0503020204020204" pitchFamily="82" charset="2"/>
                  </a:rPr>
                  <a:t>】查询选修</a:t>
                </a:r>
                <a:r>
                  <a:rPr lang="en-US" altLang="zh-CN" sz="2400" dirty="0">
                    <a:latin typeface="微软雅黑" panose="020B0503020204020204" pitchFamily="82" charset="2"/>
                    <a:ea typeface="微软雅黑" panose="020B0503020204020204" pitchFamily="82" charset="2"/>
                  </a:rPr>
                  <a:t>1</a:t>
                </a:r>
                <a:r>
                  <a:rPr lang="zh-CN" altLang="zh-CN" sz="2400" dirty="0">
                    <a:latin typeface="微软雅黑" panose="020B0503020204020204" pitchFamily="82" charset="2"/>
                    <a:ea typeface="微软雅黑" panose="020B0503020204020204" pitchFamily="82" charset="2"/>
                  </a:rPr>
                  <a:t>号课程的学生的平均成绩。查询结果为</a:t>
                </a:r>
                <a14:m>
                  <m:oMath xmlns:m="http://schemas.openxmlformats.org/officeDocument/2006/math">
                    <m:d>
                      <m:dPr>
                        <m:ctrlPr>
                          <a:rPr lang="zh-CN" altLang="zh-CN" sz="2400" i="1">
                            <a:latin typeface="Cambria Math" panose="02040503050406030204" pitchFamily="18" charset="0"/>
                          </a:rPr>
                        </m:ctrlPr>
                      </m:dPr>
                      <m:e>
                        <m:r>
                          <a:rPr lang="en-US" altLang="zh-CN" sz="2400" b="0" i="1" smtClean="0">
                            <a:latin typeface="Cambria Math" panose="02040503050406030204" pitchFamily="18" charset="0"/>
                          </a:rPr>
                          <m:t>87+92</m:t>
                        </m:r>
                      </m:e>
                    </m:d>
                    <m:r>
                      <a:rPr lang="en-US" altLang="zh-CN" sz="2400" b="0" i="1" smtClean="0">
                        <a:latin typeface="Cambria Math" panose="02040503050406030204" pitchFamily="18" charset="0"/>
                      </a:rPr>
                      <m:t>÷2=89.5</m:t>
                    </m:r>
                  </m:oMath>
                </a14:m>
                <a:r>
                  <a:rPr lang="zh-CN" altLang="zh-CN" sz="2400" dirty="0">
                    <a:latin typeface="微软雅黑" panose="020B0503020204020204" pitchFamily="82" charset="2"/>
                    <a:ea typeface="微软雅黑" panose="020B0503020204020204" pitchFamily="82" charset="2"/>
                  </a:rPr>
                  <a:t>。</a:t>
                </a:r>
                <a:endParaRPr lang="en-US" altLang="zh-CN" sz="2400" dirty="0">
                  <a:latin typeface="微软雅黑" panose="020B0503020204020204" pitchFamily="82" charset="2"/>
                  <a:ea typeface="微软雅黑" panose="020B0503020204020204" pitchFamily="82" charset="2"/>
                </a:endParaRPr>
              </a:p>
            </p:txBody>
          </p:sp>
        </mc:Choice>
        <mc:Fallback xmlns="">
          <p:sp>
            <p:nvSpPr>
              <p:cNvPr id="3" name="内容占位符 2">
                <a:extLst>
                  <a:ext uri="{FF2B5EF4-FFF2-40B4-BE49-F238E27FC236}">
                    <a16:creationId xmlns:a16="http://schemas.microsoft.com/office/drawing/2014/main" xmlns:a14="http://schemas.microsoft.com/office/drawing/2010/main" xmlns="" id="{DCD9ABD9-66EF-2946-A0AD-5B1C2FEED620}"/>
                  </a:ext>
                </a:extLst>
              </p:cNvPr>
              <p:cNvSpPr>
                <a:spLocks noGrp="1" noRot="1" noChangeAspect="1" noMove="1" noResize="1" noEditPoints="1" noAdjustHandles="1" noChangeArrowheads="1" noChangeShapeType="1" noTextEdit="1"/>
              </p:cNvSpPr>
              <p:nvPr>
                <p:ph idx="4294967295"/>
              </p:nvPr>
            </p:nvSpPr>
            <p:spPr>
              <a:xfrm>
                <a:off x="304800" y="1201270"/>
                <a:ext cx="12242800" cy="4876801"/>
              </a:xfrm>
              <a:prstGeom prst="rect">
                <a:avLst/>
              </a:prstGeom>
              <a:blipFill rotWithShape="0">
                <a:blip r:embed="rId2"/>
                <a:stretch>
                  <a:fillRect l="-647" t="-1000"/>
                </a:stretch>
              </a:blipFill>
            </p:spPr>
            <p:txBody>
              <a:bodyPr/>
              <a:lstStyle/>
              <a:p>
                <a:r>
                  <a:rPr lang="zh-CN" altLang="en-US">
                    <a:noFill/>
                  </a:rPr>
                  <a:t> </a:t>
                </a:r>
              </a:p>
            </p:txBody>
          </p:sp>
        </mc:Fallback>
      </mc:AlternateContent>
      <p:grpSp>
        <p:nvGrpSpPr>
          <p:cNvPr id="20" name="组合 19">
            <a:extLst>
              <a:ext uri="{FF2B5EF4-FFF2-40B4-BE49-F238E27FC236}">
                <a16:creationId xmlns:a16="http://schemas.microsoft.com/office/drawing/2014/main" id="{3F8EFF5D-8DEE-4C6E-AEB8-734798B85DFE}"/>
              </a:ext>
            </a:extLst>
          </p:cNvPr>
          <p:cNvGrpSpPr/>
          <p:nvPr/>
        </p:nvGrpSpPr>
        <p:grpSpPr>
          <a:xfrm>
            <a:off x="745066" y="1750743"/>
            <a:ext cx="2857500" cy="657225"/>
            <a:chOff x="745066" y="1750743"/>
            <a:chExt cx="2857500" cy="657225"/>
          </a:xfrm>
        </p:grpSpPr>
        <p:pic>
          <p:nvPicPr>
            <p:cNvPr id="5" name="图片 4">
              <a:extLst>
                <a:ext uri="{FF2B5EF4-FFF2-40B4-BE49-F238E27FC236}">
                  <a16:creationId xmlns:a16="http://schemas.microsoft.com/office/drawing/2014/main" id="{CD2A0C92-39C2-480F-A867-91F54345C437}"/>
                </a:ext>
              </a:extLst>
            </p:cNvPr>
            <p:cNvPicPr>
              <a:picLocks noChangeAspect="1"/>
            </p:cNvPicPr>
            <p:nvPr/>
          </p:nvPicPr>
          <p:blipFill>
            <a:blip r:embed="rId3"/>
            <a:stretch>
              <a:fillRect/>
            </a:stretch>
          </p:blipFill>
          <p:spPr>
            <a:xfrm>
              <a:off x="745066" y="1750743"/>
              <a:ext cx="2457450" cy="657225"/>
            </a:xfrm>
            <a:prstGeom prst="rect">
              <a:avLst/>
            </a:prstGeom>
          </p:spPr>
        </p:pic>
        <p:pic>
          <p:nvPicPr>
            <p:cNvPr id="9" name="图片 8">
              <a:extLst>
                <a:ext uri="{FF2B5EF4-FFF2-40B4-BE49-F238E27FC236}">
                  <a16:creationId xmlns:a16="http://schemas.microsoft.com/office/drawing/2014/main" id="{D15BB230-A039-4F9B-A736-0E5E40D7564B}"/>
                </a:ext>
              </a:extLst>
            </p:cNvPr>
            <p:cNvPicPr>
              <a:picLocks noChangeAspect="1"/>
            </p:cNvPicPr>
            <p:nvPr/>
          </p:nvPicPr>
          <p:blipFill>
            <a:blip r:embed="rId4"/>
            <a:stretch>
              <a:fillRect/>
            </a:stretch>
          </p:blipFill>
          <p:spPr>
            <a:xfrm>
              <a:off x="3202516" y="1750743"/>
              <a:ext cx="400050" cy="657225"/>
            </a:xfrm>
            <a:prstGeom prst="rect">
              <a:avLst/>
            </a:prstGeom>
          </p:spPr>
        </p:pic>
      </p:grpSp>
      <p:grpSp>
        <p:nvGrpSpPr>
          <p:cNvPr id="21" name="组合 20">
            <a:extLst>
              <a:ext uri="{FF2B5EF4-FFF2-40B4-BE49-F238E27FC236}">
                <a16:creationId xmlns:a16="http://schemas.microsoft.com/office/drawing/2014/main" id="{46BD115A-7C9D-4A25-8D00-6CF3EAE94F48}"/>
              </a:ext>
            </a:extLst>
          </p:cNvPr>
          <p:cNvGrpSpPr/>
          <p:nvPr/>
        </p:nvGrpSpPr>
        <p:grpSpPr>
          <a:xfrm>
            <a:off x="745066" y="3070062"/>
            <a:ext cx="3122083" cy="657838"/>
            <a:chOff x="745066" y="3070062"/>
            <a:chExt cx="3122083" cy="657838"/>
          </a:xfrm>
        </p:grpSpPr>
        <p:pic>
          <p:nvPicPr>
            <p:cNvPr id="11" name="图片 10">
              <a:extLst>
                <a:ext uri="{FF2B5EF4-FFF2-40B4-BE49-F238E27FC236}">
                  <a16:creationId xmlns:a16="http://schemas.microsoft.com/office/drawing/2014/main" id="{BC31E00B-A56F-440F-BA15-DECB5BA27083}"/>
                </a:ext>
              </a:extLst>
            </p:cNvPr>
            <p:cNvPicPr>
              <a:picLocks noChangeAspect="1"/>
            </p:cNvPicPr>
            <p:nvPr/>
          </p:nvPicPr>
          <p:blipFill>
            <a:blip r:embed="rId5"/>
            <a:stretch>
              <a:fillRect/>
            </a:stretch>
          </p:blipFill>
          <p:spPr>
            <a:xfrm>
              <a:off x="745066" y="3070062"/>
              <a:ext cx="2762250" cy="657225"/>
            </a:xfrm>
            <a:prstGeom prst="rect">
              <a:avLst/>
            </a:prstGeom>
          </p:spPr>
        </p:pic>
        <p:pic>
          <p:nvPicPr>
            <p:cNvPr id="13" name="图片 12">
              <a:extLst>
                <a:ext uri="{FF2B5EF4-FFF2-40B4-BE49-F238E27FC236}">
                  <a16:creationId xmlns:a16="http://schemas.microsoft.com/office/drawing/2014/main" id="{9952B7D7-DFBD-4E95-BE72-C744723010F3}"/>
                </a:ext>
              </a:extLst>
            </p:cNvPr>
            <p:cNvPicPr>
              <a:picLocks noChangeAspect="1"/>
            </p:cNvPicPr>
            <p:nvPr/>
          </p:nvPicPr>
          <p:blipFill>
            <a:blip r:embed="rId4"/>
            <a:stretch>
              <a:fillRect/>
            </a:stretch>
          </p:blipFill>
          <p:spPr>
            <a:xfrm>
              <a:off x="3467099" y="3070675"/>
              <a:ext cx="400050" cy="657225"/>
            </a:xfrm>
            <a:prstGeom prst="rect">
              <a:avLst/>
            </a:prstGeom>
          </p:spPr>
        </p:pic>
      </p:grpSp>
      <p:grpSp>
        <p:nvGrpSpPr>
          <p:cNvPr id="22" name="组合 21">
            <a:extLst>
              <a:ext uri="{FF2B5EF4-FFF2-40B4-BE49-F238E27FC236}">
                <a16:creationId xmlns:a16="http://schemas.microsoft.com/office/drawing/2014/main" id="{C6431E88-D823-4EA0-BBC5-B214DB6A80B8}"/>
              </a:ext>
            </a:extLst>
          </p:cNvPr>
          <p:cNvGrpSpPr/>
          <p:nvPr/>
        </p:nvGrpSpPr>
        <p:grpSpPr>
          <a:xfrm>
            <a:off x="785282" y="4423248"/>
            <a:ext cx="3457575" cy="571500"/>
            <a:chOff x="785282" y="4423248"/>
            <a:chExt cx="3457575" cy="571500"/>
          </a:xfrm>
        </p:grpSpPr>
        <p:pic>
          <p:nvPicPr>
            <p:cNvPr id="17" name="图片 16">
              <a:extLst>
                <a:ext uri="{FF2B5EF4-FFF2-40B4-BE49-F238E27FC236}">
                  <a16:creationId xmlns:a16="http://schemas.microsoft.com/office/drawing/2014/main" id="{E22E6AD3-C7AC-42C3-9DE4-B44F8B480E9E}"/>
                </a:ext>
              </a:extLst>
            </p:cNvPr>
            <p:cNvPicPr>
              <a:picLocks noChangeAspect="1"/>
            </p:cNvPicPr>
            <p:nvPr/>
          </p:nvPicPr>
          <p:blipFill>
            <a:blip r:embed="rId6"/>
            <a:stretch>
              <a:fillRect/>
            </a:stretch>
          </p:blipFill>
          <p:spPr>
            <a:xfrm>
              <a:off x="785282" y="4423248"/>
              <a:ext cx="3171825" cy="561975"/>
            </a:xfrm>
            <a:prstGeom prst="rect">
              <a:avLst/>
            </a:prstGeom>
          </p:spPr>
        </p:pic>
        <p:pic>
          <p:nvPicPr>
            <p:cNvPr id="19" name="图片 18">
              <a:extLst>
                <a:ext uri="{FF2B5EF4-FFF2-40B4-BE49-F238E27FC236}">
                  <a16:creationId xmlns:a16="http://schemas.microsoft.com/office/drawing/2014/main" id="{71B0BE12-8405-4EE9-9F18-B268674707C2}"/>
                </a:ext>
              </a:extLst>
            </p:cNvPr>
            <p:cNvPicPr>
              <a:picLocks noChangeAspect="1"/>
            </p:cNvPicPr>
            <p:nvPr/>
          </p:nvPicPr>
          <p:blipFill>
            <a:blip r:embed="rId7"/>
            <a:stretch>
              <a:fillRect/>
            </a:stretch>
          </p:blipFill>
          <p:spPr>
            <a:xfrm>
              <a:off x="3957107" y="4423248"/>
              <a:ext cx="285750" cy="571500"/>
            </a:xfrm>
            <a:prstGeom prst="rect">
              <a:avLst/>
            </a:prstGeom>
          </p:spPr>
        </p:pic>
      </p:grpSp>
      <p:grpSp>
        <p:nvGrpSpPr>
          <p:cNvPr id="26" name="组合 25">
            <a:extLst>
              <a:ext uri="{FF2B5EF4-FFF2-40B4-BE49-F238E27FC236}">
                <a16:creationId xmlns:a16="http://schemas.microsoft.com/office/drawing/2014/main" id="{7FEE951F-B740-4B57-A658-AABAF5885676}"/>
              </a:ext>
            </a:extLst>
          </p:cNvPr>
          <p:cNvGrpSpPr/>
          <p:nvPr/>
        </p:nvGrpSpPr>
        <p:grpSpPr>
          <a:xfrm>
            <a:off x="785282" y="5671839"/>
            <a:ext cx="2541399" cy="847725"/>
            <a:chOff x="785282" y="5671839"/>
            <a:chExt cx="2541399" cy="847725"/>
          </a:xfrm>
        </p:grpSpPr>
        <p:pic>
          <p:nvPicPr>
            <p:cNvPr id="24" name="图片 23">
              <a:extLst>
                <a:ext uri="{FF2B5EF4-FFF2-40B4-BE49-F238E27FC236}">
                  <a16:creationId xmlns:a16="http://schemas.microsoft.com/office/drawing/2014/main" id="{CAF571B9-5E25-4745-A259-9A62E4A272B6}"/>
                </a:ext>
              </a:extLst>
            </p:cNvPr>
            <p:cNvPicPr>
              <a:picLocks noChangeAspect="1"/>
            </p:cNvPicPr>
            <p:nvPr/>
          </p:nvPicPr>
          <p:blipFill>
            <a:blip r:embed="rId8"/>
            <a:stretch>
              <a:fillRect/>
            </a:stretch>
          </p:blipFill>
          <p:spPr>
            <a:xfrm>
              <a:off x="785282" y="5671839"/>
              <a:ext cx="2228850" cy="847725"/>
            </a:xfrm>
            <a:prstGeom prst="rect">
              <a:avLst/>
            </a:prstGeom>
          </p:spPr>
        </p:pic>
        <p:pic>
          <p:nvPicPr>
            <p:cNvPr id="25" name="图片 24">
              <a:extLst>
                <a:ext uri="{FF2B5EF4-FFF2-40B4-BE49-F238E27FC236}">
                  <a16:creationId xmlns:a16="http://schemas.microsoft.com/office/drawing/2014/main" id="{29B4132D-0830-4532-A1CE-A4F993A9B62F}"/>
                </a:ext>
              </a:extLst>
            </p:cNvPr>
            <p:cNvPicPr>
              <a:picLocks noChangeAspect="1"/>
            </p:cNvPicPr>
            <p:nvPr/>
          </p:nvPicPr>
          <p:blipFill>
            <a:blip r:embed="rId9"/>
            <a:stretch>
              <a:fillRect/>
            </a:stretch>
          </p:blipFill>
          <p:spPr>
            <a:xfrm>
              <a:off x="2936156" y="5671839"/>
              <a:ext cx="390525" cy="828675"/>
            </a:xfrm>
            <a:prstGeom prst="rect">
              <a:avLst/>
            </a:prstGeom>
          </p:spPr>
        </p:pic>
      </p:grpSp>
      <p:graphicFrame>
        <p:nvGraphicFramePr>
          <p:cNvPr id="27" name="表格 26">
            <a:extLst>
              <a:ext uri="{FF2B5EF4-FFF2-40B4-BE49-F238E27FC236}">
                <a16:creationId xmlns:a16="http://schemas.microsoft.com/office/drawing/2014/main" id="{7A3481E5-D8F5-4CBC-9D03-318DEADE6049}"/>
              </a:ext>
            </a:extLst>
          </p:cNvPr>
          <p:cNvGraphicFramePr>
            <a:graphicFrameLocks noGrp="1"/>
          </p:cNvGraphicFramePr>
          <p:nvPr>
            <p:extLst>
              <p:ext uri="{D42A27DB-BD31-4B8C-83A1-F6EECF244321}">
                <p14:modId xmlns:p14="http://schemas.microsoft.com/office/powerpoint/2010/main" val="2457626707"/>
              </p:ext>
            </p:extLst>
          </p:nvPr>
        </p:nvGraphicFramePr>
        <p:xfrm>
          <a:off x="7170420" y="1805455"/>
          <a:ext cx="2613660" cy="576820"/>
        </p:xfrm>
        <a:graphic>
          <a:graphicData uri="http://schemas.openxmlformats.org/drawingml/2006/table">
            <a:tbl>
              <a:tblPr firstRow="1" firstCol="1" bandRow="1">
                <a:tableStyleId>{5940675A-B579-460E-94D1-54222C63F5DA}</a:tableStyleId>
              </a:tblPr>
              <a:tblGrid>
                <a:gridCol w="2613660">
                  <a:extLst>
                    <a:ext uri="{9D8B030D-6E8A-4147-A177-3AD203B41FA5}">
                      <a16:colId xmlns:a16="http://schemas.microsoft.com/office/drawing/2014/main" val="2957356238"/>
                    </a:ext>
                  </a:extLst>
                </a:gridCol>
              </a:tblGrid>
              <a:tr h="91875">
                <a:tc>
                  <a:txBody>
                    <a:bodyPr/>
                    <a:lstStyle/>
                    <a:p>
                      <a:pPr indent="127000" algn="ctr">
                        <a:lnSpc>
                          <a:spcPct val="150000"/>
                        </a:lnSpc>
                      </a:pPr>
                      <a:r>
                        <a:rPr lang="en-US" alt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COUNT(*)</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019375188"/>
                  </a:ext>
                </a:extLst>
              </a:tr>
              <a:tr h="294499">
                <a:tc>
                  <a:txBody>
                    <a:bodyPr/>
                    <a:lstStyle/>
                    <a:p>
                      <a:pPr indent="127000" algn="ctr">
                        <a:lnSpc>
                          <a:spcPct val="150000"/>
                        </a:lnSpc>
                      </a:pP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5</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031438208"/>
                  </a:ext>
                </a:extLst>
              </a:tr>
            </a:tbl>
          </a:graphicData>
        </a:graphic>
      </p:graphicFrame>
      <p:graphicFrame>
        <p:nvGraphicFramePr>
          <p:cNvPr id="28" name="表格 27">
            <a:extLst>
              <a:ext uri="{FF2B5EF4-FFF2-40B4-BE49-F238E27FC236}">
                <a16:creationId xmlns:a16="http://schemas.microsoft.com/office/drawing/2014/main" id="{18884A6A-07C7-4206-BBFC-26B21599F317}"/>
              </a:ext>
            </a:extLst>
          </p:cNvPr>
          <p:cNvGraphicFramePr>
            <a:graphicFrameLocks noGrp="1"/>
          </p:cNvGraphicFramePr>
          <p:nvPr>
            <p:extLst>
              <p:ext uri="{D42A27DB-BD31-4B8C-83A1-F6EECF244321}">
                <p14:modId xmlns:p14="http://schemas.microsoft.com/office/powerpoint/2010/main" val="904119851"/>
              </p:ext>
            </p:extLst>
          </p:nvPr>
        </p:nvGraphicFramePr>
        <p:xfrm>
          <a:off x="7170420" y="3104175"/>
          <a:ext cx="2613660" cy="588998"/>
        </p:xfrm>
        <a:graphic>
          <a:graphicData uri="http://schemas.openxmlformats.org/drawingml/2006/table">
            <a:tbl>
              <a:tblPr firstRow="1" firstCol="1" bandRow="1">
                <a:tableStyleId>{5940675A-B579-460E-94D1-54222C63F5DA}</a:tableStyleId>
              </a:tblPr>
              <a:tblGrid>
                <a:gridCol w="2613660">
                  <a:extLst>
                    <a:ext uri="{9D8B030D-6E8A-4147-A177-3AD203B41FA5}">
                      <a16:colId xmlns:a16="http://schemas.microsoft.com/office/drawing/2014/main" val="2957356238"/>
                    </a:ext>
                  </a:extLst>
                </a:gridCol>
              </a:tblGrid>
              <a:tr h="294499">
                <a:tc>
                  <a:txBody>
                    <a:bodyPr/>
                    <a:lstStyle/>
                    <a:p>
                      <a:pPr indent="127000" algn="ctr">
                        <a:lnSpc>
                          <a:spcPct val="150000"/>
                        </a:lnSpc>
                      </a:pPr>
                      <a:r>
                        <a:rPr lang="en-US" alt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COUNT(</a:t>
                      </a:r>
                      <a:r>
                        <a:rPr lang="en-US" altLang="zh-CN" sz="1400" b="1" kern="100" dirty="0" err="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Sno</a:t>
                      </a:r>
                      <a:r>
                        <a:rPr lang="en-US" alt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019375188"/>
                  </a:ext>
                </a:extLst>
              </a:tr>
              <a:tr h="294499">
                <a:tc>
                  <a:txBody>
                    <a:bodyPr/>
                    <a:lstStyle/>
                    <a:p>
                      <a:pPr indent="127000" algn="ctr">
                        <a:lnSpc>
                          <a:spcPct val="150000"/>
                        </a:lnSpc>
                      </a:pP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6</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031438208"/>
                  </a:ext>
                </a:extLst>
              </a:tr>
            </a:tbl>
          </a:graphicData>
        </a:graphic>
      </p:graphicFrame>
      <p:graphicFrame>
        <p:nvGraphicFramePr>
          <p:cNvPr id="29" name="表格 28">
            <a:extLst>
              <a:ext uri="{FF2B5EF4-FFF2-40B4-BE49-F238E27FC236}">
                <a16:creationId xmlns:a16="http://schemas.microsoft.com/office/drawing/2014/main" id="{2A191319-79CE-4B7F-AAA8-7F4AE4D5E362}"/>
              </a:ext>
            </a:extLst>
          </p:cNvPr>
          <p:cNvGraphicFramePr>
            <a:graphicFrameLocks noGrp="1"/>
          </p:cNvGraphicFramePr>
          <p:nvPr>
            <p:extLst>
              <p:ext uri="{D42A27DB-BD31-4B8C-83A1-F6EECF244321}">
                <p14:modId xmlns:p14="http://schemas.microsoft.com/office/powerpoint/2010/main" val="3615264115"/>
              </p:ext>
            </p:extLst>
          </p:nvPr>
        </p:nvGraphicFramePr>
        <p:xfrm>
          <a:off x="7198546" y="4436305"/>
          <a:ext cx="2585534" cy="588998"/>
        </p:xfrm>
        <a:graphic>
          <a:graphicData uri="http://schemas.openxmlformats.org/drawingml/2006/table">
            <a:tbl>
              <a:tblPr firstRow="1" firstCol="1" bandRow="1">
                <a:tableStyleId>{5940675A-B579-460E-94D1-54222C63F5DA}</a:tableStyleId>
              </a:tblPr>
              <a:tblGrid>
                <a:gridCol w="2585534">
                  <a:extLst>
                    <a:ext uri="{9D8B030D-6E8A-4147-A177-3AD203B41FA5}">
                      <a16:colId xmlns:a16="http://schemas.microsoft.com/office/drawing/2014/main" val="2957356238"/>
                    </a:ext>
                  </a:extLst>
                </a:gridCol>
              </a:tblGrid>
              <a:tr h="294499">
                <a:tc>
                  <a:txBody>
                    <a:bodyPr/>
                    <a:lstStyle/>
                    <a:p>
                      <a:pPr indent="127000" algn="ctr">
                        <a:lnSpc>
                          <a:spcPct val="150000"/>
                        </a:lnSpc>
                      </a:pPr>
                      <a:r>
                        <a:rPr lang="en-US" alt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COUNT(DISTINCT </a:t>
                      </a:r>
                      <a:r>
                        <a:rPr lang="en-US" altLang="zh-CN" sz="1400" b="1" kern="100" dirty="0" err="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Sno</a:t>
                      </a:r>
                      <a:r>
                        <a:rPr lang="en-US" alt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019375188"/>
                  </a:ext>
                </a:extLst>
              </a:tr>
              <a:tr h="294499">
                <a:tc>
                  <a:txBody>
                    <a:bodyPr/>
                    <a:lstStyle/>
                    <a:p>
                      <a:pPr indent="127000" algn="ctr">
                        <a:lnSpc>
                          <a:spcPct val="150000"/>
                        </a:lnSpc>
                      </a:pP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5</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031438208"/>
                  </a:ext>
                </a:extLst>
              </a:tr>
            </a:tbl>
          </a:graphicData>
        </a:graphic>
      </p:graphicFrame>
      <p:graphicFrame>
        <p:nvGraphicFramePr>
          <p:cNvPr id="30" name="表格 29">
            <a:extLst>
              <a:ext uri="{FF2B5EF4-FFF2-40B4-BE49-F238E27FC236}">
                <a16:creationId xmlns:a16="http://schemas.microsoft.com/office/drawing/2014/main" id="{542752B9-B794-4243-8862-68A719D89872}"/>
              </a:ext>
            </a:extLst>
          </p:cNvPr>
          <p:cNvGraphicFramePr>
            <a:graphicFrameLocks noGrp="1"/>
          </p:cNvGraphicFramePr>
          <p:nvPr>
            <p:extLst>
              <p:ext uri="{D42A27DB-BD31-4B8C-83A1-F6EECF244321}">
                <p14:modId xmlns:p14="http://schemas.microsoft.com/office/powerpoint/2010/main" val="1647628275"/>
              </p:ext>
            </p:extLst>
          </p:nvPr>
        </p:nvGraphicFramePr>
        <p:xfrm>
          <a:off x="7170420" y="5783572"/>
          <a:ext cx="2613660" cy="588998"/>
        </p:xfrm>
        <a:graphic>
          <a:graphicData uri="http://schemas.openxmlformats.org/drawingml/2006/table">
            <a:tbl>
              <a:tblPr firstRow="1" firstCol="1" bandRow="1">
                <a:tableStyleId>{5940675A-B579-460E-94D1-54222C63F5DA}</a:tableStyleId>
              </a:tblPr>
              <a:tblGrid>
                <a:gridCol w="2613660">
                  <a:extLst>
                    <a:ext uri="{9D8B030D-6E8A-4147-A177-3AD203B41FA5}">
                      <a16:colId xmlns:a16="http://schemas.microsoft.com/office/drawing/2014/main" val="2957356238"/>
                    </a:ext>
                  </a:extLst>
                </a:gridCol>
              </a:tblGrid>
              <a:tr h="294499">
                <a:tc>
                  <a:txBody>
                    <a:bodyPr/>
                    <a:lstStyle/>
                    <a:p>
                      <a:pPr indent="127000" algn="ctr">
                        <a:lnSpc>
                          <a:spcPct val="150000"/>
                        </a:lnSpc>
                      </a:pPr>
                      <a:r>
                        <a:rPr lang="en-US" alt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AVG(Grade)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019375188"/>
                  </a:ext>
                </a:extLst>
              </a:tr>
              <a:tr h="294499">
                <a:tc>
                  <a:txBody>
                    <a:bodyPr/>
                    <a:lstStyle/>
                    <a:p>
                      <a:pPr indent="127000" algn="ctr">
                        <a:lnSpc>
                          <a:spcPct val="150000"/>
                        </a:lnSpc>
                      </a:pP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89.5</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031438208"/>
                  </a:ext>
                </a:extLst>
              </a:tr>
            </a:tbl>
          </a:graphicData>
        </a:graphic>
      </p:graphicFrame>
      <p:sp>
        <p:nvSpPr>
          <p:cNvPr id="32" name="右箭头 18">
            <a:extLst>
              <a:ext uri="{FF2B5EF4-FFF2-40B4-BE49-F238E27FC236}">
                <a16:creationId xmlns:a16="http://schemas.microsoft.com/office/drawing/2014/main" id="{D772B147-BF89-4CF9-B84E-CB7D3EAE2614}"/>
              </a:ext>
            </a:extLst>
          </p:cNvPr>
          <p:cNvSpPr/>
          <p:nvPr/>
        </p:nvSpPr>
        <p:spPr bwMode="auto">
          <a:xfrm>
            <a:off x="4699976" y="1957800"/>
            <a:ext cx="1751308" cy="387458"/>
          </a:xfrm>
          <a:prstGeom prst="rightArrow">
            <a:avLst/>
          </a:prstGeom>
          <a:solidFill>
            <a:schemeClr val="bg1">
              <a:lumMod val="50000"/>
            </a:schemeClr>
          </a:soli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33" name="文本框 32">
            <a:extLst>
              <a:ext uri="{FF2B5EF4-FFF2-40B4-BE49-F238E27FC236}">
                <a16:creationId xmlns:a16="http://schemas.microsoft.com/office/drawing/2014/main" id="{EB1B0374-3CD6-4B15-92B3-45D21E3F9AB4}"/>
              </a:ext>
            </a:extLst>
          </p:cNvPr>
          <p:cNvSpPr txBox="1"/>
          <p:nvPr/>
        </p:nvSpPr>
        <p:spPr>
          <a:xfrm>
            <a:off x="4976973" y="1696238"/>
            <a:ext cx="1338828" cy="369332"/>
          </a:xfrm>
          <a:prstGeom prst="rect">
            <a:avLst/>
          </a:prstGeom>
          <a:noFill/>
        </p:spPr>
        <p:txBody>
          <a:bodyPr wrap="none" rtlCol="0">
            <a:spAutoFit/>
          </a:bodyPr>
          <a:lstStyle/>
          <a:p>
            <a:r>
              <a:rPr kumimoji="1" lang="zh-CN" altLang="en-US" dirty="0">
                <a:latin typeface="微软雅黑" panose="020B0503020204020204" pitchFamily="82" charset="2"/>
                <a:ea typeface="微软雅黑" panose="020B0503020204020204" pitchFamily="82" charset="2"/>
              </a:rPr>
              <a:t>查询结果：</a:t>
            </a:r>
          </a:p>
        </p:txBody>
      </p:sp>
      <p:sp>
        <p:nvSpPr>
          <p:cNvPr id="35" name="右箭头 18">
            <a:extLst>
              <a:ext uri="{FF2B5EF4-FFF2-40B4-BE49-F238E27FC236}">
                <a16:creationId xmlns:a16="http://schemas.microsoft.com/office/drawing/2014/main" id="{34C394CA-3D80-43E8-BBD7-2BD52C244CFC}"/>
              </a:ext>
            </a:extLst>
          </p:cNvPr>
          <p:cNvSpPr/>
          <p:nvPr/>
        </p:nvSpPr>
        <p:spPr bwMode="auto">
          <a:xfrm>
            <a:off x="4699976" y="3238231"/>
            <a:ext cx="1751308" cy="387458"/>
          </a:xfrm>
          <a:prstGeom prst="rightArrow">
            <a:avLst/>
          </a:prstGeom>
          <a:solidFill>
            <a:schemeClr val="bg1">
              <a:lumMod val="50000"/>
            </a:schemeClr>
          </a:soli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36" name="文本框 35">
            <a:extLst>
              <a:ext uri="{FF2B5EF4-FFF2-40B4-BE49-F238E27FC236}">
                <a16:creationId xmlns:a16="http://schemas.microsoft.com/office/drawing/2014/main" id="{2C6ABA27-3C61-450A-AD89-3B21D42534D6}"/>
              </a:ext>
            </a:extLst>
          </p:cNvPr>
          <p:cNvSpPr txBox="1"/>
          <p:nvPr/>
        </p:nvSpPr>
        <p:spPr>
          <a:xfrm>
            <a:off x="4976973" y="2976669"/>
            <a:ext cx="1338828" cy="369332"/>
          </a:xfrm>
          <a:prstGeom prst="rect">
            <a:avLst/>
          </a:prstGeom>
          <a:noFill/>
        </p:spPr>
        <p:txBody>
          <a:bodyPr wrap="none" rtlCol="0">
            <a:spAutoFit/>
          </a:bodyPr>
          <a:lstStyle/>
          <a:p>
            <a:r>
              <a:rPr kumimoji="1" lang="zh-CN" altLang="en-US" dirty="0">
                <a:latin typeface="微软雅黑" panose="020B0503020204020204" pitchFamily="82" charset="2"/>
                <a:ea typeface="微软雅黑" panose="020B0503020204020204" pitchFamily="82" charset="2"/>
              </a:rPr>
              <a:t>查询结果：</a:t>
            </a:r>
          </a:p>
        </p:txBody>
      </p:sp>
      <p:sp>
        <p:nvSpPr>
          <p:cNvPr id="38" name="右箭头 18">
            <a:extLst>
              <a:ext uri="{FF2B5EF4-FFF2-40B4-BE49-F238E27FC236}">
                <a16:creationId xmlns:a16="http://schemas.microsoft.com/office/drawing/2014/main" id="{0F3377DC-7AD5-492B-8C54-A246DC53098E}"/>
              </a:ext>
            </a:extLst>
          </p:cNvPr>
          <p:cNvSpPr/>
          <p:nvPr/>
        </p:nvSpPr>
        <p:spPr bwMode="auto">
          <a:xfrm>
            <a:off x="4697244" y="4464422"/>
            <a:ext cx="1751308" cy="387458"/>
          </a:xfrm>
          <a:prstGeom prst="rightArrow">
            <a:avLst/>
          </a:prstGeom>
          <a:solidFill>
            <a:schemeClr val="bg1">
              <a:lumMod val="50000"/>
            </a:schemeClr>
          </a:soli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39" name="文本框 38">
            <a:extLst>
              <a:ext uri="{FF2B5EF4-FFF2-40B4-BE49-F238E27FC236}">
                <a16:creationId xmlns:a16="http://schemas.microsoft.com/office/drawing/2014/main" id="{50D5D622-EDFD-468F-A83C-DF82B6CC1C29}"/>
              </a:ext>
            </a:extLst>
          </p:cNvPr>
          <p:cNvSpPr txBox="1"/>
          <p:nvPr/>
        </p:nvSpPr>
        <p:spPr>
          <a:xfrm>
            <a:off x="4974241" y="4202860"/>
            <a:ext cx="1338828" cy="369332"/>
          </a:xfrm>
          <a:prstGeom prst="rect">
            <a:avLst/>
          </a:prstGeom>
          <a:noFill/>
        </p:spPr>
        <p:txBody>
          <a:bodyPr wrap="none" rtlCol="0">
            <a:spAutoFit/>
          </a:bodyPr>
          <a:lstStyle/>
          <a:p>
            <a:r>
              <a:rPr kumimoji="1" lang="zh-CN" altLang="en-US" dirty="0">
                <a:latin typeface="微软雅黑" panose="020B0503020204020204" pitchFamily="82" charset="2"/>
                <a:ea typeface="微软雅黑" panose="020B0503020204020204" pitchFamily="82" charset="2"/>
              </a:rPr>
              <a:t>查询结果：</a:t>
            </a:r>
          </a:p>
        </p:txBody>
      </p:sp>
      <p:sp>
        <p:nvSpPr>
          <p:cNvPr id="41" name="右箭头 18">
            <a:extLst>
              <a:ext uri="{FF2B5EF4-FFF2-40B4-BE49-F238E27FC236}">
                <a16:creationId xmlns:a16="http://schemas.microsoft.com/office/drawing/2014/main" id="{8EB9579C-0BE7-4E40-9934-90793D5ADC13}"/>
              </a:ext>
            </a:extLst>
          </p:cNvPr>
          <p:cNvSpPr/>
          <p:nvPr/>
        </p:nvSpPr>
        <p:spPr bwMode="auto">
          <a:xfrm>
            <a:off x="4699976" y="5939532"/>
            <a:ext cx="1751308" cy="387458"/>
          </a:xfrm>
          <a:prstGeom prst="rightArrow">
            <a:avLst/>
          </a:prstGeom>
          <a:solidFill>
            <a:schemeClr val="bg1">
              <a:lumMod val="50000"/>
            </a:schemeClr>
          </a:soli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42" name="文本框 41">
            <a:extLst>
              <a:ext uri="{FF2B5EF4-FFF2-40B4-BE49-F238E27FC236}">
                <a16:creationId xmlns:a16="http://schemas.microsoft.com/office/drawing/2014/main" id="{3B35734A-65FE-4432-B26B-12659DAA81D9}"/>
              </a:ext>
            </a:extLst>
          </p:cNvPr>
          <p:cNvSpPr txBox="1"/>
          <p:nvPr/>
        </p:nvSpPr>
        <p:spPr>
          <a:xfrm>
            <a:off x="4976973" y="5677970"/>
            <a:ext cx="1338828" cy="369332"/>
          </a:xfrm>
          <a:prstGeom prst="rect">
            <a:avLst/>
          </a:prstGeom>
          <a:noFill/>
        </p:spPr>
        <p:txBody>
          <a:bodyPr wrap="none" rtlCol="0">
            <a:spAutoFit/>
          </a:bodyPr>
          <a:lstStyle/>
          <a:p>
            <a:r>
              <a:rPr kumimoji="1" lang="zh-CN" altLang="en-US" dirty="0">
                <a:latin typeface="微软雅黑" panose="020B0503020204020204" pitchFamily="82" charset="2"/>
                <a:ea typeface="微软雅黑" panose="020B0503020204020204" pitchFamily="82" charset="2"/>
              </a:rPr>
              <a:t>查询结果：</a:t>
            </a:r>
          </a:p>
        </p:txBody>
      </p:sp>
      <p:sp>
        <p:nvSpPr>
          <p:cNvPr id="4" name="页脚占位符 3">
            <a:extLst>
              <a:ext uri="{FF2B5EF4-FFF2-40B4-BE49-F238E27FC236}">
                <a16:creationId xmlns:a16="http://schemas.microsoft.com/office/drawing/2014/main" id="{E00E8A12-3376-8F22-E5F9-DB3E7000EAA6}"/>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487F9EA2-F97D-35F8-D0F0-5E504CE39DB1}"/>
              </a:ext>
            </a:extLst>
          </p:cNvPr>
          <p:cNvSpPr>
            <a:spLocks noGrp="1"/>
          </p:cNvSpPr>
          <p:nvPr>
            <p:ph type="sldNum" sz="quarter" idx="12"/>
          </p:nvPr>
        </p:nvSpPr>
        <p:spPr/>
        <p:txBody>
          <a:bodyPr/>
          <a:lstStyle/>
          <a:p>
            <a:fld id="{4B0D34C0-35A8-654C-9FBA-7B4E017BD630}" type="slidenum">
              <a:rPr lang="en-US" altLang="zh-CN" smtClean="0"/>
              <a:t>38</a:t>
            </a:fld>
            <a:endParaRPr kumimoji="1" lang="zh-CN" altLang="en-US"/>
          </a:p>
        </p:txBody>
      </p:sp>
    </p:spTree>
    <p:extLst>
      <p:ext uri="{BB962C8B-B14F-4D97-AF65-F5344CB8AC3E}">
        <p14:creationId xmlns:p14="http://schemas.microsoft.com/office/powerpoint/2010/main" val="3566665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9">
            <a:extLst>
              <a:ext uri="{FF2B5EF4-FFF2-40B4-BE49-F238E27FC236}">
                <a16:creationId xmlns:a16="http://schemas.microsoft.com/office/drawing/2014/main" id="{003226AC-6541-4649-B6AC-1E73BD4D9C4F}"/>
              </a:ext>
            </a:extLst>
          </p:cNvPr>
          <p:cNvSpPr/>
          <p:nvPr/>
        </p:nvSpPr>
        <p:spPr>
          <a:xfrm>
            <a:off x="391665" y="2965566"/>
            <a:ext cx="12116021" cy="3193934"/>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7" name="Shape18">
            <a:extLst>
              <a:ext uri="{FF2B5EF4-FFF2-40B4-BE49-F238E27FC236}">
                <a16:creationId xmlns:a16="http://schemas.microsoft.com/office/drawing/2014/main" id="{CA02947C-86FA-43A0-AEA7-1533075A3978}"/>
              </a:ext>
            </a:extLst>
          </p:cNvPr>
          <p:cNvSpPr/>
          <p:nvPr/>
        </p:nvSpPr>
        <p:spPr>
          <a:xfrm>
            <a:off x="282948" y="1242746"/>
            <a:ext cx="11775702" cy="1604213"/>
          </a:xfrm>
          <a:prstGeom prst="roundRect">
            <a:avLst>
              <a:gd name="adj" fmla="val 2350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分组操作</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800" y="1480670"/>
            <a:ext cx="11456894" cy="1611863"/>
          </a:xfrm>
          <a:prstGeom prst="rect">
            <a:avLst/>
          </a:prstGeom>
        </p:spPr>
        <p:txBody>
          <a:bodyPr/>
          <a:lstStyle/>
          <a:p>
            <a:pPr>
              <a:buFont typeface="Wingdings" panose="05000000000000000000" pitchFamily="2" charset="2"/>
              <a:buChar char="Ø"/>
            </a:pPr>
            <a:r>
              <a:rPr lang="en-US" altLang="zh-CN" sz="2400" dirty="0">
                <a:solidFill>
                  <a:srgbClr val="743481"/>
                </a:solidFill>
                <a:latin typeface="微软雅黑" panose="020B0503020204020204" pitchFamily="82" charset="2"/>
                <a:ea typeface="微软雅黑" panose="020B0503020204020204" pitchFamily="82" charset="2"/>
              </a:rPr>
              <a:t>GROUP BY</a:t>
            </a:r>
            <a:r>
              <a:rPr lang="zh-CN" altLang="zh-CN" sz="2400" dirty="0">
                <a:latin typeface="微软雅黑" panose="020B0503020204020204" pitchFamily="82" charset="2"/>
                <a:ea typeface="微软雅黑" panose="020B0503020204020204" pitchFamily="82" charset="2"/>
              </a:rPr>
              <a:t>子句可以将查询到的满足条件的元组按照某一列或多列的值进行分组，值相等的为一组。</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将学生选课表按照课程号列进行分组</a:t>
            </a:r>
            <a:r>
              <a:rPr lang="zh-CN" altLang="en-US" sz="2400" dirty="0">
                <a:latin typeface="微软雅黑" panose="020B0503020204020204" pitchFamily="82" charset="2"/>
                <a:ea typeface="微软雅黑" panose="020B0503020204020204" pitchFamily="82" charset="2"/>
              </a:rPr>
              <a:t>：</a:t>
            </a:r>
            <a:endParaRPr lang="en-US" altLang="zh-CN" sz="2400" dirty="0">
              <a:latin typeface="微软雅黑" panose="020B0503020204020204" pitchFamily="82" charset="2"/>
              <a:ea typeface="微软雅黑" panose="020B0503020204020204" pitchFamily="82" charset="2"/>
            </a:endParaRPr>
          </a:p>
        </p:txBody>
      </p:sp>
      <p:graphicFrame>
        <p:nvGraphicFramePr>
          <p:cNvPr id="4" name="表格 3">
            <a:extLst>
              <a:ext uri="{FF2B5EF4-FFF2-40B4-BE49-F238E27FC236}">
                <a16:creationId xmlns:a16="http://schemas.microsoft.com/office/drawing/2014/main" id="{B1BC2865-7ECB-4C3A-A012-40838BFDC284}"/>
              </a:ext>
            </a:extLst>
          </p:cNvPr>
          <p:cNvGraphicFramePr>
            <a:graphicFrameLocks noGrp="1"/>
          </p:cNvGraphicFramePr>
          <p:nvPr>
            <p:extLst>
              <p:ext uri="{D42A27DB-BD31-4B8C-83A1-F6EECF244321}">
                <p14:modId xmlns:p14="http://schemas.microsoft.com/office/powerpoint/2010/main" val="4105574687"/>
              </p:ext>
            </p:extLst>
          </p:nvPr>
        </p:nvGraphicFramePr>
        <p:xfrm>
          <a:off x="787400" y="3187699"/>
          <a:ext cx="10680700" cy="2527301"/>
        </p:xfrm>
        <a:graphic>
          <a:graphicData uri="http://schemas.openxmlformats.org/drawingml/2006/table">
            <a:tbl>
              <a:tblPr firstRow="1" firstCol="1" bandRow="1">
                <a:tableStyleId>{5940675A-B579-460E-94D1-54222C63F5DA}</a:tableStyleId>
              </a:tblPr>
              <a:tblGrid>
                <a:gridCol w="3019100">
                  <a:extLst>
                    <a:ext uri="{9D8B030D-6E8A-4147-A177-3AD203B41FA5}">
                      <a16:colId xmlns:a16="http://schemas.microsoft.com/office/drawing/2014/main" val="2370209947"/>
                    </a:ext>
                  </a:extLst>
                </a:gridCol>
                <a:gridCol w="3019100">
                  <a:extLst>
                    <a:ext uri="{9D8B030D-6E8A-4147-A177-3AD203B41FA5}">
                      <a16:colId xmlns:a16="http://schemas.microsoft.com/office/drawing/2014/main" val="1926484698"/>
                    </a:ext>
                  </a:extLst>
                </a:gridCol>
                <a:gridCol w="2321250">
                  <a:extLst>
                    <a:ext uri="{9D8B030D-6E8A-4147-A177-3AD203B41FA5}">
                      <a16:colId xmlns:a16="http://schemas.microsoft.com/office/drawing/2014/main" val="86046653"/>
                    </a:ext>
                  </a:extLst>
                </a:gridCol>
                <a:gridCol w="2321250">
                  <a:extLst>
                    <a:ext uri="{9D8B030D-6E8A-4147-A177-3AD203B41FA5}">
                      <a16:colId xmlns:a16="http://schemas.microsoft.com/office/drawing/2014/main" val="4121783316"/>
                    </a:ext>
                  </a:extLst>
                </a:gridCol>
              </a:tblGrid>
              <a:tr h="285095">
                <a:tc>
                  <a:txBody>
                    <a:bodyPr/>
                    <a:lstStyle/>
                    <a:p>
                      <a:pPr indent="127000" algn="ctr">
                        <a:lnSpc>
                          <a:spcPct val="150000"/>
                        </a:lnSpc>
                      </a:pPr>
                      <a:r>
                        <a:rPr lang="zh-CN" sz="1400" b="1" kern="100" dirty="0">
                          <a:solidFill>
                            <a:schemeClr val="bg1"/>
                          </a:solidFill>
                          <a:effectLst/>
                          <a:latin typeface="微软雅黑" panose="020B0503020204020204" pitchFamily="82" charset="2"/>
                          <a:ea typeface="微软雅黑" panose="020B0503020204020204" pitchFamily="82" charset="2"/>
                        </a:rPr>
                        <a:t>组</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82" charset="2"/>
                          <a:ea typeface="微软雅黑" panose="020B0503020204020204" pitchFamily="82" charset="2"/>
                        </a:rPr>
                        <a:t>Sno</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82" charset="2"/>
                          <a:ea typeface="微软雅黑" panose="020B0503020204020204" pitchFamily="82" charset="2"/>
                        </a:rPr>
                        <a:t>Cno</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82" charset="2"/>
                          <a:ea typeface="微软雅黑" panose="020B0503020204020204" pitchFamily="82" charset="2"/>
                        </a:rPr>
                        <a:t>Grade</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736313253"/>
                  </a:ext>
                </a:extLst>
              </a:tr>
              <a:tr h="285095">
                <a:tc rowSpan="2">
                  <a:txBody>
                    <a:bodyPr/>
                    <a:lstStyle/>
                    <a:p>
                      <a:pPr indent="127000" algn="ctr">
                        <a:lnSpc>
                          <a:spcPct val="150000"/>
                        </a:lnSpc>
                      </a:pPr>
                      <a:r>
                        <a:rPr lang="en-US" sz="1400" kern="100" dirty="0" err="1">
                          <a:effectLst/>
                          <a:latin typeface="微软雅黑" panose="020B0503020204020204" pitchFamily="82" charset="2"/>
                          <a:ea typeface="微软雅黑" panose="020B0503020204020204" pitchFamily="82" charset="2"/>
                        </a:rPr>
                        <a:t>Cno</a:t>
                      </a:r>
                      <a:r>
                        <a:rPr lang="en-US" sz="1400" kern="100" dirty="0">
                          <a:effectLst/>
                          <a:latin typeface="微软雅黑" panose="020B0503020204020204" pitchFamily="82" charset="2"/>
                          <a:ea typeface="微软雅黑" panose="020B0503020204020204" pitchFamily="82" charset="2"/>
                        </a:rPr>
                        <a:t>=“1”</a:t>
                      </a:r>
                      <a:r>
                        <a:rPr lang="zh-CN" sz="1400" kern="100" dirty="0">
                          <a:effectLst/>
                          <a:latin typeface="微软雅黑" panose="020B0503020204020204" pitchFamily="82" charset="2"/>
                          <a:ea typeface="微软雅黑" panose="020B0503020204020204" pitchFamily="82" charset="2"/>
                        </a:rPr>
                        <a:t>的组</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2021310722</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1</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87</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362621338"/>
                  </a:ext>
                </a:extLst>
              </a:tr>
              <a:tr h="285095">
                <a:tc vMerge="1">
                  <a:txBody>
                    <a:bodyPr/>
                    <a:lstStyle/>
                    <a:p>
                      <a:endParaRPr lang="zh-CN" altLang="en-US"/>
                    </a:p>
                  </a:txBody>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2021310723</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1</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92</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4077955822"/>
                  </a:ext>
                </a:extLst>
              </a:tr>
              <a:tr h="285095">
                <a:tc rowSpan="2">
                  <a:txBody>
                    <a:bodyPr/>
                    <a:lstStyle/>
                    <a:p>
                      <a:pPr indent="127000" algn="ctr">
                        <a:lnSpc>
                          <a:spcPct val="150000"/>
                        </a:lnSpc>
                      </a:pPr>
                      <a:r>
                        <a:rPr lang="en-US" sz="1400" kern="100" dirty="0" err="1">
                          <a:effectLst/>
                          <a:latin typeface="微软雅黑" panose="020B0503020204020204" pitchFamily="82" charset="2"/>
                          <a:ea typeface="微软雅黑" panose="020B0503020204020204" pitchFamily="82" charset="2"/>
                        </a:rPr>
                        <a:t>Cno</a:t>
                      </a:r>
                      <a:r>
                        <a:rPr lang="en-US" sz="1400" kern="100" dirty="0">
                          <a:effectLst/>
                          <a:latin typeface="微软雅黑" panose="020B0503020204020204" pitchFamily="82" charset="2"/>
                          <a:ea typeface="微软雅黑" panose="020B0503020204020204" pitchFamily="82" charset="2"/>
                        </a:rPr>
                        <a:t>=“5”</a:t>
                      </a:r>
                      <a:r>
                        <a:rPr lang="zh-CN" sz="1400" kern="100" dirty="0">
                          <a:effectLst/>
                          <a:latin typeface="微软雅黑" panose="020B0503020204020204" pitchFamily="82" charset="2"/>
                          <a:ea typeface="微软雅黑" panose="020B0503020204020204" pitchFamily="82" charset="2"/>
                        </a:rPr>
                        <a:t>的组</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2021310721</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5</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98</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22728358"/>
                  </a:ext>
                </a:extLst>
              </a:tr>
              <a:tr h="285095">
                <a:tc vMerge="1">
                  <a:txBody>
                    <a:bodyPr/>
                    <a:lstStyle/>
                    <a:p>
                      <a:endParaRPr lang="zh-CN" altLang="en-US"/>
                    </a:p>
                  </a:txBody>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2021310723</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5</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76</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460167899"/>
                  </a:ext>
                </a:extLst>
              </a:tr>
              <a:tr h="550913">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Cno=“7”</a:t>
                      </a:r>
                      <a:r>
                        <a:rPr lang="zh-CN" sz="1400" kern="100">
                          <a:effectLst/>
                          <a:latin typeface="微软雅黑" panose="020B0503020204020204" pitchFamily="82" charset="2"/>
                          <a:ea typeface="微软雅黑" panose="020B0503020204020204" pitchFamily="82" charset="2"/>
                        </a:rPr>
                        <a:t>的组</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2021310724</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7</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84</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669629016"/>
                  </a:ext>
                </a:extLst>
              </a:tr>
              <a:tr h="550913">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Cno=“4”</a:t>
                      </a:r>
                      <a:r>
                        <a:rPr lang="zh-CN" sz="1400" kern="100">
                          <a:effectLst/>
                          <a:latin typeface="微软雅黑" panose="020B0503020204020204" pitchFamily="82" charset="2"/>
                          <a:ea typeface="微软雅黑" panose="020B0503020204020204" pitchFamily="82" charset="2"/>
                        </a:rPr>
                        <a:t>的组</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2021310725</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4</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95</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630648704"/>
                  </a:ext>
                </a:extLst>
              </a:tr>
            </a:tbl>
          </a:graphicData>
        </a:graphic>
      </p:graphicFrame>
      <p:sp>
        <p:nvSpPr>
          <p:cNvPr id="5" name="页脚占位符 4">
            <a:extLst>
              <a:ext uri="{FF2B5EF4-FFF2-40B4-BE49-F238E27FC236}">
                <a16:creationId xmlns:a16="http://schemas.microsoft.com/office/drawing/2014/main" id="{F180A0AD-C160-FA30-E2BE-255FA7A858AE}"/>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E981B367-88D6-CF8B-611D-15E3D6145157}"/>
              </a:ext>
            </a:extLst>
          </p:cNvPr>
          <p:cNvSpPr>
            <a:spLocks noGrp="1"/>
          </p:cNvSpPr>
          <p:nvPr>
            <p:ph type="sldNum" sz="quarter" idx="12"/>
          </p:nvPr>
        </p:nvSpPr>
        <p:spPr/>
        <p:txBody>
          <a:bodyPr/>
          <a:lstStyle/>
          <a:p>
            <a:fld id="{4B0D34C0-35A8-654C-9FBA-7B4E017BD630}" type="slidenum">
              <a:rPr lang="en-US" altLang="zh-CN" smtClean="0"/>
              <a:t>39</a:t>
            </a:fld>
            <a:endParaRPr kumimoji="1" lang="zh-CN" altLang="en-US"/>
          </a:p>
        </p:txBody>
      </p:sp>
    </p:spTree>
    <p:extLst>
      <p:ext uri="{BB962C8B-B14F-4D97-AF65-F5344CB8AC3E}">
        <p14:creationId xmlns:p14="http://schemas.microsoft.com/office/powerpoint/2010/main" val="2845504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32E7AE53-2DF1-4168-B2E5-9880C12F217D}"/>
              </a:ext>
            </a:extLst>
          </p:cNvPr>
          <p:cNvSpPr/>
          <p:nvPr/>
        </p:nvSpPr>
        <p:spPr>
          <a:xfrm>
            <a:off x="3220381" y="1400175"/>
            <a:ext cx="5751236" cy="3971925"/>
          </a:xfrm>
          <a:prstGeom prst="roundRect">
            <a:avLst>
              <a:gd name="adj" fmla="val 982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OPPOSans M" panose="00020600040101010101" pitchFamily="18" charset="-122"/>
              <a:ea typeface="OPPOSans M" panose="00020600040101010101" pitchFamily="18" charset="-122"/>
              <a:sym typeface="+mn-ea"/>
            </a:endParaRP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876675" y="1981199"/>
            <a:ext cx="4695825" cy="2800351"/>
          </a:xfrm>
          <a:prstGeom prst="rect">
            <a:avLst/>
          </a:prstGeom>
        </p:spPr>
        <p:txBody>
          <a:bodyPr/>
          <a:lstStyle/>
          <a:p>
            <a:pPr marL="457200" indent="-457200">
              <a:buFont typeface="+mj-lt"/>
              <a:buAutoNum type="arabicPeriod"/>
            </a:pPr>
            <a:r>
              <a:rPr lang="en-US" altLang="zh-CN" sz="2400" b="1" dirty="0">
                <a:solidFill>
                  <a:srgbClr val="743481"/>
                </a:solidFill>
                <a:latin typeface="微软雅黑" panose="020B0503020204020204" pitchFamily="82" charset="2"/>
                <a:ea typeface="微软雅黑" panose="020B0503020204020204" pitchFamily="82" charset="2"/>
              </a:rPr>
              <a:t>SQL</a:t>
            </a:r>
            <a:r>
              <a:rPr lang="zh-CN" altLang="en-US" sz="2400" b="1" dirty="0">
                <a:solidFill>
                  <a:srgbClr val="743481"/>
                </a:solidFill>
                <a:latin typeface="微软雅黑" panose="020B0503020204020204" pitchFamily="82" charset="2"/>
                <a:ea typeface="微软雅黑" panose="020B0503020204020204" pitchFamily="82" charset="2"/>
              </a:rPr>
              <a:t>数据定义语言</a:t>
            </a:r>
            <a:endParaRPr lang="en-US" altLang="zh-CN" sz="2400" b="1" dirty="0">
              <a:solidFill>
                <a:srgbClr val="743481"/>
              </a:solidFill>
              <a:latin typeface="微软雅黑" panose="020B0503020204020204" pitchFamily="82" charset="2"/>
              <a:ea typeface="微软雅黑" panose="020B0503020204020204" pitchFamily="82" charset="2"/>
            </a:endParaRPr>
          </a:p>
          <a:p>
            <a:pPr marL="457200" indent="-457200">
              <a:buFont typeface="+mj-lt"/>
              <a:buAutoNum type="arabicPeriod"/>
            </a:pPr>
            <a:r>
              <a:rPr lang="en-US" altLang="zh-CN" sz="2400" b="1" dirty="0">
                <a:solidFill>
                  <a:srgbClr val="743481"/>
                </a:solidFill>
                <a:latin typeface="微软雅黑" panose="020B0503020204020204" pitchFamily="82" charset="2"/>
                <a:ea typeface="微软雅黑" panose="020B0503020204020204" pitchFamily="82" charset="2"/>
              </a:rPr>
              <a:t>SQL</a:t>
            </a:r>
            <a:r>
              <a:rPr lang="zh-CN" altLang="en-US" sz="2400" b="1" dirty="0">
                <a:solidFill>
                  <a:srgbClr val="743481"/>
                </a:solidFill>
                <a:latin typeface="微软雅黑" panose="020B0503020204020204" pitchFamily="82" charset="2"/>
                <a:ea typeface="微软雅黑" panose="020B0503020204020204" pitchFamily="82" charset="2"/>
              </a:rPr>
              <a:t>数据操纵语言</a:t>
            </a:r>
            <a:endParaRPr lang="en-US" altLang="zh-CN" sz="2400" b="1" dirty="0">
              <a:solidFill>
                <a:srgbClr val="743481"/>
              </a:solidFill>
              <a:latin typeface="微软雅黑" panose="020B0503020204020204" pitchFamily="82" charset="2"/>
              <a:ea typeface="微软雅黑" panose="020B0503020204020204" pitchFamily="82" charset="2"/>
            </a:endParaRPr>
          </a:p>
          <a:p>
            <a:pPr marL="457200" indent="-457200">
              <a:buFont typeface="+mj-lt"/>
              <a:buAutoNum type="arabicPeriod"/>
            </a:pPr>
            <a:r>
              <a:rPr lang="en-US" altLang="zh-CN" sz="2400" b="1" dirty="0">
                <a:solidFill>
                  <a:srgbClr val="743481"/>
                </a:solidFill>
                <a:latin typeface="微软雅黑" panose="020B0503020204020204" pitchFamily="82" charset="2"/>
                <a:ea typeface="微软雅黑" panose="020B0503020204020204" pitchFamily="82" charset="2"/>
              </a:rPr>
              <a:t>SQL</a:t>
            </a:r>
            <a:r>
              <a:rPr lang="zh-CN" altLang="en-US" sz="2400" b="1" dirty="0">
                <a:solidFill>
                  <a:srgbClr val="743481"/>
                </a:solidFill>
                <a:latin typeface="微软雅黑" panose="020B0503020204020204" pitchFamily="82" charset="2"/>
                <a:ea typeface="微软雅黑" panose="020B0503020204020204" pitchFamily="82" charset="2"/>
              </a:rPr>
              <a:t>数据控制语言</a:t>
            </a:r>
            <a:endParaRPr lang="en-US" altLang="zh-CN" sz="2400" b="1" dirty="0">
              <a:solidFill>
                <a:srgbClr val="743481"/>
              </a:solidFill>
              <a:latin typeface="微软雅黑" panose="020B0503020204020204" pitchFamily="82" charset="2"/>
              <a:ea typeface="微软雅黑" panose="020B0503020204020204" pitchFamily="82" charset="2"/>
            </a:endParaRPr>
          </a:p>
          <a:p>
            <a:pPr marL="457200" indent="-457200">
              <a:buFont typeface="+mj-lt"/>
              <a:buAutoNum type="arabicPeriod"/>
            </a:pPr>
            <a:r>
              <a:rPr lang="zh-CN" altLang="en-US" sz="2400" b="1" dirty="0">
                <a:solidFill>
                  <a:srgbClr val="743481"/>
                </a:solidFill>
                <a:latin typeface="微软雅黑" panose="020B0503020204020204" pitchFamily="82" charset="2"/>
                <a:ea typeface="微软雅黑" panose="020B0503020204020204" pitchFamily="82" charset="2"/>
              </a:rPr>
              <a:t>存储过程和函数</a:t>
            </a:r>
            <a:endParaRPr lang="en-US" altLang="zh-CN" sz="2400" b="1" dirty="0">
              <a:solidFill>
                <a:srgbClr val="743481"/>
              </a:solidFill>
              <a:latin typeface="微软雅黑" panose="020B0503020204020204" pitchFamily="82" charset="2"/>
              <a:ea typeface="微软雅黑" panose="020B0503020204020204" pitchFamily="82" charset="2"/>
            </a:endParaRPr>
          </a:p>
          <a:p>
            <a:pPr marL="457200" indent="-457200">
              <a:buFont typeface="+mj-lt"/>
              <a:buAutoNum type="arabicPeriod"/>
            </a:pPr>
            <a:r>
              <a:rPr lang="zh-CN" altLang="en-US" sz="2400" b="1" dirty="0">
                <a:solidFill>
                  <a:srgbClr val="743481"/>
                </a:solidFill>
                <a:latin typeface="微软雅黑" panose="020B0503020204020204" pitchFamily="82" charset="2"/>
                <a:ea typeface="微软雅黑" panose="020B0503020204020204" pitchFamily="82" charset="2"/>
              </a:rPr>
              <a:t>触发器</a:t>
            </a:r>
            <a:endParaRPr lang="en-US" altLang="zh-CN" sz="2400" b="1" dirty="0">
              <a:solidFill>
                <a:srgbClr val="743481"/>
              </a:solidFill>
              <a:latin typeface="微软雅黑" panose="020B0503020204020204" pitchFamily="82" charset="2"/>
              <a:ea typeface="微软雅黑" panose="020B0503020204020204" pitchFamily="82" charset="2"/>
            </a:endParaRPr>
          </a:p>
          <a:p>
            <a:pPr marL="457200" indent="-457200">
              <a:buFont typeface="+mj-lt"/>
              <a:buAutoNum type="arabicPeriod"/>
            </a:pPr>
            <a:r>
              <a:rPr lang="zh-CN" altLang="en-US" sz="2400" b="1" dirty="0">
                <a:solidFill>
                  <a:srgbClr val="743481"/>
                </a:solidFill>
                <a:latin typeface="微软雅黑" panose="020B0503020204020204" pitchFamily="82" charset="2"/>
                <a:ea typeface="微软雅黑" panose="020B0503020204020204" pitchFamily="82" charset="2"/>
              </a:rPr>
              <a:t>使用程序设计语言访问数据库</a:t>
            </a:r>
            <a:endParaRPr lang="zh-CN" altLang="zh-CN" sz="2400" b="1" dirty="0">
              <a:solidFill>
                <a:srgbClr val="743481"/>
              </a:solidFill>
              <a:latin typeface="微软雅黑" panose="020B0503020204020204" pitchFamily="82" charset="2"/>
              <a:ea typeface="微软雅黑" panose="020B0503020204020204" pitchFamily="82" charset="2"/>
            </a:endParaRPr>
          </a:p>
        </p:txBody>
      </p:sp>
      <p:sp>
        <p:nvSpPr>
          <p:cNvPr id="6" name="标题 5">
            <a:extLst>
              <a:ext uri="{FF2B5EF4-FFF2-40B4-BE49-F238E27FC236}">
                <a16:creationId xmlns:a16="http://schemas.microsoft.com/office/drawing/2014/main" id="{99EED39F-479E-8654-04C3-FE02EC01D99F}"/>
              </a:ext>
            </a:extLst>
          </p:cNvPr>
          <p:cNvSpPr>
            <a:spLocks noGrp="1"/>
          </p:cNvSpPr>
          <p:nvPr>
            <p:ph type="title"/>
          </p:nvPr>
        </p:nvSpPr>
        <p:spPr/>
        <p:txBody>
          <a:bodyPr/>
          <a:lstStyle/>
          <a:p>
            <a:r>
              <a:rPr lang="zh-CN" altLang="en-US" dirty="0"/>
              <a:t>目录</a:t>
            </a:r>
          </a:p>
        </p:txBody>
      </p:sp>
      <p:sp>
        <p:nvSpPr>
          <p:cNvPr id="2" name="页脚占位符 1">
            <a:extLst>
              <a:ext uri="{FF2B5EF4-FFF2-40B4-BE49-F238E27FC236}">
                <a16:creationId xmlns:a16="http://schemas.microsoft.com/office/drawing/2014/main" id="{84A0BF86-935C-8C52-00CA-F8007A97BCC0}"/>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C75FB075-EC3E-DF84-54A1-9573359586B6}"/>
              </a:ext>
            </a:extLst>
          </p:cNvPr>
          <p:cNvSpPr>
            <a:spLocks noGrp="1"/>
          </p:cNvSpPr>
          <p:nvPr>
            <p:ph type="sldNum" sz="quarter" idx="12"/>
          </p:nvPr>
        </p:nvSpPr>
        <p:spPr/>
        <p:txBody>
          <a:bodyPr/>
          <a:lstStyle/>
          <a:p>
            <a:fld id="{4B0D34C0-35A8-654C-9FBA-7B4E017BD630}" type="slidenum">
              <a:rPr lang="en-US" altLang="zh-CN" smtClean="0"/>
              <a:t>4</a:t>
            </a:fld>
            <a:endParaRPr kumimoji="1" lang="zh-CN" altLang="en-US"/>
          </a:p>
        </p:txBody>
      </p:sp>
    </p:spTree>
    <p:extLst>
      <p:ext uri="{BB962C8B-B14F-4D97-AF65-F5344CB8AC3E}">
        <p14:creationId xmlns:p14="http://schemas.microsoft.com/office/powerpoint/2010/main" val="345977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9">
            <a:extLst>
              <a:ext uri="{FF2B5EF4-FFF2-40B4-BE49-F238E27FC236}">
                <a16:creationId xmlns:a16="http://schemas.microsoft.com/office/drawing/2014/main" id="{003226AC-6541-4649-B6AC-1E73BD4D9C4F}"/>
              </a:ext>
            </a:extLst>
          </p:cNvPr>
          <p:cNvSpPr/>
          <p:nvPr/>
        </p:nvSpPr>
        <p:spPr>
          <a:xfrm>
            <a:off x="5685367" y="2398440"/>
            <a:ext cx="6506633" cy="3316559"/>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1" name="Shape18">
            <a:extLst>
              <a:ext uri="{FF2B5EF4-FFF2-40B4-BE49-F238E27FC236}">
                <a16:creationId xmlns:a16="http://schemas.microsoft.com/office/drawing/2014/main" id="{CA02947C-86FA-43A0-AEA7-1533075A3978}"/>
              </a:ext>
            </a:extLst>
          </p:cNvPr>
          <p:cNvSpPr/>
          <p:nvPr/>
        </p:nvSpPr>
        <p:spPr>
          <a:xfrm>
            <a:off x="282948" y="1000955"/>
            <a:ext cx="11775702" cy="1325795"/>
          </a:xfrm>
          <a:prstGeom prst="roundRect">
            <a:avLst>
              <a:gd name="adj" fmla="val 2350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分组操作</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800" y="1201270"/>
            <a:ext cx="11456894" cy="4876801"/>
          </a:xfrm>
          <a:prstGeom prst="rect">
            <a:avLst/>
          </a:prstGeom>
        </p:spPr>
        <p:txBody>
          <a:bodyPr/>
          <a:lstStyle/>
          <a:p>
            <a:pPr>
              <a:buFont typeface="Wingdings" panose="05000000000000000000" pitchFamily="2" charset="2"/>
              <a:buChar char="Ø"/>
            </a:pPr>
            <a:r>
              <a:rPr lang="zh-CN" altLang="en-US" sz="2400" dirty="0">
                <a:solidFill>
                  <a:srgbClr val="743481"/>
                </a:solidFill>
                <a:latin typeface="微软雅黑" panose="020B0503020204020204" pitchFamily="82" charset="2"/>
                <a:ea typeface="微软雅黑" panose="020B0503020204020204" pitchFamily="82" charset="2"/>
              </a:rPr>
              <a:t>未分组</a:t>
            </a:r>
            <a:r>
              <a:rPr lang="zh-CN" altLang="en-US" sz="2400" dirty="0">
                <a:latin typeface="微软雅黑" panose="020B0503020204020204" pitchFamily="82" charset="2"/>
                <a:ea typeface="微软雅黑" panose="020B0503020204020204" pitchFamily="82" charset="2"/>
              </a:rPr>
              <a:t>：</a:t>
            </a:r>
            <a:r>
              <a:rPr lang="zh-CN" altLang="zh-CN" sz="2400" dirty="0">
                <a:latin typeface="微软雅黑" panose="020B0503020204020204" pitchFamily="82" charset="2"/>
                <a:ea typeface="微软雅黑" panose="020B0503020204020204" pitchFamily="82" charset="2"/>
              </a:rPr>
              <a:t>聚集函数作用于整个查询结果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solidFill>
                  <a:srgbClr val="743481"/>
                </a:solidFill>
                <a:latin typeface="微软雅黑" panose="020B0503020204020204" pitchFamily="82" charset="2"/>
                <a:ea typeface="微软雅黑" panose="020B0503020204020204" pitchFamily="82" charset="2"/>
              </a:rPr>
              <a:t>分组</a:t>
            </a:r>
            <a:r>
              <a:rPr lang="zh-CN" altLang="en-US" sz="2400" dirty="0">
                <a:latin typeface="微软雅黑" panose="020B0503020204020204" pitchFamily="82" charset="2"/>
                <a:ea typeface="微软雅黑" panose="020B0503020204020204" pitchFamily="82" charset="2"/>
              </a:rPr>
              <a:t>：</a:t>
            </a:r>
            <a:r>
              <a:rPr lang="zh-CN" altLang="zh-CN" sz="2400" dirty="0">
                <a:latin typeface="微软雅黑" panose="020B0503020204020204" pitchFamily="82" charset="2"/>
                <a:ea typeface="微软雅黑" panose="020B0503020204020204" pitchFamily="82" charset="2"/>
              </a:rPr>
              <a:t>聚集函数分别作用于每个组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4.39</a:t>
            </a:r>
            <a:r>
              <a:rPr lang="zh-CN" altLang="zh-CN" sz="2400" dirty="0">
                <a:latin typeface="微软雅黑" panose="020B0503020204020204" pitchFamily="82" charset="2"/>
                <a:ea typeface="微软雅黑" panose="020B0503020204020204" pitchFamily="82" charset="2"/>
              </a:rPr>
              <a:t>】查询各个课程的选课人数。</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查询结果为：</a:t>
            </a:r>
            <a:endParaRPr lang="en-US" altLang="zh-CN" sz="2400" dirty="0">
              <a:latin typeface="微软雅黑" panose="020B0503020204020204" pitchFamily="82" charset="2"/>
              <a:ea typeface="微软雅黑" panose="020B0503020204020204" pitchFamily="82" charset="2"/>
            </a:endParaRPr>
          </a:p>
        </p:txBody>
      </p:sp>
      <p:graphicFrame>
        <p:nvGraphicFramePr>
          <p:cNvPr id="4" name="表格 3">
            <a:extLst>
              <a:ext uri="{FF2B5EF4-FFF2-40B4-BE49-F238E27FC236}">
                <a16:creationId xmlns:a16="http://schemas.microsoft.com/office/drawing/2014/main" id="{B1BC2865-7ECB-4C3A-A012-40838BFDC284}"/>
              </a:ext>
            </a:extLst>
          </p:cNvPr>
          <p:cNvGraphicFramePr>
            <a:graphicFrameLocks noGrp="1"/>
          </p:cNvGraphicFramePr>
          <p:nvPr>
            <p:extLst>
              <p:ext uri="{D42A27DB-BD31-4B8C-83A1-F6EECF244321}">
                <p14:modId xmlns:p14="http://schemas.microsoft.com/office/powerpoint/2010/main" val="705213165"/>
              </p:ext>
            </p:extLst>
          </p:nvPr>
        </p:nvGraphicFramePr>
        <p:xfrm>
          <a:off x="6045200" y="2666999"/>
          <a:ext cx="5829300" cy="2732753"/>
        </p:xfrm>
        <a:graphic>
          <a:graphicData uri="http://schemas.openxmlformats.org/drawingml/2006/table">
            <a:tbl>
              <a:tblPr firstRow="1" firstCol="1" bandRow="1">
                <a:tableStyleId>{5940675A-B579-460E-94D1-54222C63F5DA}</a:tableStyleId>
              </a:tblPr>
              <a:tblGrid>
                <a:gridCol w="1647761">
                  <a:extLst>
                    <a:ext uri="{9D8B030D-6E8A-4147-A177-3AD203B41FA5}">
                      <a16:colId xmlns:a16="http://schemas.microsoft.com/office/drawing/2014/main" val="2370209947"/>
                    </a:ext>
                  </a:extLst>
                </a:gridCol>
                <a:gridCol w="1647761">
                  <a:extLst>
                    <a:ext uri="{9D8B030D-6E8A-4147-A177-3AD203B41FA5}">
                      <a16:colId xmlns:a16="http://schemas.microsoft.com/office/drawing/2014/main" val="1926484698"/>
                    </a:ext>
                  </a:extLst>
                </a:gridCol>
                <a:gridCol w="1266889">
                  <a:extLst>
                    <a:ext uri="{9D8B030D-6E8A-4147-A177-3AD203B41FA5}">
                      <a16:colId xmlns:a16="http://schemas.microsoft.com/office/drawing/2014/main" val="86046653"/>
                    </a:ext>
                  </a:extLst>
                </a:gridCol>
                <a:gridCol w="1266889">
                  <a:extLst>
                    <a:ext uri="{9D8B030D-6E8A-4147-A177-3AD203B41FA5}">
                      <a16:colId xmlns:a16="http://schemas.microsoft.com/office/drawing/2014/main" val="4121783316"/>
                    </a:ext>
                  </a:extLst>
                </a:gridCol>
              </a:tblGrid>
              <a:tr h="308271">
                <a:tc>
                  <a:txBody>
                    <a:bodyPr/>
                    <a:lstStyle/>
                    <a:p>
                      <a:pPr indent="127000" algn="ctr">
                        <a:lnSpc>
                          <a:spcPct val="150000"/>
                        </a:lnSpc>
                      </a:pPr>
                      <a:r>
                        <a:rPr lang="zh-CN" sz="1400" b="1" kern="100" dirty="0">
                          <a:solidFill>
                            <a:schemeClr val="bg1"/>
                          </a:solidFill>
                          <a:effectLst/>
                          <a:latin typeface="微软雅黑" panose="020B0503020204020204" pitchFamily="82" charset="2"/>
                          <a:ea typeface="微软雅黑" panose="020B0503020204020204" pitchFamily="82" charset="2"/>
                        </a:rPr>
                        <a:t>组</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82" charset="2"/>
                          <a:ea typeface="微软雅黑" panose="020B0503020204020204" pitchFamily="82" charset="2"/>
                        </a:rPr>
                        <a:t>Sno</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82" charset="2"/>
                          <a:ea typeface="微软雅黑" panose="020B0503020204020204" pitchFamily="82" charset="2"/>
                        </a:rPr>
                        <a:t>Cno</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82" charset="2"/>
                          <a:ea typeface="微软雅黑" panose="020B0503020204020204" pitchFamily="82" charset="2"/>
                        </a:rPr>
                        <a:t>Grade</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736313253"/>
                  </a:ext>
                </a:extLst>
              </a:tr>
              <a:tr h="308271">
                <a:tc rowSpan="2">
                  <a:txBody>
                    <a:bodyPr/>
                    <a:lstStyle/>
                    <a:p>
                      <a:pPr indent="127000" algn="ctr">
                        <a:lnSpc>
                          <a:spcPct val="150000"/>
                        </a:lnSpc>
                      </a:pPr>
                      <a:r>
                        <a:rPr lang="en-US" sz="1400" kern="100" dirty="0" err="1">
                          <a:effectLst/>
                          <a:latin typeface="微软雅黑" panose="020B0503020204020204" pitchFamily="82" charset="2"/>
                          <a:ea typeface="微软雅黑" panose="020B0503020204020204" pitchFamily="82" charset="2"/>
                        </a:rPr>
                        <a:t>Cno</a:t>
                      </a:r>
                      <a:r>
                        <a:rPr lang="en-US" sz="1400" kern="100" dirty="0">
                          <a:effectLst/>
                          <a:latin typeface="微软雅黑" panose="020B0503020204020204" pitchFamily="82" charset="2"/>
                          <a:ea typeface="微软雅黑" panose="020B0503020204020204" pitchFamily="82" charset="2"/>
                        </a:rPr>
                        <a:t>=“1”</a:t>
                      </a:r>
                      <a:r>
                        <a:rPr lang="zh-CN" sz="1400" kern="100" dirty="0">
                          <a:effectLst/>
                          <a:latin typeface="微软雅黑" panose="020B0503020204020204" pitchFamily="82" charset="2"/>
                          <a:ea typeface="微软雅黑" panose="020B0503020204020204" pitchFamily="82" charset="2"/>
                        </a:rPr>
                        <a:t>的组</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2021310722</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1</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87</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362621338"/>
                  </a:ext>
                </a:extLst>
              </a:tr>
              <a:tr h="308271">
                <a:tc vMerge="1">
                  <a:txBody>
                    <a:bodyPr/>
                    <a:lstStyle/>
                    <a:p>
                      <a:endParaRPr lang="zh-CN" altLang="en-US"/>
                    </a:p>
                  </a:txBody>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2021310723</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1</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92</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4077955822"/>
                  </a:ext>
                </a:extLst>
              </a:tr>
              <a:tr h="308271">
                <a:tc rowSpan="2">
                  <a:txBody>
                    <a:bodyPr/>
                    <a:lstStyle/>
                    <a:p>
                      <a:pPr indent="127000" algn="ctr">
                        <a:lnSpc>
                          <a:spcPct val="150000"/>
                        </a:lnSpc>
                      </a:pPr>
                      <a:r>
                        <a:rPr lang="en-US" sz="1400" kern="100" dirty="0" err="1">
                          <a:effectLst/>
                          <a:latin typeface="微软雅黑" panose="020B0503020204020204" pitchFamily="82" charset="2"/>
                          <a:ea typeface="微软雅黑" panose="020B0503020204020204" pitchFamily="82" charset="2"/>
                        </a:rPr>
                        <a:t>Cno</a:t>
                      </a:r>
                      <a:r>
                        <a:rPr lang="en-US" sz="1400" kern="100" dirty="0">
                          <a:effectLst/>
                          <a:latin typeface="微软雅黑" panose="020B0503020204020204" pitchFamily="82" charset="2"/>
                          <a:ea typeface="微软雅黑" panose="020B0503020204020204" pitchFamily="82" charset="2"/>
                        </a:rPr>
                        <a:t>=“5”</a:t>
                      </a:r>
                      <a:r>
                        <a:rPr lang="zh-CN" sz="1400" kern="100" dirty="0">
                          <a:effectLst/>
                          <a:latin typeface="微软雅黑" panose="020B0503020204020204" pitchFamily="82" charset="2"/>
                          <a:ea typeface="微软雅黑" panose="020B0503020204020204" pitchFamily="82" charset="2"/>
                        </a:rPr>
                        <a:t>的组</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2021310721</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5</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98</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22728358"/>
                  </a:ext>
                </a:extLst>
              </a:tr>
              <a:tr h="308271">
                <a:tc vMerge="1">
                  <a:txBody>
                    <a:bodyPr/>
                    <a:lstStyle/>
                    <a:p>
                      <a:endParaRPr lang="zh-CN" altLang="en-US"/>
                    </a:p>
                  </a:txBody>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2021310723</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5</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76</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460167899"/>
                  </a:ext>
                </a:extLst>
              </a:tr>
              <a:tr h="595699">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Cno=“7”</a:t>
                      </a:r>
                      <a:r>
                        <a:rPr lang="zh-CN" sz="1400" kern="100">
                          <a:effectLst/>
                          <a:latin typeface="微软雅黑" panose="020B0503020204020204" pitchFamily="82" charset="2"/>
                          <a:ea typeface="微软雅黑" panose="020B0503020204020204" pitchFamily="82" charset="2"/>
                        </a:rPr>
                        <a:t>的组</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2021310724</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7</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84</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669629016"/>
                  </a:ext>
                </a:extLst>
              </a:tr>
              <a:tr h="595699">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Cno=“4”</a:t>
                      </a:r>
                      <a:r>
                        <a:rPr lang="zh-CN" sz="1400" kern="100">
                          <a:effectLst/>
                          <a:latin typeface="微软雅黑" panose="020B0503020204020204" pitchFamily="82" charset="2"/>
                          <a:ea typeface="微软雅黑" panose="020B0503020204020204" pitchFamily="82" charset="2"/>
                        </a:rPr>
                        <a:t>的组</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2021310725</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4</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95</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630648704"/>
                  </a:ext>
                </a:extLst>
              </a:tr>
            </a:tbl>
          </a:graphicData>
        </a:graphic>
      </p:graphicFrame>
      <p:grpSp>
        <p:nvGrpSpPr>
          <p:cNvPr id="8" name="组合 7">
            <a:extLst>
              <a:ext uri="{FF2B5EF4-FFF2-40B4-BE49-F238E27FC236}">
                <a16:creationId xmlns:a16="http://schemas.microsoft.com/office/drawing/2014/main" id="{EAD991AE-B102-608D-A937-3453EEFB9697}"/>
              </a:ext>
            </a:extLst>
          </p:cNvPr>
          <p:cNvGrpSpPr/>
          <p:nvPr/>
        </p:nvGrpSpPr>
        <p:grpSpPr>
          <a:xfrm>
            <a:off x="697878" y="3000706"/>
            <a:ext cx="4690533" cy="1179210"/>
            <a:chOff x="0" y="2839394"/>
            <a:chExt cx="4690533" cy="1179210"/>
          </a:xfrm>
        </p:grpSpPr>
        <p:pic>
          <p:nvPicPr>
            <p:cNvPr id="6" name="图片 5">
              <a:extLst>
                <a:ext uri="{FF2B5EF4-FFF2-40B4-BE49-F238E27FC236}">
                  <a16:creationId xmlns:a16="http://schemas.microsoft.com/office/drawing/2014/main" id="{D14B6BE2-61A9-14C5-2202-FD1E3618DA2F}"/>
                </a:ext>
              </a:extLst>
            </p:cNvPr>
            <p:cNvPicPr>
              <a:picLocks noChangeAspect="1"/>
            </p:cNvPicPr>
            <p:nvPr/>
          </p:nvPicPr>
          <p:blipFill rotWithShape="1">
            <a:blip r:embed="rId2"/>
            <a:srcRect r="66806"/>
            <a:stretch/>
          </p:blipFill>
          <p:spPr>
            <a:xfrm>
              <a:off x="0" y="2839395"/>
              <a:ext cx="4047067" cy="1179209"/>
            </a:xfrm>
            <a:prstGeom prst="rect">
              <a:avLst/>
            </a:prstGeom>
          </p:spPr>
        </p:pic>
        <p:pic>
          <p:nvPicPr>
            <p:cNvPr id="7" name="图片 6">
              <a:extLst>
                <a:ext uri="{FF2B5EF4-FFF2-40B4-BE49-F238E27FC236}">
                  <a16:creationId xmlns:a16="http://schemas.microsoft.com/office/drawing/2014/main" id="{E38D8FDC-E17B-EF43-167C-0B381CE3614E}"/>
                </a:ext>
              </a:extLst>
            </p:cNvPr>
            <p:cNvPicPr>
              <a:picLocks noChangeAspect="1"/>
            </p:cNvPicPr>
            <p:nvPr/>
          </p:nvPicPr>
          <p:blipFill rotWithShape="1">
            <a:blip r:embed="rId2"/>
            <a:srcRect l="94444"/>
            <a:stretch/>
          </p:blipFill>
          <p:spPr>
            <a:xfrm>
              <a:off x="4013200" y="2839394"/>
              <a:ext cx="677333" cy="1179209"/>
            </a:xfrm>
            <a:prstGeom prst="rect">
              <a:avLst/>
            </a:prstGeom>
          </p:spPr>
        </p:pic>
      </p:grpSp>
      <p:graphicFrame>
        <p:nvGraphicFramePr>
          <p:cNvPr id="9" name="表格 8">
            <a:extLst>
              <a:ext uri="{FF2B5EF4-FFF2-40B4-BE49-F238E27FC236}">
                <a16:creationId xmlns:a16="http://schemas.microsoft.com/office/drawing/2014/main" id="{34C2B9AF-B6E8-2F4A-D9A0-5ED5D76EA382}"/>
              </a:ext>
            </a:extLst>
          </p:cNvPr>
          <p:cNvGraphicFramePr>
            <a:graphicFrameLocks noGrp="1"/>
          </p:cNvGraphicFramePr>
          <p:nvPr>
            <p:extLst>
              <p:ext uri="{D42A27DB-BD31-4B8C-83A1-F6EECF244321}">
                <p14:modId xmlns:p14="http://schemas.microsoft.com/office/powerpoint/2010/main" val="2141919537"/>
              </p:ext>
            </p:extLst>
          </p:nvPr>
        </p:nvGraphicFramePr>
        <p:xfrm>
          <a:off x="2180747" y="4887625"/>
          <a:ext cx="3481335" cy="1538210"/>
        </p:xfrm>
        <a:graphic>
          <a:graphicData uri="http://schemas.openxmlformats.org/drawingml/2006/table">
            <a:tbl>
              <a:tblPr firstRow="1" firstCol="1" bandRow="1">
                <a:tableStyleId>{5940675A-B579-460E-94D1-54222C63F5DA}</a:tableStyleId>
              </a:tblPr>
              <a:tblGrid>
                <a:gridCol w="1699316">
                  <a:extLst>
                    <a:ext uri="{9D8B030D-6E8A-4147-A177-3AD203B41FA5}">
                      <a16:colId xmlns:a16="http://schemas.microsoft.com/office/drawing/2014/main" val="2647998876"/>
                    </a:ext>
                  </a:extLst>
                </a:gridCol>
                <a:gridCol w="1782019">
                  <a:extLst>
                    <a:ext uri="{9D8B030D-6E8A-4147-A177-3AD203B41FA5}">
                      <a16:colId xmlns:a16="http://schemas.microsoft.com/office/drawing/2014/main" val="1488132326"/>
                    </a:ext>
                  </a:extLst>
                </a:gridCol>
              </a:tblGrid>
              <a:tr h="307642">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Cno</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34" charset="-122"/>
                          <a:ea typeface="微软雅黑" panose="020B0503020204020204" pitchFamily="34" charset="-122"/>
                        </a:rPr>
                        <a:t>COUNT(*)</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399464800"/>
                  </a:ext>
                </a:extLst>
              </a:tr>
              <a:tr h="307642">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1</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136072010"/>
                  </a:ext>
                </a:extLst>
              </a:tr>
              <a:tr h="307642">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5</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538879627"/>
                  </a:ext>
                </a:extLst>
              </a:tr>
              <a:tr h="307642">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7</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1</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258743894"/>
                  </a:ext>
                </a:extLst>
              </a:tr>
              <a:tr h="307642">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1</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845429971"/>
                  </a:ext>
                </a:extLst>
              </a:tr>
            </a:tbl>
          </a:graphicData>
        </a:graphic>
      </p:graphicFrame>
      <p:sp>
        <p:nvSpPr>
          <p:cNvPr id="5" name="页脚占位符 4">
            <a:extLst>
              <a:ext uri="{FF2B5EF4-FFF2-40B4-BE49-F238E27FC236}">
                <a16:creationId xmlns:a16="http://schemas.microsoft.com/office/drawing/2014/main" id="{835AA377-0519-7E8A-9595-79DC3B23D1C1}"/>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10" name="灯片编号占位符 9">
            <a:extLst>
              <a:ext uri="{FF2B5EF4-FFF2-40B4-BE49-F238E27FC236}">
                <a16:creationId xmlns:a16="http://schemas.microsoft.com/office/drawing/2014/main" id="{EE6E301B-9408-B7D8-7569-3476E136C0AB}"/>
              </a:ext>
            </a:extLst>
          </p:cNvPr>
          <p:cNvSpPr>
            <a:spLocks noGrp="1"/>
          </p:cNvSpPr>
          <p:nvPr>
            <p:ph type="sldNum" sz="quarter" idx="12"/>
          </p:nvPr>
        </p:nvSpPr>
        <p:spPr/>
        <p:txBody>
          <a:bodyPr/>
          <a:lstStyle/>
          <a:p>
            <a:fld id="{4B0D34C0-35A8-654C-9FBA-7B4E017BD630}" type="slidenum">
              <a:rPr lang="en-US" altLang="zh-CN" smtClean="0"/>
              <a:t>40</a:t>
            </a:fld>
            <a:endParaRPr kumimoji="1" lang="zh-CN" altLang="en-US"/>
          </a:p>
        </p:txBody>
      </p:sp>
      <p:sp>
        <p:nvSpPr>
          <p:cNvPr id="12" name="Shape9">
            <a:extLst>
              <a:ext uri="{FF2B5EF4-FFF2-40B4-BE49-F238E27FC236}">
                <a16:creationId xmlns:a16="http://schemas.microsoft.com/office/drawing/2014/main" id="{003226AC-6541-4649-B6AC-1E73BD4D9C4F}"/>
              </a:ext>
            </a:extLst>
          </p:cNvPr>
          <p:cNvSpPr/>
          <p:nvPr/>
        </p:nvSpPr>
        <p:spPr>
          <a:xfrm>
            <a:off x="391665" y="4651416"/>
            <a:ext cx="12116021" cy="2051142"/>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Tree>
    <p:extLst>
      <p:ext uri="{BB962C8B-B14F-4D97-AF65-F5344CB8AC3E}">
        <p14:creationId xmlns:p14="http://schemas.microsoft.com/office/powerpoint/2010/main" val="3400700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9">
            <a:extLst>
              <a:ext uri="{FF2B5EF4-FFF2-40B4-BE49-F238E27FC236}">
                <a16:creationId xmlns:a16="http://schemas.microsoft.com/office/drawing/2014/main" id="{003226AC-6541-4649-B6AC-1E73BD4D9C4F}"/>
              </a:ext>
            </a:extLst>
          </p:cNvPr>
          <p:cNvSpPr/>
          <p:nvPr/>
        </p:nvSpPr>
        <p:spPr>
          <a:xfrm>
            <a:off x="391665" y="1741684"/>
            <a:ext cx="12116021" cy="1803082"/>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6" name="Shape9">
            <a:extLst>
              <a:ext uri="{FF2B5EF4-FFF2-40B4-BE49-F238E27FC236}">
                <a16:creationId xmlns:a16="http://schemas.microsoft.com/office/drawing/2014/main" id="{003226AC-6541-4649-B6AC-1E73BD4D9C4F}"/>
              </a:ext>
            </a:extLst>
          </p:cNvPr>
          <p:cNvSpPr/>
          <p:nvPr/>
        </p:nvSpPr>
        <p:spPr>
          <a:xfrm>
            <a:off x="391665" y="4245016"/>
            <a:ext cx="12116021" cy="1803082"/>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分组操作</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800" y="1201270"/>
            <a:ext cx="11456894" cy="5788466"/>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4.40</a:t>
            </a:r>
            <a:r>
              <a:rPr lang="zh-CN" altLang="zh-CN" sz="2400" dirty="0">
                <a:latin typeface="微软雅黑" panose="020B0503020204020204" pitchFamily="82" charset="2"/>
                <a:ea typeface="微软雅黑" panose="020B0503020204020204" pitchFamily="82" charset="2"/>
              </a:rPr>
              <a:t>】查询所有选课学生的学号及平均分。</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4.41</a:t>
            </a:r>
            <a:r>
              <a:rPr lang="zh-CN" altLang="zh-CN" sz="2400" dirty="0">
                <a:latin typeface="微软雅黑" panose="020B0503020204020204" pitchFamily="82" charset="2"/>
                <a:ea typeface="微软雅黑" panose="020B0503020204020204" pitchFamily="82" charset="2"/>
              </a:rPr>
              <a:t>】查询平均分超过</a:t>
            </a:r>
            <a:r>
              <a:rPr lang="en-US" altLang="zh-CN" sz="2400" dirty="0">
                <a:latin typeface="微软雅黑" panose="020B0503020204020204" pitchFamily="82" charset="2"/>
                <a:ea typeface="微软雅黑" panose="020B0503020204020204" pitchFamily="82" charset="2"/>
              </a:rPr>
              <a:t>90</a:t>
            </a:r>
            <a:r>
              <a:rPr lang="zh-CN" altLang="zh-CN" sz="2400" dirty="0">
                <a:latin typeface="微软雅黑" panose="020B0503020204020204" pitchFamily="82" charset="2"/>
                <a:ea typeface="微软雅黑" panose="020B0503020204020204" pitchFamily="82" charset="2"/>
              </a:rPr>
              <a:t>的学生的学号和平均成绩。</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en-US" altLang="zh-CN" sz="2400" dirty="0">
                <a:solidFill>
                  <a:srgbClr val="743481"/>
                </a:solidFill>
                <a:latin typeface="微软雅黑" panose="020B0503020204020204" pitchFamily="82" charset="2"/>
                <a:ea typeface="微软雅黑" panose="020B0503020204020204" pitchFamily="82" charset="2"/>
              </a:rPr>
              <a:t>HAVING</a:t>
            </a:r>
            <a:r>
              <a:rPr lang="zh-CN" altLang="zh-CN" sz="2400" dirty="0">
                <a:latin typeface="微软雅黑" panose="020B0503020204020204" pitchFamily="82" charset="2"/>
                <a:ea typeface="微软雅黑" panose="020B0503020204020204" pitchFamily="82" charset="2"/>
              </a:rPr>
              <a:t>子句用来对</a:t>
            </a:r>
            <a:r>
              <a:rPr lang="en-US" altLang="zh-CN" sz="2400" dirty="0">
                <a:latin typeface="微软雅黑" panose="020B0503020204020204" pitchFamily="82" charset="2"/>
                <a:ea typeface="微软雅黑" panose="020B0503020204020204" pitchFamily="82" charset="2"/>
              </a:rPr>
              <a:t>GROUP BY</a:t>
            </a:r>
            <a:r>
              <a:rPr lang="zh-CN" altLang="zh-CN" sz="2400" dirty="0">
                <a:latin typeface="微软雅黑" panose="020B0503020204020204" pitchFamily="82" charset="2"/>
                <a:ea typeface="微软雅黑" panose="020B0503020204020204" pitchFamily="82" charset="2"/>
              </a:rPr>
              <a:t>后得到的组进行筛选</a:t>
            </a:r>
            <a:endParaRPr lang="en-US" altLang="zh-CN" sz="2400" dirty="0">
              <a:latin typeface="微软雅黑" panose="020B0503020204020204" pitchFamily="82" charset="2"/>
              <a:ea typeface="微软雅黑" panose="020B0503020204020204" pitchFamily="82" charset="2"/>
            </a:endParaRPr>
          </a:p>
        </p:txBody>
      </p:sp>
      <p:grpSp>
        <p:nvGrpSpPr>
          <p:cNvPr id="12" name="组合 11">
            <a:extLst>
              <a:ext uri="{FF2B5EF4-FFF2-40B4-BE49-F238E27FC236}">
                <a16:creationId xmlns:a16="http://schemas.microsoft.com/office/drawing/2014/main" id="{8C911563-8F8E-9B37-D2AC-21283C361C05}"/>
              </a:ext>
            </a:extLst>
          </p:cNvPr>
          <p:cNvGrpSpPr/>
          <p:nvPr/>
        </p:nvGrpSpPr>
        <p:grpSpPr>
          <a:xfrm>
            <a:off x="697424" y="2032863"/>
            <a:ext cx="4580466" cy="1152324"/>
            <a:chOff x="0" y="1955371"/>
            <a:chExt cx="4580466" cy="1152324"/>
          </a:xfrm>
        </p:grpSpPr>
        <p:pic>
          <p:nvPicPr>
            <p:cNvPr id="10" name="图片 9">
              <a:extLst>
                <a:ext uri="{FF2B5EF4-FFF2-40B4-BE49-F238E27FC236}">
                  <a16:creationId xmlns:a16="http://schemas.microsoft.com/office/drawing/2014/main" id="{8A0CC7EF-5C95-C2C6-312A-6A27386B5688}"/>
                </a:ext>
              </a:extLst>
            </p:cNvPr>
            <p:cNvPicPr>
              <a:picLocks noChangeAspect="1"/>
            </p:cNvPicPr>
            <p:nvPr/>
          </p:nvPicPr>
          <p:blipFill rotWithShape="1">
            <a:blip r:embed="rId2"/>
            <a:srcRect r="67917"/>
            <a:stretch/>
          </p:blipFill>
          <p:spPr>
            <a:xfrm>
              <a:off x="0" y="1955371"/>
              <a:ext cx="3911600" cy="1152324"/>
            </a:xfrm>
            <a:prstGeom prst="rect">
              <a:avLst/>
            </a:prstGeom>
          </p:spPr>
        </p:pic>
        <p:pic>
          <p:nvPicPr>
            <p:cNvPr id="11" name="图片 10">
              <a:extLst>
                <a:ext uri="{FF2B5EF4-FFF2-40B4-BE49-F238E27FC236}">
                  <a16:creationId xmlns:a16="http://schemas.microsoft.com/office/drawing/2014/main" id="{48498256-86A1-F21A-0E42-5AF44C091F2D}"/>
                </a:ext>
              </a:extLst>
            </p:cNvPr>
            <p:cNvPicPr>
              <a:picLocks noChangeAspect="1"/>
            </p:cNvPicPr>
            <p:nvPr/>
          </p:nvPicPr>
          <p:blipFill rotWithShape="1">
            <a:blip r:embed="rId2"/>
            <a:srcRect l="94028"/>
            <a:stretch/>
          </p:blipFill>
          <p:spPr>
            <a:xfrm>
              <a:off x="3852333" y="1955371"/>
              <a:ext cx="728133" cy="1152324"/>
            </a:xfrm>
            <a:prstGeom prst="rect">
              <a:avLst/>
            </a:prstGeom>
          </p:spPr>
        </p:pic>
      </p:grpSp>
      <p:graphicFrame>
        <p:nvGraphicFramePr>
          <p:cNvPr id="13" name="表格 12">
            <a:extLst>
              <a:ext uri="{FF2B5EF4-FFF2-40B4-BE49-F238E27FC236}">
                <a16:creationId xmlns:a16="http://schemas.microsoft.com/office/drawing/2014/main" id="{D8196001-70D8-68AB-85F9-22F360876388}"/>
              </a:ext>
            </a:extLst>
          </p:cNvPr>
          <p:cNvGraphicFramePr>
            <a:graphicFrameLocks noGrp="1"/>
          </p:cNvGraphicFramePr>
          <p:nvPr>
            <p:extLst>
              <p:ext uri="{D42A27DB-BD31-4B8C-83A1-F6EECF244321}">
                <p14:modId xmlns:p14="http://schemas.microsoft.com/office/powerpoint/2010/main" val="1958700254"/>
              </p:ext>
            </p:extLst>
          </p:nvPr>
        </p:nvGraphicFramePr>
        <p:xfrm>
          <a:off x="7916650" y="1589616"/>
          <a:ext cx="3272050" cy="1825308"/>
        </p:xfrm>
        <a:graphic>
          <a:graphicData uri="http://schemas.openxmlformats.org/drawingml/2006/table">
            <a:tbl>
              <a:tblPr firstRow="1" firstCol="1" bandRow="1">
                <a:tableStyleId>{5940675A-B579-460E-94D1-54222C63F5DA}</a:tableStyleId>
              </a:tblPr>
              <a:tblGrid>
                <a:gridCol w="1704463">
                  <a:extLst>
                    <a:ext uri="{9D8B030D-6E8A-4147-A177-3AD203B41FA5}">
                      <a16:colId xmlns:a16="http://schemas.microsoft.com/office/drawing/2014/main" val="2890238938"/>
                    </a:ext>
                  </a:extLst>
                </a:gridCol>
                <a:gridCol w="1567587">
                  <a:extLst>
                    <a:ext uri="{9D8B030D-6E8A-4147-A177-3AD203B41FA5}">
                      <a16:colId xmlns:a16="http://schemas.microsoft.com/office/drawing/2014/main" val="2638640418"/>
                    </a:ext>
                  </a:extLst>
                </a:gridCol>
              </a:tblGrid>
              <a:tr h="304218">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Sno</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34" charset="-122"/>
                          <a:ea typeface="微软雅黑" panose="020B0503020204020204" pitchFamily="34" charset="-122"/>
                        </a:rPr>
                        <a:t>AVG(Grade)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1087734889"/>
                  </a:ext>
                </a:extLst>
              </a:tr>
              <a:tr h="304218">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2021310721</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98</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953544753"/>
                  </a:ext>
                </a:extLst>
              </a:tr>
              <a:tr h="304218">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87</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61753573"/>
                  </a:ext>
                </a:extLst>
              </a:tr>
              <a:tr h="304218">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2021310723</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84</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71327342"/>
                  </a:ext>
                </a:extLst>
              </a:tr>
              <a:tr h="304218">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84</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789220508"/>
                  </a:ext>
                </a:extLst>
              </a:tr>
              <a:tr h="304218">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2021310725</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95</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475721887"/>
                  </a:ext>
                </a:extLst>
              </a:tr>
            </a:tbl>
          </a:graphicData>
        </a:graphic>
      </p:graphicFrame>
      <p:grpSp>
        <p:nvGrpSpPr>
          <p:cNvPr id="17" name="组合 16">
            <a:extLst>
              <a:ext uri="{FF2B5EF4-FFF2-40B4-BE49-F238E27FC236}">
                <a16:creationId xmlns:a16="http://schemas.microsoft.com/office/drawing/2014/main" id="{BE223294-8751-5CCC-F743-86ED62FF3BE3}"/>
              </a:ext>
            </a:extLst>
          </p:cNvPr>
          <p:cNvGrpSpPr/>
          <p:nvPr/>
        </p:nvGrpSpPr>
        <p:grpSpPr>
          <a:xfrm>
            <a:off x="697424" y="4413055"/>
            <a:ext cx="4912448" cy="1472514"/>
            <a:chOff x="0" y="2692743"/>
            <a:chExt cx="4912448" cy="1472514"/>
          </a:xfrm>
        </p:grpSpPr>
        <p:pic>
          <p:nvPicPr>
            <p:cNvPr id="15" name="图片 14">
              <a:extLst>
                <a:ext uri="{FF2B5EF4-FFF2-40B4-BE49-F238E27FC236}">
                  <a16:creationId xmlns:a16="http://schemas.microsoft.com/office/drawing/2014/main" id="{BEFD8531-BD41-B86A-F7A2-39B9D78ED2A2}"/>
                </a:ext>
              </a:extLst>
            </p:cNvPr>
            <p:cNvPicPr>
              <a:picLocks noChangeAspect="1"/>
            </p:cNvPicPr>
            <p:nvPr/>
          </p:nvPicPr>
          <p:blipFill rotWithShape="1">
            <a:blip r:embed="rId3"/>
            <a:srcRect r="66212"/>
            <a:stretch/>
          </p:blipFill>
          <p:spPr>
            <a:xfrm>
              <a:off x="0" y="2692743"/>
              <a:ext cx="4119451" cy="1472514"/>
            </a:xfrm>
            <a:prstGeom prst="rect">
              <a:avLst/>
            </a:prstGeom>
          </p:spPr>
        </p:pic>
        <p:pic>
          <p:nvPicPr>
            <p:cNvPr id="16" name="图片 15">
              <a:extLst>
                <a:ext uri="{FF2B5EF4-FFF2-40B4-BE49-F238E27FC236}">
                  <a16:creationId xmlns:a16="http://schemas.microsoft.com/office/drawing/2014/main" id="{88286674-D6D1-91C1-165D-117986CC40B7}"/>
                </a:ext>
              </a:extLst>
            </p:cNvPr>
            <p:cNvPicPr>
              <a:picLocks noChangeAspect="1"/>
            </p:cNvPicPr>
            <p:nvPr/>
          </p:nvPicPr>
          <p:blipFill rotWithShape="1">
            <a:blip r:embed="rId3"/>
            <a:srcRect l="93432"/>
            <a:stretch/>
          </p:blipFill>
          <p:spPr>
            <a:xfrm>
              <a:off x="4111702" y="2692743"/>
              <a:ext cx="800746" cy="1472514"/>
            </a:xfrm>
            <a:prstGeom prst="rect">
              <a:avLst/>
            </a:prstGeom>
          </p:spPr>
        </p:pic>
      </p:grpSp>
      <p:graphicFrame>
        <p:nvGraphicFramePr>
          <p:cNvPr id="18" name="表格 17">
            <a:extLst>
              <a:ext uri="{FF2B5EF4-FFF2-40B4-BE49-F238E27FC236}">
                <a16:creationId xmlns:a16="http://schemas.microsoft.com/office/drawing/2014/main" id="{B1F91370-1A79-ADCD-388A-0FE0C5E8E544}"/>
              </a:ext>
            </a:extLst>
          </p:cNvPr>
          <p:cNvGraphicFramePr>
            <a:graphicFrameLocks noGrp="1"/>
          </p:cNvGraphicFramePr>
          <p:nvPr>
            <p:extLst>
              <p:ext uri="{D42A27DB-BD31-4B8C-83A1-F6EECF244321}">
                <p14:modId xmlns:p14="http://schemas.microsoft.com/office/powerpoint/2010/main" val="1320894925"/>
              </p:ext>
            </p:extLst>
          </p:nvPr>
        </p:nvGraphicFramePr>
        <p:xfrm>
          <a:off x="7931634" y="4577088"/>
          <a:ext cx="3257066" cy="948153"/>
        </p:xfrm>
        <a:graphic>
          <a:graphicData uri="http://schemas.openxmlformats.org/drawingml/2006/table">
            <a:tbl>
              <a:tblPr firstRow="1" firstCol="1" bandRow="1">
                <a:tableStyleId>{5940675A-B579-460E-94D1-54222C63F5DA}</a:tableStyleId>
              </a:tblPr>
              <a:tblGrid>
                <a:gridCol w="1696657">
                  <a:extLst>
                    <a:ext uri="{9D8B030D-6E8A-4147-A177-3AD203B41FA5}">
                      <a16:colId xmlns:a16="http://schemas.microsoft.com/office/drawing/2014/main" val="4259768392"/>
                    </a:ext>
                  </a:extLst>
                </a:gridCol>
                <a:gridCol w="1560409">
                  <a:extLst>
                    <a:ext uri="{9D8B030D-6E8A-4147-A177-3AD203B41FA5}">
                      <a16:colId xmlns:a16="http://schemas.microsoft.com/office/drawing/2014/main" val="4289077223"/>
                    </a:ext>
                  </a:extLst>
                </a:gridCol>
              </a:tblGrid>
              <a:tr h="316051">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Sno</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34" charset="-122"/>
                          <a:ea typeface="微软雅黑" panose="020B0503020204020204" pitchFamily="34" charset="-122"/>
                        </a:rPr>
                        <a:t>AVG(Grade)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7030A0"/>
                    </a:solidFill>
                  </a:tcPr>
                </a:tc>
                <a:extLst>
                  <a:ext uri="{0D108BD9-81ED-4DB2-BD59-A6C34878D82A}">
                    <a16:rowId xmlns:a16="http://schemas.microsoft.com/office/drawing/2014/main" val="255088184"/>
                  </a:ext>
                </a:extLst>
              </a:tr>
              <a:tr h="316051">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2021310721</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98</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886330587"/>
                  </a:ext>
                </a:extLst>
              </a:tr>
              <a:tr h="316051">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2021310725</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95</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445946489"/>
                  </a:ext>
                </a:extLst>
              </a:tr>
            </a:tbl>
          </a:graphicData>
        </a:graphic>
      </p:graphicFrame>
      <p:grpSp>
        <p:nvGrpSpPr>
          <p:cNvPr id="21" name="组合 20">
            <a:extLst>
              <a:ext uri="{FF2B5EF4-FFF2-40B4-BE49-F238E27FC236}">
                <a16:creationId xmlns:a16="http://schemas.microsoft.com/office/drawing/2014/main" id="{AF3896EF-4DAC-F335-D945-DD375260D235}"/>
              </a:ext>
            </a:extLst>
          </p:cNvPr>
          <p:cNvGrpSpPr/>
          <p:nvPr/>
        </p:nvGrpSpPr>
        <p:grpSpPr>
          <a:xfrm>
            <a:off x="5721329" y="2153734"/>
            <a:ext cx="1751308" cy="649020"/>
            <a:chOff x="5721329" y="2153734"/>
            <a:chExt cx="1751308" cy="649020"/>
          </a:xfrm>
        </p:grpSpPr>
        <p:sp>
          <p:nvSpPr>
            <p:cNvPr id="19" name="右箭头 18">
              <a:extLst>
                <a:ext uri="{FF2B5EF4-FFF2-40B4-BE49-F238E27FC236}">
                  <a16:creationId xmlns:a16="http://schemas.microsoft.com/office/drawing/2014/main" id="{3C043C68-914F-D0F1-F347-F653AB190AC3}"/>
                </a:ext>
              </a:extLst>
            </p:cNvPr>
            <p:cNvSpPr/>
            <p:nvPr/>
          </p:nvSpPr>
          <p:spPr bwMode="auto">
            <a:xfrm>
              <a:off x="5721329" y="2415296"/>
              <a:ext cx="1751308" cy="387458"/>
            </a:xfrm>
            <a:prstGeom prst="rightArrow">
              <a:avLst/>
            </a:prstGeom>
            <a:solidFill>
              <a:schemeClr val="bg1">
                <a:lumMod val="50000"/>
              </a:schemeClr>
            </a:soli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0" name="文本框 19">
              <a:extLst>
                <a:ext uri="{FF2B5EF4-FFF2-40B4-BE49-F238E27FC236}">
                  <a16:creationId xmlns:a16="http://schemas.microsoft.com/office/drawing/2014/main" id="{C4D43EB6-C733-CEB5-1897-DC51DAD93818}"/>
                </a:ext>
              </a:extLst>
            </p:cNvPr>
            <p:cNvSpPr txBox="1"/>
            <p:nvPr/>
          </p:nvSpPr>
          <p:spPr>
            <a:xfrm>
              <a:off x="5998326" y="2153734"/>
              <a:ext cx="1338828"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查询结果：</a:t>
              </a:r>
            </a:p>
          </p:txBody>
        </p:sp>
      </p:grpSp>
      <p:grpSp>
        <p:nvGrpSpPr>
          <p:cNvPr id="22" name="组合 21">
            <a:extLst>
              <a:ext uri="{FF2B5EF4-FFF2-40B4-BE49-F238E27FC236}">
                <a16:creationId xmlns:a16="http://schemas.microsoft.com/office/drawing/2014/main" id="{4179953E-6AFA-E1A2-883F-F2E9D010B8B2}"/>
              </a:ext>
            </a:extLst>
          </p:cNvPr>
          <p:cNvGrpSpPr/>
          <p:nvPr/>
        </p:nvGrpSpPr>
        <p:grpSpPr>
          <a:xfrm>
            <a:off x="5792086" y="4726654"/>
            <a:ext cx="1751308" cy="649020"/>
            <a:chOff x="5721329" y="2153734"/>
            <a:chExt cx="1751308" cy="649020"/>
          </a:xfrm>
        </p:grpSpPr>
        <p:sp>
          <p:nvSpPr>
            <p:cNvPr id="23" name="右箭头 22">
              <a:extLst>
                <a:ext uri="{FF2B5EF4-FFF2-40B4-BE49-F238E27FC236}">
                  <a16:creationId xmlns:a16="http://schemas.microsoft.com/office/drawing/2014/main" id="{97021141-167B-1615-5355-3789CB839E66}"/>
                </a:ext>
              </a:extLst>
            </p:cNvPr>
            <p:cNvSpPr/>
            <p:nvPr/>
          </p:nvSpPr>
          <p:spPr bwMode="auto">
            <a:xfrm>
              <a:off x="5721329" y="2415296"/>
              <a:ext cx="1751308" cy="387458"/>
            </a:xfrm>
            <a:prstGeom prst="rightArrow">
              <a:avLst/>
            </a:prstGeom>
            <a:solidFill>
              <a:schemeClr val="bg1">
                <a:lumMod val="50000"/>
              </a:schemeClr>
            </a:soli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4" name="文本框 23">
              <a:extLst>
                <a:ext uri="{FF2B5EF4-FFF2-40B4-BE49-F238E27FC236}">
                  <a16:creationId xmlns:a16="http://schemas.microsoft.com/office/drawing/2014/main" id="{A158DD7A-29C7-93A8-DEC6-4667A47A193B}"/>
                </a:ext>
              </a:extLst>
            </p:cNvPr>
            <p:cNvSpPr txBox="1"/>
            <p:nvPr/>
          </p:nvSpPr>
          <p:spPr>
            <a:xfrm>
              <a:off x="5998326" y="2153734"/>
              <a:ext cx="1338828"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查询结果：</a:t>
              </a:r>
            </a:p>
          </p:txBody>
        </p:sp>
      </p:grpSp>
      <p:sp>
        <p:nvSpPr>
          <p:cNvPr id="4" name="页脚占位符 3">
            <a:extLst>
              <a:ext uri="{FF2B5EF4-FFF2-40B4-BE49-F238E27FC236}">
                <a16:creationId xmlns:a16="http://schemas.microsoft.com/office/drawing/2014/main" id="{46293354-5452-96AD-388E-B11FCC839E28}"/>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D255E23C-D2EF-88FF-2CDC-4EC21AAB5AF1}"/>
              </a:ext>
            </a:extLst>
          </p:cNvPr>
          <p:cNvSpPr>
            <a:spLocks noGrp="1"/>
          </p:cNvSpPr>
          <p:nvPr>
            <p:ph type="sldNum" sz="quarter" idx="12"/>
          </p:nvPr>
        </p:nvSpPr>
        <p:spPr/>
        <p:txBody>
          <a:bodyPr/>
          <a:lstStyle/>
          <a:p>
            <a:fld id="{4B0D34C0-35A8-654C-9FBA-7B4E017BD630}" type="slidenum">
              <a:rPr lang="en-US" altLang="zh-CN" smtClean="0"/>
              <a:t>41</a:t>
            </a:fld>
            <a:endParaRPr kumimoji="1" lang="zh-CN" altLang="en-US"/>
          </a:p>
        </p:txBody>
      </p:sp>
    </p:spTree>
    <p:extLst>
      <p:ext uri="{BB962C8B-B14F-4D97-AF65-F5344CB8AC3E}">
        <p14:creationId xmlns:p14="http://schemas.microsoft.com/office/powerpoint/2010/main" val="3457344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9">
            <a:extLst>
              <a:ext uri="{FF2B5EF4-FFF2-40B4-BE49-F238E27FC236}">
                <a16:creationId xmlns:a16="http://schemas.microsoft.com/office/drawing/2014/main" id="{003226AC-6541-4649-B6AC-1E73BD4D9C4F}"/>
              </a:ext>
            </a:extLst>
          </p:cNvPr>
          <p:cNvSpPr/>
          <p:nvPr/>
        </p:nvSpPr>
        <p:spPr>
          <a:xfrm>
            <a:off x="391665" y="5421415"/>
            <a:ext cx="12116021" cy="120508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5" name="Shape18">
            <a:extLst>
              <a:ext uri="{FF2B5EF4-FFF2-40B4-BE49-F238E27FC236}">
                <a16:creationId xmlns:a16="http://schemas.microsoft.com/office/drawing/2014/main" id="{CA02947C-86FA-43A0-AEA7-1533075A3978}"/>
              </a:ext>
            </a:extLst>
          </p:cNvPr>
          <p:cNvSpPr/>
          <p:nvPr/>
        </p:nvSpPr>
        <p:spPr>
          <a:xfrm>
            <a:off x="282948" y="3240459"/>
            <a:ext cx="11775702" cy="1168150"/>
          </a:xfrm>
          <a:prstGeom prst="roundRect">
            <a:avLst>
              <a:gd name="adj" fmla="val 2350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4" name="Shape9">
            <a:extLst>
              <a:ext uri="{FF2B5EF4-FFF2-40B4-BE49-F238E27FC236}">
                <a16:creationId xmlns:a16="http://schemas.microsoft.com/office/drawing/2014/main" id="{003226AC-6541-4649-B6AC-1E73BD4D9C4F}"/>
              </a:ext>
            </a:extLst>
          </p:cNvPr>
          <p:cNvSpPr/>
          <p:nvPr/>
        </p:nvSpPr>
        <p:spPr>
          <a:xfrm>
            <a:off x="391665" y="1690884"/>
            <a:ext cx="12116021" cy="1529289"/>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分组操作</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800" y="1201270"/>
            <a:ext cx="11768380" cy="5788466"/>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4.42</a:t>
            </a:r>
            <a:r>
              <a:rPr lang="zh-CN" altLang="zh-CN" sz="2400" dirty="0">
                <a:latin typeface="微软雅黑" panose="020B0503020204020204" pitchFamily="82" charset="2"/>
                <a:ea typeface="微软雅黑" panose="020B0503020204020204" pitchFamily="82" charset="2"/>
              </a:rPr>
              <a:t>】查询各个系的男生和女生人数。</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solidFill>
                  <a:srgbClr val="701988"/>
                </a:solidFill>
                <a:latin typeface="微软雅黑" panose="020B0503020204020204" pitchFamily="82" charset="2"/>
                <a:ea typeface="微软雅黑" panose="020B0503020204020204" pitchFamily="82" charset="2"/>
              </a:rPr>
              <a:t>任何没有出现在</a:t>
            </a:r>
            <a:r>
              <a:rPr lang="en-US" altLang="zh-CN" sz="2400" dirty="0">
                <a:solidFill>
                  <a:srgbClr val="701988"/>
                </a:solidFill>
                <a:latin typeface="微软雅黑" panose="020B0503020204020204" pitchFamily="82" charset="2"/>
                <a:ea typeface="微软雅黑" panose="020B0503020204020204" pitchFamily="82" charset="2"/>
              </a:rPr>
              <a:t>GROUP BY</a:t>
            </a:r>
            <a:r>
              <a:rPr lang="zh-CN" altLang="zh-CN" sz="2400" dirty="0">
                <a:solidFill>
                  <a:srgbClr val="701988"/>
                </a:solidFill>
                <a:latin typeface="微软雅黑" panose="020B0503020204020204" pitchFamily="82" charset="2"/>
                <a:ea typeface="微软雅黑" panose="020B0503020204020204" pitchFamily="82" charset="2"/>
              </a:rPr>
              <a:t>子句中的列如果出现在</a:t>
            </a:r>
            <a:r>
              <a:rPr lang="en-US" altLang="zh-CN" sz="2400" dirty="0">
                <a:solidFill>
                  <a:srgbClr val="701988"/>
                </a:solidFill>
                <a:latin typeface="微软雅黑" panose="020B0503020204020204" pitchFamily="82" charset="2"/>
                <a:ea typeface="微软雅黑" panose="020B0503020204020204" pitchFamily="82" charset="2"/>
              </a:rPr>
              <a:t>SELECT</a:t>
            </a:r>
            <a:r>
              <a:rPr lang="zh-CN" altLang="zh-CN" sz="2400" dirty="0">
                <a:solidFill>
                  <a:srgbClr val="701988"/>
                </a:solidFill>
                <a:latin typeface="微软雅黑" panose="020B0503020204020204" pitchFamily="82" charset="2"/>
                <a:ea typeface="微软雅黑" panose="020B0503020204020204" pitchFamily="82" charset="2"/>
              </a:rPr>
              <a:t>子句中的话，那么它一定是出现在聚集函数内部</a:t>
            </a:r>
            <a:r>
              <a:rPr lang="zh-CN" altLang="zh-CN" sz="2400" dirty="0">
                <a:latin typeface="微软雅黑" panose="020B0503020204020204" pitchFamily="82" charset="2"/>
                <a:ea typeface="微软雅黑" panose="020B0503020204020204" pitchFamily="82" charset="2"/>
              </a:rPr>
              <a:t>。</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4.43</a:t>
            </a:r>
            <a:r>
              <a:rPr lang="zh-CN" altLang="zh-CN" sz="2400" dirty="0">
                <a:latin typeface="微软雅黑" panose="020B0503020204020204" pitchFamily="82" charset="2"/>
                <a:ea typeface="微软雅黑" panose="020B0503020204020204" pitchFamily="82" charset="2"/>
              </a:rPr>
              <a:t>】下述</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是错误的。因为</a:t>
            </a:r>
            <a:r>
              <a:rPr lang="en-US" altLang="zh-CN" sz="2400" dirty="0" err="1">
                <a:latin typeface="微软雅黑" panose="020B0503020204020204" pitchFamily="82" charset="2"/>
                <a:ea typeface="微软雅黑" panose="020B0503020204020204" pitchFamily="82" charset="2"/>
              </a:rPr>
              <a:t>Sname</a:t>
            </a:r>
            <a:r>
              <a:rPr lang="zh-CN" altLang="zh-CN" sz="2400" dirty="0">
                <a:latin typeface="微软雅黑" panose="020B0503020204020204" pitchFamily="82" charset="2"/>
                <a:ea typeface="微软雅黑" panose="020B0503020204020204" pitchFamily="82" charset="2"/>
              </a:rPr>
              <a:t>未出现在</a:t>
            </a:r>
            <a:r>
              <a:rPr lang="en-US" altLang="zh-CN" sz="2400" dirty="0">
                <a:latin typeface="微软雅黑" panose="020B0503020204020204" pitchFamily="82" charset="2"/>
                <a:ea typeface="微软雅黑" panose="020B0503020204020204" pitchFamily="82" charset="2"/>
              </a:rPr>
              <a:t>GROUP BY</a:t>
            </a:r>
            <a:r>
              <a:rPr lang="zh-CN" altLang="zh-CN" sz="2400" dirty="0">
                <a:latin typeface="微软雅黑" panose="020B0503020204020204" pitchFamily="82" charset="2"/>
                <a:ea typeface="微软雅黑" panose="020B0503020204020204" pitchFamily="82" charset="2"/>
              </a:rPr>
              <a:t>子句中，却出现在了</a:t>
            </a:r>
            <a:r>
              <a:rPr lang="en-US" altLang="zh-CN" sz="2400" dirty="0">
                <a:latin typeface="微软雅黑" panose="020B0503020204020204" pitchFamily="82" charset="2"/>
                <a:ea typeface="微软雅黑" panose="020B0503020204020204" pitchFamily="82" charset="2"/>
              </a:rPr>
              <a:t>SELECT</a:t>
            </a:r>
            <a:r>
              <a:rPr lang="zh-CN" altLang="zh-CN" sz="2400" dirty="0">
                <a:latin typeface="微软雅黑" panose="020B0503020204020204" pitchFamily="82" charset="2"/>
                <a:ea typeface="微软雅黑" panose="020B0503020204020204" pitchFamily="82" charset="2"/>
              </a:rPr>
              <a:t>子句中，且不是出现在聚集函数内部。</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p:txBody>
      </p:sp>
      <p:grpSp>
        <p:nvGrpSpPr>
          <p:cNvPr id="6" name="组合 5">
            <a:extLst>
              <a:ext uri="{FF2B5EF4-FFF2-40B4-BE49-F238E27FC236}">
                <a16:creationId xmlns:a16="http://schemas.microsoft.com/office/drawing/2014/main" id="{17ADE950-596D-2E73-1EC0-93B912338CC9}"/>
              </a:ext>
            </a:extLst>
          </p:cNvPr>
          <p:cNvGrpSpPr/>
          <p:nvPr/>
        </p:nvGrpSpPr>
        <p:grpSpPr>
          <a:xfrm>
            <a:off x="573437" y="1892507"/>
            <a:ext cx="5951349" cy="1182192"/>
            <a:chOff x="0" y="2837904"/>
            <a:chExt cx="5951349" cy="1182192"/>
          </a:xfrm>
        </p:grpSpPr>
        <p:pic>
          <p:nvPicPr>
            <p:cNvPr id="5" name="图片 4">
              <a:extLst>
                <a:ext uri="{FF2B5EF4-FFF2-40B4-BE49-F238E27FC236}">
                  <a16:creationId xmlns:a16="http://schemas.microsoft.com/office/drawing/2014/main" id="{D25ED336-95F4-A02B-5DAB-5A5BEA5754CF}"/>
                </a:ext>
              </a:extLst>
            </p:cNvPr>
            <p:cNvPicPr>
              <a:picLocks noChangeAspect="1"/>
            </p:cNvPicPr>
            <p:nvPr/>
          </p:nvPicPr>
          <p:blipFill rotWithShape="1">
            <a:blip r:embed="rId2"/>
            <a:srcRect r="56271"/>
            <a:stretch/>
          </p:blipFill>
          <p:spPr>
            <a:xfrm>
              <a:off x="0" y="2837904"/>
              <a:ext cx="5331417" cy="1182192"/>
            </a:xfrm>
            <a:prstGeom prst="rect">
              <a:avLst/>
            </a:prstGeom>
          </p:spPr>
        </p:pic>
        <p:pic>
          <p:nvPicPr>
            <p:cNvPr id="25" name="图片 24">
              <a:extLst>
                <a:ext uri="{FF2B5EF4-FFF2-40B4-BE49-F238E27FC236}">
                  <a16:creationId xmlns:a16="http://schemas.microsoft.com/office/drawing/2014/main" id="{4440C778-9247-7581-EFB4-2549D57EEB45}"/>
                </a:ext>
              </a:extLst>
            </p:cNvPr>
            <p:cNvPicPr>
              <a:picLocks noChangeAspect="1"/>
            </p:cNvPicPr>
            <p:nvPr/>
          </p:nvPicPr>
          <p:blipFill rotWithShape="1">
            <a:blip r:embed="rId2"/>
            <a:srcRect l="94831"/>
            <a:stretch/>
          </p:blipFill>
          <p:spPr>
            <a:xfrm>
              <a:off x="5321085" y="2837904"/>
              <a:ext cx="630264" cy="1182192"/>
            </a:xfrm>
            <a:prstGeom prst="rect">
              <a:avLst/>
            </a:prstGeom>
          </p:spPr>
        </p:pic>
      </p:grpSp>
      <p:graphicFrame>
        <p:nvGraphicFramePr>
          <p:cNvPr id="7" name="表格 6">
            <a:extLst>
              <a:ext uri="{FF2B5EF4-FFF2-40B4-BE49-F238E27FC236}">
                <a16:creationId xmlns:a16="http://schemas.microsoft.com/office/drawing/2014/main" id="{E11AA4CF-2C47-E8DC-E9A3-0B321F5106D8}"/>
              </a:ext>
            </a:extLst>
          </p:cNvPr>
          <p:cNvGraphicFramePr>
            <a:graphicFrameLocks noGrp="1"/>
          </p:cNvGraphicFramePr>
          <p:nvPr>
            <p:extLst>
              <p:ext uri="{D42A27DB-BD31-4B8C-83A1-F6EECF244321}">
                <p14:modId xmlns:p14="http://schemas.microsoft.com/office/powerpoint/2010/main" val="997384337"/>
              </p:ext>
            </p:extLst>
          </p:nvPr>
        </p:nvGraphicFramePr>
        <p:xfrm>
          <a:off x="8472545" y="1254590"/>
          <a:ext cx="3373326" cy="1820111"/>
        </p:xfrm>
        <a:graphic>
          <a:graphicData uri="http://schemas.openxmlformats.org/drawingml/2006/table">
            <a:tbl>
              <a:tblPr firstRow="1" firstCol="1" bandRow="1">
                <a:tableStyleId>{5940675A-B579-460E-94D1-54222C63F5DA}</a:tableStyleId>
              </a:tblPr>
              <a:tblGrid>
                <a:gridCol w="810017">
                  <a:extLst>
                    <a:ext uri="{9D8B030D-6E8A-4147-A177-3AD203B41FA5}">
                      <a16:colId xmlns:a16="http://schemas.microsoft.com/office/drawing/2014/main" val="3758673193"/>
                    </a:ext>
                  </a:extLst>
                </a:gridCol>
                <a:gridCol w="1213598">
                  <a:extLst>
                    <a:ext uri="{9D8B030D-6E8A-4147-A177-3AD203B41FA5}">
                      <a16:colId xmlns:a16="http://schemas.microsoft.com/office/drawing/2014/main" val="4149976768"/>
                    </a:ext>
                  </a:extLst>
                </a:gridCol>
                <a:gridCol w="1349711">
                  <a:extLst>
                    <a:ext uri="{9D8B030D-6E8A-4147-A177-3AD203B41FA5}">
                      <a16:colId xmlns:a16="http://schemas.microsoft.com/office/drawing/2014/main" val="3388325939"/>
                    </a:ext>
                  </a:extLst>
                </a:gridCol>
              </a:tblGrid>
              <a:tr h="606703">
                <a:tc>
                  <a:txBody>
                    <a:bodyPr/>
                    <a:lstStyle/>
                    <a:p>
                      <a:pPr indent="127000" algn="ctr">
                        <a:lnSpc>
                          <a:spcPct val="150000"/>
                        </a:lnSpc>
                      </a:pPr>
                      <a:r>
                        <a:rPr lang="en-US" sz="1400" b="1" kern="100" dirty="0" err="1">
                          <a:solidFill>
                            <a:schemeClr val="bg1"/>
                          </a:solidFill>
                          <a:effectLst/>
                          <a:latin typeface="微软雅黑" panose="020B0503020204020204" pitchFamily="82" charset="2"/>
                          <a:ea typeface="微软雅黑" panose="020B0503020204020204" pitchFamily="82" charset="2"/>
                        </a:rPr>
                        <a:t>Sdept</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82" charset="2"/>
                          <a:ea typeface="微软雅黑" panose="020B0503020204020204" pitchFamily="82" charset="2"/>
                        </a:rPr>
                        <a:t>Sgender</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82" charset="2"/>
                          <a:ea typeface="微软雅黑" panose="020B0503020204020204" pitchFamily="82" charset="2"/>
                        </a:rPr>
                        <a:t>COUNT(*)</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586342515"/>
                  </a:ext>
                </a:extLst>
              </a:tr>
              <a:tr h="303352">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CS</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82" charset="2"/>
                          <a:ea typeface="微软雅黑" panose="020B0503020204020204" pitchFamily="82" charset="2"/>
                        </a:rPr>
                        <a:t>男</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2</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586809392"/>
                  </a:ext>
                </a:extLst>
              </a:tr>
              <a:tr h="303352">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CS</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82" charset="2"/>
                          <a:ea typeface="微软雅黑" panose="020B0503020204020204" pitchFamily="82" charset="2"/>
                        </a:rPr>
                        <a:t>女</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1</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331226703"/>
                  </a:ext>
                </a:extLst>
              </a:tr>
              <a:tr h="303352">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MA</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82" charset="2"/>
                          <a:ea typeface="微软雅黑" panose="020B0503020204020204" pitchFamily="82" charset="2"/>
                        </a:rPr>
                        <a:t>男</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1</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882221510"/>
                  </a:ext>
                </a:extLst>
              </a:tr>
              <a:tr h="303352">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MA</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82" charset="2"/>
                          <a:ea typeface="微软雅黑" panose="020B0503020204020204" pitchFamily="82" charset="2"/>
                        </a:rPr>
                        <a:t>女</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1</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041271298"/>
                  </a:ext>
                </a:extLst>
              </a:tr>
            </a:tbl>
          </a:graphicData>
        </a:graphic>
      </p:graphicFrame>
      <p:grpSp>
        <p:nvGrpSpPr>
          <p:cNvPr id="26" name="组合 25">
            <a:extLst>
              <a:ext uri="{FF2B5EF4-FFF2-40B4-BE49-F238E27FC236}">
                <a16:creationId xmlns:a16="http://schemas.microsoft.com/office/drawing/2014/main" id="{D7891B28-915F-F5BB-EF85-3D20443B2A96}"/>
              </a:ext>
            </a:extLst>
          </p:cNvPr>
          <p:cNvGrpSpPr/>
          <p:nvPr/>
        </p:nvGrpSpPr>
        <p:grpSpPr>
          <a:xfrm>
            <a:off x="6721237" y="2030044"/>
            <a:ext cx="1487795" cy="649020"/>
            <a:chOff x="5721329" y="2153734"/>
            <a:chExt cx="1751308" cy="649020"/>
          </a:xfrm>
        </p:grpSpPr>
        <p:sp>
          <p:nvSpPr>
            <p:cNvPr id="27" name="右箭头 26">
              <a:extLst>
                <a:ext uri="{FF2B5EF4-FFF2-40B4-BE49-F238E27FC236}">
                  <a16:creationId xmlns:a16="http://schemas.microsoft.com/office/drawing/2014/main" id="{33CB7AAC-3E75-E7FF-C48C-6A54F4A70708}"/>
                </a:ext>
              </a:extLst>
            </p:cNvPr>
            <p:cNvSpPr/>
            <p:nvPr/>
          </p:nvSpPr>
          <p:spPr bwMode="auto">
            <a:xfrm>
              <a:off x="5721329" y="2415296"/>
              <a:ext cx="1751308" cy="387458"/>
            </a:xfrm>
            <a:prstGeom prst="rightArrow">
              <a:avLst/>
            </a:prstGeom>
            <a:solidFill>
              <a:schemeClr val="bg1">
                <a:lumMod val="50000"/>
              </a:schemeClr>
            </a:soli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8" name="文本框 27">
              <a:extLst>
                <a:ext uri="{FF2B5EF4-FFF2-40B4-BE49-F238E27FC236}">
                  <a16:creationId xmlns:a16="http://schemas.microsoft.com/office/drawing/2014/main" id="{3788368F-083B-3B0D-5731-0915431DFD94}"/>
                </a:ext>
              </a:extLst>
            </p:cNvPr>
            <p:cNvSpPr txBox="1"/>
            <p:nvPr/>
          </p:nvSpPr>
          <p:spPr>
            <a:xfrm>
              <a:off x="5893680" y="2153734"/>
              <a:ext cx="1338828" cy="369332"/>
            </a:xfrm>
            <a:prstGeom prst="rect">
              <a:avLst/>
            </a:prstGeom>
            <a:noFill/>
          </p:spPr>
          <p:txBody>
            <a:bodyPr wrap="none" rtlCol="0">
              <a:spAutoFit/>
            </a:bodyPr>
            <a:lstStyle/>
            <a:p>
              <a:r>
                <a:rPr kumimoji="1" lang="zh-CN" altLang="en-US" dirty="0">
                  <a:latin typeface="微软雅黑" panose="020B0503020204020204" pitchFamily="34" charset="-122"/>
                  <a:ea typeface="微软雅黑" panose="020B0503020204020204" pitchFamily="34" charset="-122"/>
                </a:rPr>
                <a:t>查询结果：</a:t>
              </a:r>
            </a:p>
          </p:txBody>
        </p:sp>
      </p:grpSp>
      <p:pic>
        <p:nvPicPr>
          <p:cNvPr id="9" name="图片 8">
            <a:extLst>
              <a:ext uri="{FF2B5EF4-FFF2-40B4-BE49-F238E27FC236}">
                <a16:creationId xmlns:a16="http://schemas.microsoft.com/office/drawing/2014/main" id="{D5707135-2A14-C20F-8FCF-9C4500D913AA}"/>
              </a:ext>
            </a:extLst>
          </p:cNvPr>
          <p:cNvPicPr>
            <a:picLocks noChangeAspect="1"/>
          </p:cNvPicPr>
          <p:nvPr/>
        </p:nvPicPr>
        <p:blipFill>
          <a:blip r:embed="rId3"/>
          <a:stretch>
            <a:fillRect/>
          </a:stretch>
        </p:blipFill>
        <p:spPr>
          <a:xfrm>
            <a:off x="696000" y="5579138"/>
            <a:ext cx="10800000" cy="1002531"/>
          </a:xfrm>
          <a:prstGeom prst="rect">
            <a:avLst/>
          </a:prstGeom>
        </p:spPr>
      </p:pic>
      <p:sp>
        <p:nvSpPr>
          <p:cNvPr id="4" name="页脚占位符 3">
            <a:extLst>
              <a:ext uri="{FF2B5EF4-FFF2-40B4-BE49-F238E27FC236}">
                <a16:creationId xmlns:a16="http://schemas.microsoft.com/office/drawing/2014/main" id="{6F9EE9E8-39D4-BD2A-DCE2-DD8CF47682D6}"/>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8" name="灯片编号占位符 7">
            <a:extLst>
              <a:ext uri="{FF2B5EF4-FFF2-40B4-BE49-F238E27FC236}">
                <a16:creationId xmlns:a16="http://schemas.microsoft.com/office/drawing/2014/main" id="{816C502E-52E9-3B98-72A3-866C87D45A4F}"/>
              </a:ext>
            </a:extLst>
          </p:cNvPr>
          <p:cNvSpPr>
            <a:spLocks noGrp="1"/>
          </p:cNvSpPr>
          <p:nvPr>
            <p:ph type="sldNum" sz="quarter" idx="12"/>
          </p:nvPr>
        </p:nvSpPr>
        <p:spPr/>
        <p:txBody>
          <a:bodyPr/>
          <a:lstStyle/>
          <a:p>
            <a:fld id="{4B0D34C0-35A8-654C-9FBA-7B4E017BD630}" type="slidenum">
              <a:rPr lang="en-US" altLang="zh-CN" smtClean="0"/>
              <a:t>42</a:t>
            </a:fld>
            <a:endParaRPr kumimoji="1" lang="zh-CN" altLang="en-US"/>
          </a:p>
        </p:txBody>
      </p:sp>
    </p:spTree>
    <p:extLst>
      <p:ext uri="{BB962C8B-B14F-4D97-AF65-F5344CB8AC3E}">
        <p14:creationId xmlns:p14="http://schemas.microsoft.com/office/powerpoint/2010/main" val="530058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18">
            <a:extLst>
              <a:ext uri="{FF2B5EF4-FFF2-40B4-BE49-F238E27FC236}">
                <a16:creationId xmlns:a16="http://schemas.microsoft.com/office/drawing/2014/main" id="{CA02947C-86FA-43A0-AEA7-1533075A3978}"/>
              </a:ext>
            </a:extLst>
          </p:cNvPr>
          <p:cNvSpPr/>
          <p:nvPr/>
        </p:nvSpPr>
        <p:spPr>
          <a:xfrm>
            <a:off x="391665" y="1047304"/>
            <a:ext cx="11111193" cy="954632"/>
          </a:xfrm>
          <a:prstGeom prst="roundRect">
            <a:avLst>
              <a:gd name="adj" fmla="val 2350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1" name="Shape9">
            <a:extLst>
              <a:ext uri="{FF2B5EF4-FFF2-40B4-BE49-F238E27FC236}">
                <a16:creationId xmlns:a16="http://schemas.microsoft.com/office/drawing/2014/main" id="{003226AC-6541-4649-B6AC-1E73BD4D9C4F}"/>
              </a:ext>
            </a:extLst>
          </p:cNvPr>
          <p:cNvSpPr/>
          <p:nvPr/>
        </p:nvSpPr>
        <p:spPr>
          <a:xfrm>
            <a:off x="391665" y="4944814"/>
            <a:ext cx="12116021" cy="1747534"/>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8" name="Shape9">
            <a:extLst>
              <a:ext uri="{FF2B5EF4-FFF2-40B4-BE49-F238E27FC236}">
                <a16:creationId xmlns:a16="http://schemas.microsoft.com/office/drawing/2014/main" id="{003226AC-6541-4649-B6AC-1E73BD4D9C4F}"/>
              </a:ext>
            </a:extLst>
          </p:cNvPr>
          <p:cNvSpPr/>
          <p:nvPr/>
        </p:nvSpPr>
        <p:spPr>
          <a:xfrm>
            <a:off x="391665" y="2462134"/>
            <a:ext cx="12116021" cy="1833236"/>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排序</a:t>
            </a:r>
            <a:r>
              <a:rPr kumimoji="1" lang="zh-CN" altLang="en-US" dirty="0"/>
              <a:t>操作</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49637" y="1169594"/>
            <a:ext cx="11604253" cy="5966696"/>
          </a:xfrm>
          <a:prstGeom prst="rect">
            <a:avLst/>
          </a:prstGeom>
        </p:spPr>
        <p:txBody>
          <a:bodyPr/>
          <a:lstStyle/>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ORDER BY</a:t>
            </a:r>
            <a:r>
              <a:rPr lang="zh-CN" altLang="zh-CN" sz="2400" dirty="0">
                <a:latin typeface="微软雅黑" panose="020B0503020204020204" pitchFamily="82" charset="2"/>
                <a:ea typeface="微软雅黑" panose="020B0503020204020204" pitchFamily="82" charset="2"/>
              </a:rPr>
              <a:t>子句将查询结果按照某一列（或者某多列）的值进行</a:t>
            </a:r>
            <a:r>
              <a:rPr lang="zh-CN" altLang="en-US" sz="2400" dirty="0">
                <a:latin typeface="微软雅黑" panose="020B0503020204020204" pitchFamily="82" charset="2"/>
                <a:ea typeface="微软雅黑" panose="020B0503020204020204" pitchFamily="82" charset="2"/>
              </a:rPr>
              <a:t>排序</a:t>
            </a: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en-US" altLang="zh-CN" sz="2000" dirty="0">
                <a:latin typeface="微软雅黑" panose="020B0503020204020204" pitchFamily="82" charset="2"/>
                <a:ea typeface="微软雅黑" panose="020B0503020204020204" pitchFamily="82" charset="2"/>
                <a:cs typeface="Times New Roman" panose="02020603050405020304" pitchFamily="18" charset="0"/>
              </a:rPr>
              <a:t>DESC</a:t>
            </a:r>
            <a:r>
              <a:rPr lang="zh-CN" altLang="en-US" sz="2000" dirty="0">
                <a:latin typeface="微软雅黑" panose="020B0503020204020204" pitchFamily="82" charset="2"/>
                <a:ea typeface="微软雅黑" panose="020B0503020204020204" pitchFamily="82" charset="2"/>
                <a:cs typeface="Times New Roman" panose="02020603050405020304" pitchFamily="18" charset="0"/>
              </a:rPr>
              <a:t>：降序排序；</a:t>
            </a:r>
            <a:r>
              <a:rPr lang="en-US" altLang="zh-CN" sz="2000" dirty="0">
                <a:latin typeface="微软雅黑" panose="020B0503020204020204" pitchFamily="82" charset="2"/>
                <a:ea typeface="微软雅黑" panose="020B0503020204020204" pitchFamily="82" charset="2"/>
                <a:cs typeface="Times New Roman" panose="02020603050405020304" pitchFamily="18" charset="0"/>
              </a:rPr>
              <a:t>ASC</a:t>
            </a:r>
            <a:r>
              <a:rPr lang="zh-CN" altLang="en-US" sz="2000" dirty="0">
                <a:latin typeface="微软雅黑" panose="020B0503020204020204" pitchFamily="82" charset="2"/>
                <a:ea typeface="微软雅黑" panose="020B0503020204020204" pitchFamily="82" charset="2"/>
                <a:cs typeface="Times New Roman" panose="02020603050405020304" pitchFamily="18" charset="0"/>
              </a:rPr>
              <a:t>：升序排序（默认选项）</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4.44</a:t>
            </a:r>
            <a:r>
              <a:rPr lang="zh-CN" altLang="zh-CN" sz="2400" dirty="0">
                <a:latin typeface="微软雅黑" panose="020B0503020204020204" pitchFamily="82" charset="2"/>
                <a:ea typeface="微软雅黑" panose="020B0503020204020204" pitchFamily="82" charset="2"/>
              </a:rPr>
              <a:t>】查询选修</a:t>
            </a:r>
            <a:r>
              <a:rPr lang="en-US" altLang="zh-CN" sz="2400" dirty="0">
                <a:latin typeface="微软雅黑" panose="020B0503020204020204" pitchFamily="82" charset="2"/>
                <a:ea typeface="微软雅黑" panose="020B0503020204020204" pitchFamily="82" charset="2"/>
              </a:rPr>
              <a:t>1</a:t>
            </a:r>
            <a:r>
              <a:rPr lang="zh-CN" altLang="zh-CN" sz="2400" dirty="0">
                <a:latin typeface="微软雅黑" panose="020B0503020204020204" pitchFamily="82" charset="2"/>
                <a:ea typeface="微软雅黑" panose="020B0503020204020204" pitchFamily="82" charset="2"/>
              </a:rPr>
              <a:t>号课程的学生学号与成绩，并将查询结果按照成绩降序排序。</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4.45</a:t>
            </a:r>
            <a:r>
              <a:rPr lang="zh-CN" altLang="zh-CN" sz="2400" dirty="0">
                <a:latin typeface="微软雅黑" panose="020B0503020204020204" pitchFamily="82" charset="2"/>
                <a:ea typeface="微软雅黑" panose="020B0503020204020204" pitchFamily="82" charset="2"/>
              </a:rPr>
              <a:t>】查询所有选课学生的学号及平均分，并将查询结果按照平均分降序排序，平均分相同的学生按照学号升序排序。</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p:txBody>
      </p:sp>
      <p:grpSp>
        <p:nvGrpSpPr>
          <p:cNvPr id="8" name="组合 7">
            <a:extLst>
              <a:ext uri="{FF2B5EF4-FFF2-40B4-BE49-F238E27FC236}">
                <a16:creationId xmlns:a16="http://schemas.microsoft.com/office/drawing/2014/main" id="{3878CD12-4623-D73B-21AE-39EF29337C67}"/>
              </a:ext>
            </a:extLst>
          </p:cNvPr>
          <p:cNvGrpSpPr/>
          <p:nvPr/>
        </p:nvGrpSpPr>
        <p:grpSpPr>
          <a:xfrm>
            <a:off x="971550" y="2643065"/>
            <a:ext cx="4122548" cy="1509878"/>
            <a:chOff x="0" y="2674060"/>
            <a:chExt cx="4122548" cy="1509878"/>
          </a:xfrm>
        </p:grpSpPr>
        <p:pic>
          <p:nvPicPr>
            <p:cNvPr id="6" name="图片 5" descr="矩形&#10;&#10;低可信度描述已自动生成">
              <a:extLst>
                <a:ext uri="{FF2B5EF4-FFF2-40B4-BE49-F238E27FC236}">
                  <a16:creationId xmlns:a16="http://schemas.microsoft.com/office/drawing/2014/main" id="{228A7D2A-9539-DB8B-EAC7-22DC453DF74E}"/>
                </a:ext>
              </a:extLst>
            </p:cNvPr>
            <p:cNvPicPr>
              <a:picLocks noChangeAspect="1"/>
            </p:cNvPicPr>
            <p:nvPr/>
          </p:nvPicPr>
          <p:blipFill rotWithShape="1">
            <a:blip r:embed="rId2"/>
            <a:srcRect r="72034"/>
            <a:stretch/>
          </p:blipFill>
          <p:spPr>
            <a:xfrm>
              <a:off x="0" y="2674061"/>
              <a:ext cx="3409627" cy="1509877"/>
            </a:xfrm>
            <a:prstGeom prst="rect">
              <a:avLst/>
            </a:prstGeom>
          </p:spPr>
        </p:pic>
        <p:pic>
          <p:nvPicPr>
            <p:cNvPr id="7" name="图片 6">
              <a:extLst>
                <a:ext uri="{FF2B5EF4-FFF2-40B4-BE49-F238E27FC236}">
                  <a16:creationId xmlns:a16="http://schemas.microsoft.com/office/drawing/2014/main" id="{46C4919C-C1D8-FBFA-01DC-C518F5AE121B}"/>
                </a:ext>
              </a:extLst>
            </p:cNvPr>
            <p:cNvPicPr>
              <a:picLocks noChangeAspect="1"/>
            </p:cNvPicPr>
            <p:nvPr/>
          </p:nvPicPr>
          <p:blipFill rotWithShape="1">
            <a:blip r:embed="rId2"/>
            <a:srcRect l="93305"/>
            <a:stretch/>
          </p:blipFill>
          <p:spPr>
            <a:xfrm>
              <a:off x="3306304" y="2674060"/>
              <a:ext cx="816244" cy="1509877"/>
            </a:xfrm>
            <a:prstGeom prst="rect">
              <a:avLst/>
            </a:prstGeom>
          </p:spPr>
        </p:pic>
      </p:grpSp>
      <p:graphicFrame>
        <p:nvGraphicFramePr>
          <p:cNvPr id="9" name="表格 8">
            <a:extLst>
              <a:ext uri="{FF2B5EF4-FFF2-40B4-BE49-F238E27FC236}">
                <a16:creationId xmlns:a16="http://schemas.microsoft.com/office/drawing/2014/main" id="{AD231BA3-809B-7BD2-8B06-F015CC7AB92D}"/>
              </a:ext>
            </a:extLst>
          </p:cNvPr>
          <p:cNvGraphicFramePr>
            <a:graphicFrameLocks noGrp="1"/>
          </p:cNvGraphicFramePr>
          <p:nvPr>
            <p:extLst>
              <p:ext uri="{D42A27DB-BD31-4B8C-83A1-F6EECF244321}">
                <p14:modId xmlns:p14="http://schemas.microsoft.com/office/powerpoint/2010/main" val="1505138708"/>
              </p:ext>
            </p:extLst>
          </p:nvPr>
        </p:nvGraphicFramePr>
        <p:xfrm>
          <a:off x="7878263" y="3017943"/>
          <a:ext cx="3596691" cy="929319"/>
        </p:xfrm>
        <a:graphic>
          <a:graphicData uri="http://schemas.openxmlformats.org/drawingml/2006/table">
            <a:tbl>
              <a:tblPr firstRow="1" firstCol="1" bandRow="1">
                <a:tableStyleId>{5940675A-B579-460E-94D1-54222C63F5DA}</a:tableStyleId>
              </a:tblPr>
              <a:tblGrid>
                <a:gridCol w="2198056">
                  <a:extLst>
                    <a:ext uri="{9D8B030D-6E8A-4147-A177-3AD203B41FA5}">
                      <a16:colId xmlns:a16="http://schemas.microsoft.com/office/drawing/2014/main" val="430357967"/>
                    </a:ext>
                  </a:extLst>
                </a:gridCol>
                <a:gridCol w="1398635">
                  <a:extLst>
                    <a:ext uri="{9D8B030D-6E8A-4147-A177-3AD203B41FA5}">
                      <a16:colId xmlns:a16="http://schemas.microsoft.com/office/drawing/2014/main" val="950910341"/>
                    </a:ext>
                  </a:extLst>
                </a:gridCol>
              </a:tblGrid>
              <a:tr h="309773">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Sno</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34" charset="-122"/>
                          <a:ea typeface="微软雅黑" panose="020B0503020204020204" pitchFamily="34" charset="-122"/>
                        </a:rPr>
                        <a:t>Grade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1298377005"/>
                  </a:ext>
                </a:extLst>
              </a:tr>
              <a:tr h="309773">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2021310723</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92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922307995"/>
                  </a:ext>
                </a:extLst>
              </a:tr>
              <a:tr h="309773">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87</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969050878"/>
                  </a:ext>
                </a:extLst>
              </a:tr>
            </a:tbl>
          </a:graphicData>
        </a:graphic>
      </p:graphicFrame>
      <p:grpSp>
        <p:nvGrpSpPr>
          <p:cNvPr id="13" name="组合 12">
            <a:extLst>
              <a:ext uri="{FF2B5EF4-FFF2-40B4-BE49-F238E27FC236}">
                <a16:creationId xmlns:a16="http://schemas.microsoft.com/office/drawing/2014/main" id="{6495FD72-7E60-AA15-2310-5E26A0757809}"/>
              </a:ext>
            </a:extLst>
          </p:cNvPr>
          <p:cNvGrpSpPr/>
          <p:nvPr/>
        </p:nvGrpSpPr>
        <p:grpSpPr>
          <a:xfrm>
            <a:off x="697423" y="5066451"/>
            <a:ext cx="6010760" cy="1481559"/>
            <a:chOff x="0" y="2688220"/>
            <a:chExt cx="6010760" cy="1481559"/>
          </a:xfrm>
        </p:grpSpPr>
        <p:pic>
          <p:nvPicPr>
            <p:cNvPr id="11" name="图片 10">
              <a:extLst>
                <a:ext uri="{FF2B5EF4-FFF2-40B4-BE49-F238E27FC236}">
                  <a16:creationId xmlns:a16="http://schemas.microsoft.com/office/drawing/2014/main" id="{454697AA-7B85-1C2C-0A88-DC9A95C887AB}"/>
                </a:ext>
              </a:extLst>
            </p:cNvPr>
            <p:cNvPicPr>
              <a:picLocks noChangeAspect="1"/>
            </p:cNvPicPr>
            <p:nvPr/>
          </p:nvPicPr>
          <p:blipFill rotWithShape="1">
            <a:blip r:embed="rId3"/>
            <a:srcRect r="55763"/>
            <a:stretch/>
          </p:blipFill>
          <p:spPr>
            <a:xfrm>
              <a:off x="0" y="2688220"/>
              <a:ext cx="5393410" cy="1481559"/>
            </a:xfrm>
            <a:prstGeom prst="rect">
              <a:avLst/>
            </a:prstGeom>
          </p:spPr>
        </p:pic>
        <p:pic>
          <p:nvPicPr>
            <p:cNvPr id="12" name="图片 11">
              <a:extLst>
                <a:ext uri="{FF2B5EF4-FFF2-40B4-BE49-F238E27FC236}">
                  <a16:creationId xmlns:a16="http://schemas.microsoft.com/office/drawing/2014/main" id="{36ABADF1-5657-89FC-F0CF-07D69E4449E8}"/>
                </a:ext>
              </a:extLst>
            </p:cNvPr>
            <p:cNvPicPr>
              <a:picLocks noChangeAspect="1"/>
            </p:cNvPicPr>
            <p:nvPr/>
          </p:nvPicPr>
          <p:blipFill rotWithShape="1">
            <a:blip r:embed="rId3"/>
            <a:srcRect l="94576"/>
            <a:stretch/>
          </p:blipFill>
          <p:spPr>
            <a:xfrm>
              <a:off x="5349499" y="2688220"/>
              <a:ext cx="661261" cy="1481559"/>
            </a:xfrm>
            <a:prstGeom prst="rect">
              <a:avLst/>
            </a:prstGeom>
          </p:spPr>
        </p:pic>
      </p:grpSp>
      <p:graphicFrame>
        <p:nvGraphicFramePr>
          <p:cNvPr id="14" name="表格 13">
            <a:extLst>
              <a:ext uri="{FF2B5EF4-FFF2-40B4-BE49-F238E27FC236}">
                <a16:creationId xmlns:a16="http://schemas.microsoft.com/office/drawing/2014/main" id="{AEC2E4B2-3364-3176-8C1E-E11FA366B3E1}"/>
              </a:ext>
            </a:extLst>
          </p:cNvPr>
          <p:cNvGraphicFramePr>
            <a:graphicFrameLocks noGrp="1"/>
          </p:cNvGraphicFramePr>
          <p:nvPr>
            <p:extLst>
              <p:ext uri="{D42A27DB-BD31-4B8C-83A1-F6EECF244321}">
                <p14:modId xmlns:p14="http://schemas.microsoft.com/office/powerpoint/2010/main" val="4233798819"/>
              </p:ext>
            </p:extLst>
          </p:nvPr>
        </p:nvGraphicFramePr>
        <p:xfrm>
          <a:off x="8099155" y="4941629"/>
          <a:ext cx="3588425" cy="1693926"/>
        </p:xfrm>
        <a:graphic>
          <a:graphicData uri="http://schemas.openxmlformats.org/drawingml/2006/table">
            <a:tbl>
              <a:tblPr firstRow="1" firstCol="1" bandRow="1">
                <a:tableStyleId>{5940675A-B579-460E-94D1-54222C63F5DA}</a:tableStyleId>
              </a:tblPr>
              <a:tblGrid>
                <a:gridCol w="1869268">
                  <a:extLst>
                    <a:ext uri="{9D8B030D-6E8A-4147-A177-3AD203B41FA5}">
                      <a16:colId xmlns:a16="http://schemas.microsoft.com/office/drawing/2014/main" val="2473468858"/>
                    </a:ext>
                  </a:extLst>
                </a:gridCol>
                <a:gridCol w="1719157">
                  <a:extLst>
                    <a:ext uri="{9D8B030D-6E8A-4147-A177-3AD203B41FA5}">
                      <a16:colId xmlns:a16="http://schemas.microsoft.com/office/drawing/2014/main" val="2988934763"/>
                    </a:ext>
                  </a:extLst>
                </a:gridCol>
              </a:tblGrid>
              <a:tr h="246927">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Sno</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34" charset="-122"/>
                          <a:ea typeface="微软雅黑" panose="020B0503020204020204" pitchFamily="34" charset="-122"/>
                        </a:rPr>
                        <a:t>AVG(Grade)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64279878"/>
                  </a:ext>
                </a:extLst>
              </a:tr>
              <a:tr h="246927">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2021310721</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98</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309476420"/>
                  </a:ext>
                </a:extLst>
              </a:tr>
              <a:tr h="246927">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2021310725</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95</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557495081"/>
                  </a:ext>
                </a:extLst>
              </a:tr>
              <a:tr h="246927">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87</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165974221"/>
                  </a:ext>
                </a:extLst>
              </a:tr>
              <a:tr h="246927">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2021310723</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84</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624142783"/>
                  </a:ext>
                </a:extLst>
              </a:tr>
              <a:tr h="246927">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84</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559639808"/>
                  </a:ext>
                </a:extLst>
              </a:tr>
            </a:tbl>
          </a:graphicData>
        </a:graphic>
      </p:graphicFrame>
      <p:sp>
        <p:nvSpPr>
          <p:cNvPr id="16" name="右箭头 18">
            <a:extLst>
              <a:ext uri="{FF2B5EF4-FFF2-40B4-BE49-F238E27FC236}">
                <a16:creationId xmlns:a16="http://schemas.microsoft.com/office/drawing/2014/main" id="{7C48B1C2-6004-40D7-8F0F-3C930C010A96}"/>
              </a:ext>
            </a:extLst>
          </p:cNvPr>
          <p:cNvSpPr/>
          <p:nvPr/>
        </p:nvSpPr>
        <p:spPr bwMode="auto">
          <a:xfrm>
            <a:off x="5783503" y="3335055"/>
            <a:ext cx="1751308" cy="387458"/>
          </a:xfrm>
          <a:prstGeom prst="rightArrow">
            <a:avLst/>
          </a:prstGeom>
          <a:solidFill>
            <a:schemeClr val="bg1">
              <a:lumMod val="50000"/>
            </a:schemeClr>
          </a:soli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17" name="文本框 16">
            <a:extLst>
              <a:ext uri="{FF2B5EF4-FFF2-40B4-BE49-F238E27FC236}">
                <a16:creationId xmlns:a16="http://schemas.microsoft.com/office/drawing/2014/main" id="{A37EDD72-2E3C-4677-B389-EFDE33D0EB2E}"/>
              </a:ext>
            </a:extLst>
          </p:cNvPr>
          <p:cNvSpPr txBox="1"/>
          <p:nvPr/>
        </p:nvSpPr>
        <p:spPr>
          <a:xfrm>
            <a:off x="6060500" y="3073493"/>
            <a:ext cx="1338828" cy="369332"/>
          </a:xfrm>
          <a:prstGeom prst="rect">
            <a:avLst/>
          </a:prstGeom>
          <a:noFill/>
        </p:spPr>
        <p:txBody>
          <a:bodyPr wrap="none" rtlCol="0">
            <a:spAutoFit/>
          </a:bodyPr>
          <a:lstStyle/>
          <a:p>
            <a:r>
              <a:rPr kumimoji="1" lang="zh-CN" altLang="en-US" dirty="0">
                <a:latin typeface="微软雅黑" panose="020B0503020204020204" pitchFamily="82" charset="2"/>
                <a:ea typeface="微软雅黑" panose="020B0503020204020204" pitchFamily="82" charset="2"/>
              </a:rPr>
              <a:t>查询结果：</a:t>
            </a:r>
          </a:p>
        </p:txBody>
      </p:sp>
      <p:sp>
        <p:nvSpPr>
          <p:cNvPr id="19" name="右箭头 18">
            <a:extLst>
              <a:ext uri="{FF2B5EF4-FFF2-40B4-BE49-F238E27FC236}">
                <a16:creationId xmlns:a16="http://schemas.microsoft.com/office/drawing/2014/main" id="{5D7040ED-4A0F-49DD-A224-330CF599F540}"/>
              </a:ext>
            </a:extLst>
          </p:cNvPr>
          <p:cNvSpPr/>
          <p:nvPr/>
        </p:nvSpPr>
        <p:spPr bwMode="auto">
          <a:xfrm>
            <a:off x="6789704" y="5699461"/>
            <a:ext cx="1309452" cy="387458"/>
          </a:xfrm>
          <a:prstGeom prst="rightArrow">
            <a:avLst/>
          </a:prstGeom>
          <a:solidFill>
            <a:schemeClr val="bg1">
              <a:lumMod val="50000"/>
            </a:schemeClr>
          </a:soli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0" name="文本框 19">
            <a:extLst>
              <a:ext uri="{FF2B5EF4-FFF2-40B4-BE49-F238E27FC236}">
                <a16:creationId xmlns:a16="http://schemas.microsoft.com/office/drawing/2014/main" id="{3082B22E-D546-4744-BF53-4D30DEDCDC2B}"/>
              </a:ext>
            </a:extLst>
          </p:cNvPr>
          <p:cNvSpPr txBox="1"/>
          <p:nvPr/>
        </p:nvSpPr>
        <p:spPr>
          <a:xfrm>
            <a:off x="6851062" y="5447353"/>
            <a:ext cx="1338828" cy="369332"/>
          </a:xfrm>
          <a:prstGeom prst="rect">
            <a:avLst/>
          </a:prstGeom>
          <a:noFill/>
        </p:spPr>
        <p:txBody>
          <a:bodyPr wrap="none" rtlCol="0">
            <a:spAutoFit/>
          </a:bodyPr>
          <a:lstStyle/>
          <a:p>
            <a:r>
              <a:rPr kumimoji="1" lang="zh-CN" altLang="en-US" dirty="0">
                <a:latin typeface="微软雅黑" panose="020B0503020204020204" pitchFamily="82" charset="2"/>
                <a:ea typeface="微软雅黑" panose="020B0503020204020204" pitchFamily="82" charset="2"/>
              </a:rPr>
              <a:t>查询结果：</a:t>
            </a:r>
          </a:p>
        </p:txBody>
      </p:sp>
      <p:sp>
        <p:nvSpPr>
          <p:cNvPr id="4" name="页脚占位符 3">
            <a:extLst>
              <a:ext uri="{FF2B5EF4-FFF2-40B4-BE49-F238E27FC236}">
                <a16:creationId xmlns:a16="http://schemas.microsoft.com/office/drawing/2014/main" id="{61A9666A-169F-169D-D10C-DEE992DC1926}"/>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DFA58C01-AC74-8168-AE4F-AC547E6314B9}"/>
              </a:ext>
            </a:extLst>
          </p:cNvPr>
          <p:cNvSpPr>
            <a:spLocks noGrp="1"/>
          </p:cNvSpPr>
          <p:nvPr>
            <p:ph type="sldNum" sz="quarter" idx="12"/>
          </p:nvPr>
        </p:nvSpPr>
        <p:spPr/>
        <p:txBody>
          <a:bodyPr/>
          <a:lstStyle/>
          <a:p>
            <a:fld id="{4B0D34C0-35A8-654C-9FBA-7B4E017BD630}" type="slidenum">
              <a:rPr lang="en-US" altLang="zh-CN" smtClean="0"/>
              <a:t>43</a:t>
            </a:fld>
            <a:endParaRPr kumimoji="1" lang="zh-CN" altLang="en-US"/>
          </a:p>
        </p:txBody>
      </p:sp>
    </p:spTree>
    <p:extLst>
      <p:ext uri="{BB962C8B-B14F-4D97-AF65-F5344CB8AC3E}">
        <p14:creationId xmlns:p14="http://schemas.microsoft.com/office/powerpoint/2010/main" val="3549324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18">
            <a:extLst>
              <a:ext uri="{FF2B5EF4-FFF2-40B4-BE49-F238E27FC236}">
                <a16:creationId xmlns:a16="http://schemas.microsoft.com/office/drawing/2014/main" id="{CA02947C-86FA-43A0-AEA7-1533075A3978}"/>
              </a:ext>
            </a:extLst>
          </p:cNvPr>
          <p:cNvSpPr/>
          <p:nvPr/>
        </p:nvSpPr>
        <p:spPr>
          <a:xfrm>
            <a:off x="148259" y="1002053"/>
            <a:ext cx="11935791" cy="2006344"/>
          </a:xfrm>
          <a:prstGeom prst="roundRect">
            <a:avLst>
              <a:gd name="adj" fmla="val 1567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0" name="Shape9">
            <a:extLst>
              <a:ext uri="{FF2B5EF4-FFF2-40B4-BE49-F238E27FC236}">
                <a16:creationId xmlns:a16="http://schemas.microsoft.com/office/drawing/2014/main" id="{003226AC-6541-4649-B6AC-1E73BD4D9C4F}"/>
              </a:ext>
            </a:extLst>
          </p:cNvPr>
          <p:cNvSpPr/>
          <p:nvPr/>
        </p:nvSpPr>
        <p:spPr>
          <a:xfrm>
            <a:off x="391665" y="3416033"/>
            <a:ext cx="12116021" cy="2440038"/>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连接操作</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122859" y="988600"/>
            <a:ext cx="12047349" cy="5966696"/>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同时涉及</a:t>
            </a:r>
            <a:r>
              <a:rPr lang="zh-CN" altLang="zh-CN" sz="2400" b="1" dirty="0">
                <a:latin typeface="微软雅黑" panose="020B0503020204020204" pitchFamily="82" charset="2"/>
                <a:ea typeface="微软雅黑" panose="020B0503020204020204" pitchFamily="82" charset="2"/>
              </a:rPr>
              <a:t>多个</a:t>
            </a:r>
            <a:r>
              <a:rPr lang="zh-CN" altLang="zh-CN" sz="2400" dirty="0">
                <a:latin typeface="微软雅黑" panose="020B0503020204020204" pitchFamily="82" charset="2"/>
                <a:ea typeface="微软雅黑" panose="020B0503020204020204" pitchFamily="82" charset="2"/>
              </a:rPr>
              <a:t>（两个以及上）表的查询称为</a:t>
            </a:r>
            <a:r>
              <a:rPr lang="zh-CN" altLang="zh-CN" sz="2400" b="1" dirty="0">
                <a:solidFill>
                  <a:srgbClr val="743481"/>
                </a:solidFill>
                <a:latin typeface="微软雅黑" panose="020B0503020204020204" pitchFamily="82" charset="2"/>
                <a:ea typeface="微软雅黑" panose="020B0503020204020204" pitchFamily="82" charset="2"/>
              </a:rPr>
              <a:t>连接查询</a:t>
            </a:r>
            <a:r>
              <a:rPr lang="zh-CN" altLang="zh-CN" sz="2400" dirty="0">
                <a:latin typeface="微软雅黑" panose="020B0503020204020204" pitchFamily="82" charset="2"/>
                <a:ea typeface="微软雅黑" panose="020B0503020204020204" pitchFamily="82" charset="2"/>
              </a:rPr>
              <a:t>。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在连接操作中，</a:t>
            </a:r>
            <a:r>
              <a:rPr lang="zh-CN" altLang="zh-CN" sz="2400" dirty="0">
                <a:latin typeface="微软雅黑" panose="020B0503020204020204" pitchFamily="82" charset="2"/>
                <a:ea typeface="微软雅黑" panose="020B0503020204020204" pitchFamily="82" charset="2"/>
              </a:rPr>
              <a:t>需在</a:t>
            </a:r>
            <a:r>
              <a:rPr lang="en-US" altLang="zh-CN" sz="2400" b="1" dirty="0">
                <a:latin typeface="微软雅黑" panose="020B0503020204020204" pitchFamily="82" charset="2"/>
                <a:ea typeface="微软雅黑" panose="020B0503020204020204" pitchFamily="82" charset="2"/>
              </a:rPr>
              <a:t>FROM</a:t>
            </a:r>
            <a:r>
              <a:rPr lang="zh-CN" altLang="zh-CN" sz="2400" dirty="0">
                <a:latin typeface="微软雅黑" panose="020B0503020204020204" pitchFamily="82" charset="2"/>
                <a:ea typeface="微软雅黑" panose="020B0503020204020204" pitchFamily="82" charset="2"/>
              </a:rPr>
              <a:t>子句中指定需要连接的表，在</a:t>
            </a:r>
            <a:r>
              <a:rPr lang="en-US" altLang="zh-CN" sz="2400" b="1" dirty="0">
                <a:latin typeface="微软雅黑" panose="020B0503020204020204" pitchFamily="82" charset="2"/>
                <a:ea typeface="微软雅黑" panose="020B0503020204020204" pitchFamily="82" charset="2"/>
              </a:rPr>
              <a:t>WHERE</a:t>
            </a:r>
            <a:r>
              <a:rPr lang="zh-CN" altLang="zh-CN" sz="2400" dirty="0">
                <a:latin typeface="微软雅黑" panose="020B0503020204020204" pitchFamily="82" charset="2"/>
                <a:ea typeface="微软雅黑" panose="020B0503020204020204" pitchFamily="82" charset="2"/>
              </a:rPr>
              <a:t>子句中指定</a:t>
            </a:r>
            <a:r>
              <a:rPr lang="zh-CN" altLang="zh-CN" sz="2400" b="1" dirty="0">
                <a:solidFill>
                  <a:srgbClr val="743481"/>
                </a:solidFill>
                <a:latin typeface="微软雅黑" panose="020B0503020204020204" pitchFamily="82" charset="2"/>
                <a:ea typeface="微软雅黑" panose="020B0503020204020204" pitchFamily="82" charset="2"/>
              </a:rPr>
              <a:t>连接条件</a:t>
            </a:r>
            <a:r>
              <a:rPr lang="zh-CN" altLang="zh-CN" sz="2400" dirty="0">
                <a:latin typeface="微软雅黑" panose="020B0503020204020204" pitchFamily="82" charset="2"/>
                <a:ea typeface="微软雅黑" panose="020B0503020204020204" pitchFamily="82" charset="2"/>
              </a:rPr>
              <a:t>。</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b="1" dirty="0">
                <a:solidFill>
                  <a:srgbClr val="743481"/>
                </a:solidFill>
                <a:latin typeface="微软雅黑" panose="020B0503020204020204" pitchFamily="82" charset="2"/>
                <a:ea typeface="微软雅黑" panose="020B0503020204020204" pitchFamily="82" charset="2"/>
              </a:rPr>
              <a:t>连接条件</a:t>
            </a:r>
            <a:r>
              <a:rPr lang="zh-CN" altLang="en-US" sz="2400" dirty="0">
                <a:latin typeface="微软雅黑" panose="020B0503020204020204" pitchFamily="82" charset="2"/>
                <a:ea typeface="微软雅黑" panose="020B0503020204020204" pitchFamily="82" charset="2"/>
              </a:rPr>
              <a:t>的常见格式为：</a:t>
            </a:r>
            <a:r>
              <a:rPr lang="zh-CN" altLang="zh-CN" sz="2400" dirty="0">
                <a:latin typeface="微软雅黑" panose="020B0503020204020204" pitchFamily="82" charset="2"/>
                <a:ea typeface="微软雅黑" panose="020B0503020204020204" pitchFamily="82" charset="2"/>
              </a:rPr>
              <a:t> </a:t>
            </a: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en-US" altLang="zh-CN" sz="2000" dirty="0">
                <a:latin typeface="微软雅黑" panose="020B0503020204020204" pitchFamily="82" charset="2"/>
                <a:ea typeface="微软雅黑" panose="020B0503020204020204" pitchFamily="82" charset="2"/>
              </a:rPr>
              <a:t>[&lt;</a:t>
            </a:r>
            <a:r>
              <a:rPr lang="zh-CN" altLang="zh-CN" sz="2000" dirty="0">
                <a:latin typeface="微软雅黑" panose="020B0503020204020204" pitchFamily="82" charset="2"/>
                <a:ea typeface="微软雅黑" panose="020B0503020204020204" pitchFamily="82" charset="2"/>
              </a:rPr>
              <a:t>表名</a:t>
            </a:r>
            <a:r>
              <a:rPr lang="en-US" altLang="zh-CN" sz="2000" dirty="0">
                <a:latin typeface="微软雅黑" panose="020B0503020204020204" pitchFamily="82" charset="2"/>
                <a:ea typeface="微软雅黑" panose="020B0503020204020204" pitchFamily="82" charset="2"/>
              </a:rPr>
              <a:t>1&gt;.]&lt;</a:t>
            </a:r>
            <a:r>
              <a:rPr lang="zh-CN" altLang="zh-CN" sz="2000" dirty="0">
                <a:latin typeface="微软雅黑" panose="020B0503020204020204" pitchFamily="82" charset="2"/>
                <a:ea typeface="微软雅黑" panose="020B0503020204020204" pitchFamily="82" charset="2"/>
              </a:rPr>
              <a:t>列名</a:t>
            </a:r>
            <a:r>
              <a:rPr lang="en-US" altLang="zh-CN" sz="2000" dirty="0">
                <a:latin typeface="微软雅黑" panose="020B0503020204020204" pitchFamily="82" charset="2"/>
                <a:ea typeface="微软雅黑" panose="020B0503020204020204" pitchFamily="82" charset="2"/>
              </a:rPr>
              <a:t>1&gt; &lt;</a:t>
            </a:r>
            <a:r>
              <a:rPr lang="zh-CN" altLang="zh-CN" sz="2000" dirty="0">
                <a:latin typeface="微软雅黑" panose="020B0503020204020204" pitchFamily="82" charset="2"/>
                <a:ea typeface="微软雅黑" panose="020B0503020204020204" pitchFamily="82" charset="2"/>
              </a:rPr>
              <a:t>比较运算符</a:t>
            </a:r>
            <a:r>
              <a:rPr lang="en-US" altLang="zh-CN" sz="2000" dirty="0">
                <a:latin typeface="微软雅黑" panose="020B0503020204020204" pitchFamily="82" charset="2"/>
                <a:ea typeface="微软雅黑" panose="020B0503020204020204" pitchFamily="82" charset="2"/>
              </a:rPr>
              <a:t>&gt; [&lt;</a:t>
            </a:r>
            <a:r>
              <a:rPr lang="zh-CN" altLang="zh-CN" sz="2000" dirty="0">
                <a:latin typeface="微软雅黑" panose="020B0503020204020204" pitchFamily="82" charset="2"/>
                <a:ea typeface="微软雅黑" panose="020B0503020204020204" pitchFamily="82" charset="2"/>
              </a:rPr>
              <a:t>表名</a:t>
            </a:r>
            <a:r>
              <a:rPr lang="en-US" altLang="zh-CN" sz="2000" dirty="0">
                <a:latin typeface="微软雅黑" panose="020B0503020204020204" pitchFamily="82" charset="2"/>
                <a:ea typeface="微软雅黑" panose="020B0503020204020204" pitchFamily="82" charset="2"/>
              </a:rPr>
              <a:t>2&gt;.]&lt;</a:t>
            </a:r>
            <a:r>
              <a:rPr lang="zh-CN" altLang="zh-CN" sz="2000" dirty="0">
                <a:latin typeface="微软雅黑" panose="020B0503020204020204" pitchFamily="82" charset="2"/>
                <a:ea typeface="微软雅黑" panose="020B0503020204020204" pitchFamily="82" charset="2"/>
              </a:rPr>
              <a:t>列名</a:t>
            </a:r>
            <a:r>
              <a:rPr lang="en-US" altLang="zh-CN" sz="2000" dirty="0">
                <a:latin typeface="微软雅黑" panose="020B0503020204020204" pitchFamily="82" charset="2"/>
                <a:ea typeface="微软雅黑" panose="020B0503020204020204" pitchFamily="82" charset="2"/>
              </a:rPr>
              <a:t>2&gt;</a:t>
            </a:r>
            <a:r>
              <a:rPr lang="zh-CN" altLang="zh-CN" sz="2000" dirty="0">
                <a:latin typeface="微软雅黑" panose="020B0503020204020204" pitchFamily="82" charset="2"/>
                <a:ea typeface="微软雅黑" panose="020B0503020204020204" pitchFamily="82" charset="2"/>
              </a:rPr>
              <a:t> </a:t>
            </a:r>
            <a:endParaRPr lang="en-US" altLang="zh-CN" sz="2000" dirty="0">
              <a:latin typeface="微软雅黑" panose="020B0503020204020204" pitchFamily="82" charset="2"/>
              <a:ea typeface="微软雅黑" panose="020B0503020204020204" pitchFamily="82" charset="2"/>
              <a:cs typeface="Times New Roman" panose="02020603050405020304" pitchFamily="18" charset="0"/>
            </a:endParaRPr>
          </a:p>
          <a:p>
            <a:pPr lvl="1">
              <a:buFont typeface="Wingdings" panose="05000000000000000000" pitchFamily="2" charset="2"/>
              <a:buChar char="l"/>
            </a:pPr>
            <a:r>
              <a:rPr lang="en-US" altLang="zh-CN" sz="2000" dirty="0">
                <a:latin typeface="微软雅黑" panose="020B0503020204020204" pitchFamily="82" charset="2"/>
                <a:ea typeface="微软雅黑" panose="020B0503020204020204" pitchFamily="82" charset="2"/>
              </a:rPr>
              <a:t>[&lt;</a:t>
            </a:r>
            <a:r>
              <a:rPr lang="zh-CN" altLang="zh-CN" sz="2000" dirty="0">
                <a:latin typeface="微软雅黑" panose="020B0503020204020204" pitchFamily="82" charset="2"/>
                <a:ea typeface="微软雅黑" panose="020B0503020204020204" pitchFamily="82" charset="2"/>
              </a:rPr>
              <a:t>表名</a:t>
            </a:r>
            <a:r>
              <a:rPr lang="en-US" altLang="zh-CN" sz="2000" dirty="0">
                <a:latin typeface="微软雅黑" panose="020B0503020204020204" pitchFamily="82" charset="2"/>
                <a:ea typeface="微软雅黑" panose="020B0503020204020204" pitchFamily="82" charset="2"/>
              </a:rPr>
              <a:t>1&gt;.]&lt;</a:t>
            </a:r>
            <a:r>
              <a:rPr lang="zh-CN" altLang="zh-CN" sz="2000" dirty="0">
                <a:latin typeface="微软雅黑" panose="020B0503020204020204" pitchFamily="82" charset="2"/>
                <a:ea typeface="微软雅黑" panose="020B0503020204020204" pitchFamily="82" charset="2"/>
              </a:rPr>
              <a:t>列名</a:t>
            </a:r>
            <a:r>
              <a:rPr lang="en-US" altLang="zh-CN" sz="2000" dirty="0">
                <a:latin typeface="微软雅黑" panose="020B0503020204020204" pitchFamily="82" charset="2"/>
                <a:ea typeface="微软雅黑" panose="020B0503020204020204" pitchFamily="82" charset="2"/>
              </a:rPr>
              <a:t>1&gt; BETWEEN [&lt;</a:t>
            </a:r>
            <a:r>
              <a:rPr lang="zh-CN" altLang="zh-CN" sz="2000" dirty="0">
                <a:latin typeface="微软雅黑" panose="020B0503020204020204" pitchFamily="82" charset="2"/>
                <a:ea typeface="微软雅黑" panose="020B0503020204020204" pitchFamily="82" charset="2"/>
              </a:rPr>
              <a:t>表名</a:t>
            </a:r>
            <a:r>
              <a:rPr lang="en-US" altLang="zh-CN" sz="2000" dirty="0">
                <a:latin typeface="微软雅黑" panose="020B0503020204020204" pitchFamily="82" charset="2"/>
                <a:ea typeface="微软雅黑" panose="020B0503020204020204" pitchFamily="82" charset="2"/>
              </a:rPr>
              <a:t>2&gt;.]&lt;</a:t>
            </a:r>
            <a:r>
              <a:rPr lang="zh-CN" altLang="zh-CN" sz="2000" dirty="0">
                <a:latin typeface="微软雅黑" panose="020B0503020204020204" pitchFamily="82" charset="2"/>
                <a:ea typeface="微软雅黑" panose="020B0503020204020204" pitchFamily="82" charset="2"/>
              </a:rPr>
              <a:t>列名</a:t>
            </a:r>
            <a:r>
              <a:rPr lang="en-US" altLang="zh-CN" sz="2000" dirty="0">
                <a:latin typeface="微软雅黑" panose="020B0503020204020204" pitchFamily="82" charset="2"/>
                <a:ea typeface="微软雅黑" panose="020B0503020204020204" pitchFamily="82" charset="2"/>
              </a:rPr>
              <a:t>2&gt; AND [&lt;</a:t>
            </a:r>
            <a:r>
              <a:rPr lang="zh-CN" altLang="zh-CN" sz="2000" dirty="0">
                <a:latin typeface="微软雅黑" panose="020B0503020204020204" pitchFamily="82" charset="2"/>
                <a:ea typeface="微软雅黑" panose="020B0503020204020204" pitchFamily="82" charset="2"/>
              </a:rPr>
              <a:t>表名</a:t>
            </a:r>
            <a:r>
              <a:rPr lang="en-US" altLang="zh-CN" sz="2000" dirty="0">
                <a:latin typeface="微软雅黑" panose="020B0503020204020204" pitchFamily="82" charset="2"/>
                <a:ea typeface="微软雅黑" panose="020B0503020204020204" pitchFamily="82" charset="2"/>
              </a:rPr>
              <a:t>2&gt;.]&lt;</a:t>
            </a:r>
            <a:r>
              <a:rPr lang="zh-CN" altLang="zh-CN" sz="2000" dirty="0">
                <a:latin typeface="微软雅黑" panose="020B0503020204020204" pitchFamily="82" charset="2"/>
                <a:ea typeface="微软雅黑" panose="020B0503020204020204" pitchFamily="82" charset="2"/>
              </a:rPr>
              <a:t>列名</a:t>
            </a:r>
            <a:r>
              <a:rPr lang="en-US" altLang="zh-CN" sz="2000" dirty="0">
                <a:latin typeface="微软雅黑" panose="020B0503020204020204" pitchFamily="82" charset="2"/>
                <a:ea typeface="微软雅黑" panose="020B0503020204020204" pitchFamily="82" charset="2"/>
              </a:rPr>
              <a:t>3&gt;</a:t>
            </a:r>
            <a:endParaRPr lang="zh-CN" altLang="zh-CN" sz="20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4.46</a:t>
            </a:r>
            <a:r>
              <a:rPr lang="zh-CN" altLang="zh-CN" sz="2400" dirty="0">
                <a:latin typeface="微软雅黑" panose="020B0503020204020204" pitchFamily="82" charset="2"/>
                <a:ea typeface="微软雅黑" panose="020B0503020204020204" pitchFamily="82" charset="2"/>
              </a:rPr>
              <a:t>】查询所有选课学生的学号、姓名、课程号与成绩。</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当连接符号为</a:t>
            </a:r>
            <a:r>
              <a:rPr lang="en-US" altLang="zh-CN" sz="2400" dirty="0">
                <a:latin typeface="微软雅黑" panose="020B0503020204020204" pitchFamily="82" charset="2"/>
                <a:ea typeface="微软雅黑" panose="020B0503020204020204" pitchFamily="82" charset="2"/>
              </a:rPr>
              <a:t>=</a:t>
            </a:r>
            <a:r>
              <a:rPr lang="zh-CN" altLang="zh-CN" sz="2400" dirty="0">
                <a:latin typeface="微软雅黑" panose="020B0503020204020204" pitchFamily="82" charset="2"/>
                <a:ea typeface="微软雅黑" panose="020B0503020204020204" pitchFamily="82" charset="2"/>
              </a:rPr>
              <a:t>时，称为</a:t>
            </a:r>
            <a:r>
              <a:rPr lang="zh-CN" altLang="zh-CN" sz="2400" b="1" dirty="0">
                <a:solidFill>
                  <a:srgbClr val="743481"/>
                </a:solidFill>
                <a:latin typeface="微软雅黑" panose="020B0503020204020204" pitchFamily="82" charset="2"/>
                <a:ea typeface="微软雅黑" panose="020B0503020204020204" pitchFamily="82" charset="2"/>
              </a:rPr>
              <a:t>等值连接</a:t>
            </a:r>
            <a:r>
              <a:rPr lang="zh-CN" altLang="zh-CN" sz="2400" dirty="0">
                <a:latin typeface="微软雅黑" panose="020B0503020204020204" pitchFamily="82" charset="2"/>
                <a:ea typeface="微软雅黑" panose="020B0503020204020204" pitchFamily="82" charset="2"/>
              </a:rPr>
              <a:t>。</a:t>
            </a:r>
            <a:r>
              <a:rPr lang="zh-CN" altLang="en-US"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4.46</a:t>
            </a:r>
            <a:r>
              <a:rPr lang="zh-CN" altLang="en-US" sz="2400" dirty="0">
                <a:latin typeface="微软雅黑" panose="020B0503020204020204" pitchFamily="82" charset="2"/>
                <a:ea typeface="微软雅黑" panose="020B0503020204020204" pitchFamily="82" charset="2"/>
              </a:rPr>
              <a:t>为等值连接。</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在等值连接中把完全相同的列</a:t>
            </a:r>
            <a:r>
              <a:rPr lang="zh-CN" altLang="en-US" sz="2400" dirty="0">
                <a:latin typeface="微软雅黑" panose="020B0503020204020204" pitchFamily="82" charset="2"/>
                <a:ea typeface="微软雅黑" panose="020B0503020204020204" pitchFamily="82" charset="2"/>
              </a:rPr>
              <a:t>（比如</a:t>
            </a:r>
            <a:r>
              <a:rPr lang="en-US" altLang="zh-CN" sz="2400" dirty="0" err="1">
                <a:latin typeface="微软雅黑" panose="020B0503020204020204" pitchFamily="82" charset="2"/>
                <a:ea typeface="微软雅黑" panose="020B0503020204020204" pitchFamily="82" charset="2"/>
              </a:rPr>
              <a:t>Student.Sno</a:t>
            </a:r>
            <a:r>
              <a:rPr lang="zh-CN" altLang="zh-CN" sz="2400" dirty="0">
                <a:latin typeface="微软雅黑" panose="020B0503020204020204" pitchFamily="82" charset="2"/>
                <a:ea typeface="微软雅黑" panose="020B0503020204020204" pitchFamily="82" charset="2"/>
              </a:rPr>
              <a:t>和</a:t>
            </a:r>
            <a:r>
              <a:rPr lang="en-US" altLang="zh-CN" sz="2400" dirty="0" err="1">
                <a:latin typeface="微软雅黑" panose="020B0503020204020204" pitchFamily="82" charset="2"/>
                <a:ea typeface="微软雅黑" panose="020B0503020204020204" pitchFamily="82" charset="2"/>
              </a:rPr>
              <a:t>SC.Sno</a:t>
            </a:r>
            <a:r>
              <a:rPr lang="zh-CN" altLang="en-US" sz="2400" dirty="0">
                <a:latin typeface="微软雅黑" panose="020B0503020204020204" pitchFamily="82" charset="2"/>
                <a:ea typeface="微软雅黑" panose="020B0503020204020204" pitchFamily="82" charset="2"/>
              </a:rPr>
              <a:t>）</a:t>
            </a:r>
            <a:r>
              <a:rPr lang="zh-CN" altLang="zh-CN" sz="2400" dirty="0">
                <a:latin typeface="微软雅黑" panose="020B0503020204020204" pitchFamily="82" charset="2"/>
                <a:ea typeface="微软雅黑" panose="020B0503020204020204" pitchFamily="82" charset="2"/>
              </a:rPr>
              <a:t>去掉一列为</a:t>
            </a:r>
            <a:r>
              <a:rPr lang="zh-CN" altLang="zh-CN" sz="2400" b="1" dirty="0">
                <a:solidFill>
                  <a:srgbClr val="743481"/>
                </a:solidFill>
                <a:latin typeface="微软雅黑" panose="020B0503020204020204" pitchFamily="82" charset="2"/>
                <a:ea typeface="微软雅黑" panose="020B0503020204020204" pitchFamily="82" charset="2"/>
              </a:rPr>
              <a:t>自然连接</a:t>
            </a:r>
            <a:r>
              <a:rPr lang="zh-CN" altLang="zh-CN" sz="2400" dirty="0">
                <a:solidFill>
                  <a:srgbClr val="743481"/>
                </a:solidFill>
                <a:latin typeface="微软雅黑" panose="020B0503020204020204" pitchFamily="82" charset="2"/>
                <a:ea typeface="微软雅黑" panose="020B0503020204020204" pitchFamily="82" charset="2"/>
              </a:rPr>
              <a:t>。</a:t>
            </a:r>
            <a:endParaRPr lang="en-US" altLang="zh-CN" sz="2400" dirty="0">
              <a:latin typeface="微软雅黑" panose="020B0503020204020204" pitchFamily="82" charset="2"/>
              <a:ea typeface="微软雅黑" panose="020B0503020204020204" pitchFamily="82" charset="2"/>
            </a:endParaRPr>
          </a:p>
        </p:txBody>
      </p:sp>
      <p:graphicFrame>
        <p:nvGraphicFramePr>
          <p:cNvPr id="16" name="表格 15">
            <a:extLst>
              <a:ext uri="{FF2B5EF4-FFF2-40B4-BE49-F238E27FC236}">
                <a16:creationId xmlns:a16="http://schemas.microsoft.com/office/drawing/2014/main" id="{FEFF27DD-BD9F-BF7F-ADAC-A2D16570A824}"/>
              </a:ext>
            </a:extLst>
          </p:cNvPr>
          <p:cNvGraphicFramePr>
            <a:graphicFrameLocks noGrp="1"/>
          </p:cNvGraphicFramePr>
          <p:nvPr>
            <p:extLst>
              <p:ext uri="{D42A27DB-BD31-4B8C-83A1-F6EECF244321}">
                <p14:modId xmlns:p14="http://schemas.microsoft.com/office/powerpoint/2010/main" val="3832381000"/>
              </p:ext>
            </p:extLst>
          </p:nvPr>
        </p:nvGraphicFramePr>
        <p:xfrm>
          <a:off x="4646138" y="3565278"/>
          <a:ext cx="7330817" cy="2038589"/>
        </p:xfrm>
        <a:graphic>
          <a:graphicData uri="http://schemas.openxmlformats.org/drawingml/2006/table">
            <a:tbl>
              <a:tblPr firstRow="1" firstCol="1" bandRow="1">
                <a:tableStyleId>{5940675A-B579-460E-94D1-54222C63F5DA}</a:tableStyleId>
              </a:tblPr>
              <a:tblGrid>
                <a:gridCol w="1251666">
                  <a:extLst>
                    <a:ext uri="{9D8B030D-6E8A-4147-A177-3AD203B41FA5}">
                      <a16:colId xmlns:a16="http://schemas.microsoft.com/office/drawing/2014/main" val="3307231922"/>
                    </a:ext>
                  </a:extLst>
                </a:gridCol>
                <a:gridCol w="820132">
                  <a:extLst>
                    <a:ext uri="{9D8B030D-6E8A-4147-A177-3AD203B41FA5}">
                      <a16:colId xmlns:a16="http://schemas.microsoft.com/office/drawing/2014/main" val="2152587738"/>
                    </a:ext>
                  </a:extLst>
                </a:gridCol>
                <a:gridCol w="909040">
                  <a:extLst>
                    <a:ext uri="{9D8B030D-6E8A-4147-A177-3AD203B41FA5}">
                      <a16:colId xmlns:a16="http://schemas.microsoft.com/office/drawing/2014/main" val="3948784666"/>
                    </a:ext>
                  </a:extLst>
                </a:gridCol>
                <a:gridCol w="688622">
                  <a:extLst>
                    <a:ext uri="{9D8B030D-6E8A-4147-A177-3AD203B41FA5}">
                      <a16:colId xmlns:a16="http://schemas.microsoft.com/office/drawing/2014/main" val="3011552133"/>
                    </a:ext>
                  </a:extLst>
                </a:gridCol>
                <a:gridCol w="778934">
                  <a:extLst>
                    <a:ext uri="{9D8B030D-6E8A-4147-A177-3AD203B41FA5}">
                      <a16:colId xmlns:a16="http://schemas.microsoft.com/office/drawing/2014/main" val="1457685538"/>
                    </a:ext>
                  </a:extLst>
                </a:gridCol>
                <a:gridCol w="1275644">
                  <a:extLst>
                    <a:ext uri="{9D8B030D-6E8A-4147-A177-3AD203B41FA5}">
                      <a16:colId xmlns:a16="http://schemas.microsoft.com/office/drawing/2014/main" val="1921434503"/>
                    </a:ext>
                  </a:extLst>
                </a:gridCol>
                <a:gridCol w="654756">
                  <a:extLst>
                    <a:ext uri="{9D8B030D-6E8A-4147-A177-3AD203B41FA5}">
                      <a16:colId xmlns:a16="http://schemas.microsoft.com/office/drawing/2014/main" val="136276013"/>
                    </a:ext>
                  </a:extLst>
                </a:gridCol>
                <a:gridCol w="952023">
                  <a:extLst>
                    <a:ext uri="{9D8B030D-6E8A-4147-A177-3AD203B41FA5}">
                      <a16:colId xmlns:a16="http://schemas.microsoft.com/office/drawing/2014/main" val="3820073409"/>
                    </a:ext>
                  </a:extLst>
                </a:gridCol>
              </a:tblGrid>
              <a:tr h="291227">
                <a:tc>
                  <a:txBody>
                    <a:bodyPr/>
                    <a:lstStyle/>
                    <a:p>
                      <a:pPr indent="127000" algn="ctr">
                        <a:lnSpc>
                          <a:spcPct val="150000"/>
                        </a:lnSpc>
                      </a:pPr>
                      <a:r>
                        <a:rPr lang="en-US" sz="1200" b="1" kern="100" dirty="0" err="1">
                          <a:solidFill>
                            <a:schemeClr val="bg1"/>
                          </a:solidFill>
                          <a:effectLst/>
                          <a:latin typeface="微软雅黑" panose="020B0503020204020204" pitchFamily="34" charset="-122"/>
                          <a:ea typeface="微软雅黑" panose="020B0503020204020204" pitchFamily="34" charset="-122"/>
                        </a:rPr>
                        <a:t>Student.Sno</a:t>
                      </a:r>
                      <a:endParaRPr lang="zh-CN" sz="12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200" b="1" kern="100">
                          <a:solidFill>
                            <a:schemeClr val="bg1"/>
                          </a:solidFill>
                          <a:effectLst/>
                          <a:latin typeface="微软雅黑" panose="020B0503020204020204" pitchFamily="34" charset="-122"/>
                          <a:ea typeface="微软雅黑" panose="020B0503020204020204" pitchFamily="34" charset="-122"/>
                        </a:rPr>
                        <a:t>Sname</a:t>
                      </a:r>
                      <a:endParaRPr lang="zh-CN" sz="12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200" b="1" kern="100" dirty="0" err="1">
                          <a:solidFill>
                            <a:schemeClr val="bg1"/>
                          </a:solidFill>
                          <a:effectLst/>
                          <a:latin typeface="微软雅黑" panose="020B0503020204020204" pitchFamily="34" charset="-122"/>
                          <a:ea typeface="微软雅黑" panose="020B0503020204020204" pitchFamily="34" charset="-122"/>
                        </a:rPr>
                        <a:t>Sgender</a:t>
                      </a:r>
                      <a:endParaRPr lang="zh-CN" sz="12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200" b="1" kern="100">
                          <a:solidFill>
                            <a:schemeClr val="bg1"/>
                          </a:solidFill>
                          <a:effectLst/>
                          <a:latin typeface="微软雅黑" panose="020B0503020204020204" pitchFamily="34" charset="-122"/>
                          <a:ea typeface="微软雅黑" panose="020B0503020204020204" pitchFamily="34" charset="-122"/>
                        </a:rPr>
                        <a:t>Sage</a:t>
                      </a:r>
                      <a:endParaRPr lang="zh-CN" sz="12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200" b="1" kern="100">
                          <a:solidFill>
                            <a:schemeClr val="bg1"/>
                          </a:solidFill>
                          <a:effectLst/>
                          <a:latin typeface="微软雅黑" panose="020B0503020204020204" pitchFamily="34" charset="-122"/>
                          <a:ea typeface="微软雅黑" panose="020B0503020204020204" pitchFamily="34" charset="-122"/>
                        </a:rPr>
                        <a:t>Sdept</a:t>
                      </a:r>
                      <a:endParaRPr lang="zh-CN" sz="12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200" b="1" kern="100" dirty="0" err="1">
                          <a:solidFill>
                            <a:schemeClr val="bg1"/>
                          </a:solidFill>
                          <a:effectLst/>
                          <a:latin typeface="微软雅黑" panose="020B0503020204020204" pitchFamily="34" charset="-122"/>
                          <a:ea typeface="微软雅黑" panose="020B0503020204020204" pitchFamily="34" charset="-122"/>
                        </a:rPr>
                        <a:t>SC.Sno</a:t>
                      </a:r>
                      <a:endParaRPr lang="zh-CN" sz="12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200" b="1" kern="100">
                          <a:solidFill>
                            <a:schemeClr val="bg1"/>
                          </a:solidFill>
                          <a:effectLst/>
                          <a:latin typeface="微软雅黑" panose="020B0503020204020204" pitchFamily="34" charset="-122"/>
                          <a:ea typeface="微软雅黑" panose="020B0503020204020204" pitchFamily="34" charset="-122"/>
                        </a:rPr>
                        <a:t>Cno</a:t>
                      </a:r>
                      <a:endParaRPr lang="zh-CN" sz="12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200" b="1" kern="100" dirty="0">
                          <a:solidFill>
                            <a:schemeClr val="bg1"/>
                          </a:solidFill>
                          <a:effectLst/>
                          <a:latin typeface="微软雅黑" panose="020B0503020204020204" pitchFamily="34" charset="-122"/>
                          <a:ea typeface="微软雅黑" panose="020B0503020204020204" pitchFamily="34" charset="-122"/>
                        </a:rPr>
                        <a:t>Grade</a:t>
                      </a:r>
                      <a:endParaRPr lang="zh-CN" sz="12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994848946"/>
                  </a:ext>
                </a:extLst>
              </a:tr>
              <a:tr h="291227">
                <a:tc>
                  <a:txBody>
                    <a:bodyPr/>
                    <a:lstStyle/>
                    <a:p>
                      <a:pPr indent="127000" algn="ctr">
                        <a:lnSpc>
                          <a:spcPct val="150000"/>
                        </a:lnSpc>
                      </a:pPr>
                      <a:r>
                        <a:rPr lang="en-US" sz="1200" kern="100" dirty="0">
                          <a:effectLst/>
                          <a:latin typeface="微软雅黑" panose="020B0503020204020204" pitchFamily="34" charset="-122"/>
                          <a:ea typeface="微软雅黑" panose="020B0503020204020204" pitchFamily="34" charset="-122"/>
                        </a:rPr>
                        <a:t>2021310721</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a:effectLst/>
                          <a:latin typeface="微软雅黑" panose="020B0503020204020204" pitchFamily="34" charset="-122"/>
                          <a:ea typeface="微软雅黑" panose="020B0503020204020204" pitchFamily="34" charset="-122"/>
                        </a:rPr>
                        <a:t>李博</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a:effectLst/>
                          <a:latin typeface="微软雅黑" panose="020B0503020204020204" pitchFamily="34" charset="-122"/>
                          <a:ea typeface="微软雅黑" panose="020B0503020204020204" pitchFamily="34" charset="-122"/>
                        </a:rPr>
                        <a:t>男</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17</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CS</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2021310721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34" charset="-122"/>
                          <a:ea typeface="微软雅黑" panose="020B0503020204020204" pitchFamily="34" charset="-122"/>
                        </a:rPr>
                        <a:t>5</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98</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934873444"/>
                  </a:ext>
                </a:extLst>
              </a:tr>
              <a:tr h="291227">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2021310722</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dirty="0">
                          <a:effectLst/>
                          <a:latin typeface="微软雅黑" panose="020B0503020204020204" pitchFamily="34" charset="-122"/>
                          <a:ea typeface="微软雅黑" panose="020B0503020204020204" pitchFamily="34" charset="-122"/>
                        </a:rPr>
                        <a:t>赵宇</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a:effectLst/>
                          <a:latin typeface="微软雅黑" panose="020B0503020204020204" pitchFamily="34" charset="-122"/>
                          <a:ea typeface="微软雅黑" panose="020B0503020204020204" pitchFamily="34" charset="-122"/>
                        </a:rPr>
                        <a:t>男</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19</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CS</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2021310722</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34" charset="-122"/>
                          <a:ea typeface="微软雅黑" panose="020B0503020204020204" pitchFamily="34" charset="-122"/>
                        </a:rPr>
                        <a:t>87</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947400232"/>
                  </a:ext>
                </a:extLst>
              </a:tr>
              <a:tr h="291227">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2021310723</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a:effectLst/>
                          <a:latin typeface="微软雅黑" panose="020B0503020204020204" pitchFamily="34" charset="-122"/>
                          <a:ea typeface="微软雅黑" panose="020B0503020204020204" pitchFamily="34" charset="-122"/>
                        </a:rPr>
                        <a:t>张敏</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dirty="0">
                          <a:effectLst/>
                          <a:latin typeface="微软雅黑" panose="020B0503020204020204" pitchFamily="34" charset="-122"/>
                          <a:ea typeface="微软雅黑" panose="020B0503020204020204" pitchFamily="34" charset="-122"/>
                        </a:rPr>
                        <a:t>女</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18</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CS</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34" charset="-122"/>
                          <a:ea typeface="微软雅黑" panose="020B0503020204020204" pitchFamily="34" charset="-122"/>
                        </a:rPr>
                        <a:t>2021310723</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34" charset="-122"/>
                          <a:ea typeface="微软雅黑" panose="020B0503020204020204" pitchFamily="34" charset="-122"/>
                        </a:rPr>
                        <a:t>92</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011389760"/>
                  </a:ext>
                </a:extLst>
              </a:tr>
              <a:tr h="291227">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2021310723</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a:effectLst/>
                          <a:latin typeface="微软雅黑" panose="020B0503020204020204" pitchFamily="34" charset="-122"/>
                          <a:ea typeface="微软雅黑" panose="020B0503020204020204" pitchFamily="34" charset="-122"/>
                        </a:rPr>
                        <a:t>张敏</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dirty="0">
                          <a:effectLst/>
                          <a:latin typeface="微软雅黑" panose="020B0503020204020204" pitchFamily="34" charset="-122"/>
                          <a:ea typeface="微软雅黑" panose="020B0503020204020204" pitchFamily="34" charset="-122"/>
                        </a:rPr>
                        <a:t>女</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34" charset="-122"/>
                          <a:ea typeface="微软雅黑" panose="020B0503020204020204" pitchFamily="34" charset="-122"/>
                        </a:rPr>
                        <a:t>18</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CS</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2021310723</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5</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34" charset="-122"/>
                          <a:ea typeface="微软雅黑" panose="020B0503020204020204" pitchFamily="34" charset="-122"/>
                        </a:rPr>
                        <a:t>76</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265309302"/>
                  </a:ext>
                </a:extLst>
              </a:tr>
              <a:tr h="291227">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2021310724</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a:effectLst/>
                          <a:latin typeface="微软雅黑" panose="020B0503020204020204" pitchFamily="34" charset="-122"/>
                          <a:ea typeface="微软雅黑" panose="020B0503020204020204" pitchFamily="34" charset="-122"/>
                        </a:rPr>
                        <a:t>王勇</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a:effectLst/>
                          <a:latin typeface="微软雅黑" panose="020B0503020204020204" pitchFamily="34" charset="-122"/>
                          <a:ea typeface="微软雅黑" panose="020B0503020204020204" pitchFamily="34" charset="-122"/>
                        </a:rPr>
                        <a:t>男</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18</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34" charset="-122"/>
                          <a:ea typeface="微软雅黑" panose="020B0503020204020204" pitchFamily="34" charset="-122"/>
                        </a:rPr>
                        <a:t>MA</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2021310724</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7</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34" charset="-122"/>
                          <a:ea typeface="微软雅黑" panose="020B0503020204020204" pitchFamily="34" charset="-122"/>
                        </a:rPr>
                        <a:t>84</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164580914"/>
                  </a:ext>
                </a:extLst>
              </a:tr>
              <a:tr h="291227">
                <a:tc>
                  <a:txBody>
                    <a:bodyPr/>
                    <a:lstStyle/>
                    <a:p>
                      <a:pPr indent="127000" algn="ctr">
                        <a:lnSpc>
                          <a:spcPct val="150000"/>
                        </a:lnSpc>
                      </a:pPr>
                      <a:r>
                        <a:rPr lang="en-US" sz="1200" kern="100" dirty="0">
                          <a:effectLst/>
                          <a:latin typeface="微软雅黑" panose="020B0503020204020204" pitchFamily="34" charset="-122"/>
                          <a:ea typeface="微软雅黑" panose="020B0503020204020204" pitchFamily="34" charset="-122"/>
                        </a:rPr>
                        <a:t>2021310725</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a:effectLst/>
                          <a:latin typeface="微软雅黑" panose="020B0503020204020204" pitchFamily="34" charset="-122"/>
                          <a:ea typeface="微软雅黑" panose="020B0503020204020204" pitchFamily="34" charset="-122"/>
                        </a:rPr>
                        <a:t>刘佳</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a:effectLst/>
                          <a:latin typeface="微软雅黑" panose="020B0503020204020204" pitchFamily="34" charset="-122"/>
                          <a:ea typeface="微软雅黑" panose="020B0503020204020204" pitchFamily="34" charset="-122"/>
                        </a:rPr>
                        <a:t>女</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17</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34" charset="-122"/>
                          <a:ea typeface="微软雅黑" panose="020B0503020204020204" pitchFamily="34" charset="-122"/>
                        </a:rPr>
                        <a:t>MA</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34" charset="-122"/>
                          <a:ea typeface="微软雅黑" panose="020B0503020204020204" pitchFamily="34" charset="-122"/>
                        </a:rPr>
                        <a:t>2021310725</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34" charset="-122"/>
                          <a:ea typeface="微软雅黑" panose="020B0503020204020204" pitchFamily="34" charset="-122"/>
                        </a:rPr>
                        <a:t>4</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34" charset="-122"/>
                          <a:ea typeface="微软雅黑" panose="020B0503020204020204" pitchFamily="34" charset="-122"/>
                        </a:rPr>
                        <a:t>95</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768666875"/>
                  </a:ext>
                </a:extLst>
              </a:tr>
            </a:tbl>
          </a:graphicData>
        </a:graphic>
      </p:graphicFrame>
      <p:grpSp>
        <p:nvGrpSpPr>
          <p:cNvPr id="17" name="组合 16">
            <a:extLst>
              <a:ext uri="{FF2B5EF4-FFF2-40B4-BE49-F238E27FC236}">
                <a16:creationId xmlns:a16="http://schemas.microsoft.com/office/drawing/2014/main" id="{BB0A1597-AAF6-2E81-F67D-360887ACB461}"/>
              </a:ext>
            </a:extLst>
          </p:cNvPr>
          <p:cNvGrpSpPr/>
          <p:nvPr/>
        </p:nvGrpSpPr>
        <p:grpSpPr>
          <a:xfrm>
            <a:off x="520718" y="4212209"/>
            <a:ext cx="3932167" cy="1061581"/>
            <a:chOff x="356461" y="4125937"/>
            <a:chExt cx="4251702" cy="1147847"/>
          </a:xfrm>
        </p:grpSpPr>
        <p:pic>
          <p:nvPicPr>
            <p:cNvPr id="15" name="图片 14">
              <a:extLst>
                <a:ext uri="{FF2B5EF4-FFF2-40B4-BE49-F238E27FC236}">
                  <a16:creationId xmlns:a16="http://schemas.microsoft.com/office/drawing/2014/main" id="{5A466A7F-BD64-1393-4E88-75D3DABB5790}"/>
                </a:ext>
              </a:extLst>
            </p:cNvPr>
            <p:cNvPicPr>
              <a:picLocks noChangeAspect="1"/>
            </p:cNvPicPr>
            <p:nvPr/>
          </p:nvPicPr>
          <p:blipFill rotWithShape="1">
            <a:blip r:embed="rId2"/>
            <a:srcRect l="95254"/>
            <a:stretch/>
          </p:blipFill>
          <p:spPr>
            <a:xfrm>
              <a:off x="4029562" y="4125937"/>
              <a:ext cx="578601" cy="1147847"/>
            </a:xfrm>
            <a:prstGeom prst="rect">
              <a:avLst/>
            </a:prstGeom>
          </p:spPr>
        </p:pic>
        <p:pic>
          <p:nvPicPr>
            <p:cNvPr id="5" name="图片 4">
              <a:extLst>
                <a:ext uri="{FF2B5EF4-FFF2-40B4-BE49-F238E27FC236}">
                  <a16:creationId xmlns:a16="http://schemas.microsoft.com/office/drawing/2014/main" id="{E132B648-827F-4F50-E894-F63746FD6639}"/>
                </a:ext>
              </a:extLst>
            </p:cNvPr>
            <p:cNvPicPr>
              <a:picLocks noChangeAspect="1"/>
            </p:cNvPicPr>
            <p:nvPr/>
          </p:nvPicPr>
          <p:blipFill rotWithShape="1">
            <a:blip r:embed="rId2"/>
            <a:srcRect r="65805"/>
            <a:stretch/>
          </p:blipFill>
          <p:spPr>
            <a:xfrm>
              <a:off x="356461" y="4125937"/>
              <a:ext cx="4169044" cy="1147847"/>
            </a:xfrm>
            <a:prstGeom prst="rect">
              <a:avLst/>
            </a:prstGeom>
          </p:spPr>
        </p:pic>
      </p:grpSp>
      <p:sp>
        <p:nvSpPr>
          <p:cNvPr id="4" name="页脚占位符 3">
            <a:extLst>
              <a:ext uri="{FF2B5EF4-FFF2-40B4-BE49-F238E27FC236}">
                <a16:creationId xmlns:a16="http://schemas.microsoft.com/office/drawing/2014/main" id="{F4E7F662-B231-3E8D-F850-BDBE86ACAE58}"/>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356A95CF-5075-D394-951B-FCA2345139BB}"/>
              </a:ext>
            </a:extLst>
          </p:cNvPr>
          <p:cNvSpPr>
            <a:spLocks noGrp="1"/>
          </p:cNvSpPr>
          <p:nvPr>
            <p:ph type="sldNum" sz="quarter" idx="12"/>
          </p:nvPr>
        </p:nvSpPr>
        <p:spPr/>
        <p:txBody>
          <a:bodyPr/>
          <a:lstStyle/>
          <a:p>
            <a:fld id="{4B0D34C0-35A8-654C-9FBA-7B4E017BD630}" type="slidenum">
              <a:rPr lang="en-US" altLang="zh-CN" smtClean="0"/>
              <a:t>44</a:t>
            </a:fld>
            <a:endParaRPr kumimoji="1" lang="zh-CN" altLang="en-US"/>
          </a:p>
        </p:txBody>
      </p:sp>
    </p:spTree>
    <p:extLst>
      <p:ext uri="{BB962C8B-B14F-4D97-AF65-F5344CB8AC3E}">
        <p14:creationId xmlns:p14="http://schemas.microsoft.com/office/powerpoint/2010/main" val="200405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9">
            <a:extLst>
              <a:ext uri="{FF2B5EF4-FFF2-40B4-BE49-F238E27FC236}">
                <a16:creationId xmlns:a16="http://schemas.microsoft.com/office/drawing/2014/main" id="{003226AC-6541-4649-B6AC-1E73BD4D9C4F}"/>
              </a:ext>
            </a:extLst>
          </p:cNvPr>
          <p:cNvSpPr/>
          <p:nvPr/>
        </p:nvSpPr>
        <p:spPr>
          <a:xfrm>
            <a:off x="135411" y="1035580"/>
            <a:ext cx="12116021" cy="5144986"/>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连接操作</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118823" y="1068802"/>
            <a:ext cx="12047349" cy="5966696"/>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4.47</a:t>
            </a:r>
            <a:r>
              <a:rPr lang="zh-CN" altLang="zh-CN" sz="2400" dirty="0">
                <a:latin typeface="微软雅黑" panose="020B0503020204020204" pitchFamily="82" charset="2"/>
                <a:ea typeface="微软雅黑" panose="020B0503020204020204" pitchFamily="82" charset="2"/>
              </a:rPr>
              <a:t>】使用自然连接查询所有选课学生的学号、姓名、课程号与成绩。</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查询结果同例</a:t>
            </a:r>
            <a:r>
              <a:rPr lang="en-US" altLang="zh-CN" sz="2400" dirty="0">
                <a:latin typeface="微软雅黑" panose="020B0503020204020204" pitchFamily="82" charset="2"/>
                <a:ea typeface="微软雅黑" panose="020B0503020204020204" pitchFamily="82" charset="2"/>
              </a:rPr>
              <a:t>4.46</a:t>
            </a:r>
            <a:r>
              <a:rPr lang="zh-CN" altLang="en-US" sz="2400" dirty="0">
                <a:latin typeface="微软雅黑" panose="020B0503020204020204" pitchFamily="82" charset="2"/>
                <a:ea typeface="微软雅黑" panose="020B0503020204020204" pitchFamily="82" charset="2"/>
              </a:rPr>
              <a:t>（但是相同的列</a:t>
            </a:r>
            <a:r>
              <a:rPr lang="en-US" altLang="zh-CN" sz="2400" b="1" dirty="0" err="1">
                <a:latin typeface="微软雅黑" panose="020B0503020204020204" pitchFamily="82" charset="2"/>
                <a:ea typeface="微软雅黑" panose="020B0503020204020204" pitchFamily="82" charset="2"/>
              </a:rPr>
              <a:t>Sno</a:t>
            </a:r>
            <a:r>
              <a:rPr lang="zh-CN" altLang="en-US" sz="2400" b="1" dirty="0">
                <a:latin typeface="微软雅黑" panose="020B0503020204020204" pitchFamily="82" charset="2"/>
                <a:ea typeface="微软雅黑" panose="020B0503020204020204" pitchFamily="82" charset="2"/>
              </a:rPr>
              <a:t>只保存一份</a:t>
            </a:r>
            <a:r>
              <a:rPr lang="zh-CN" altLang="en-US" sz="2400" dirty="0">
                <a:latin typeface="微软雅黑" panose="020B0503020204020204" pitchFamily="82" charset="2"/>
                <a:ea typeface="微软雅黑" panose="020B0503020204020204" pitchFamily="82" charset="2"/>
              </a:rPr>
              <a:t>）</a:t>
            </a: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4.48</a:t>
            </a:r>
            <a:r>
              <a:rPr lang="zh-CN" altLang="zh-CN" sz="2400" dirty="0">
                <a:latin typeface="微软雅黑" panose="020B0503020204020204" pitchFamily="82" charset="2"/>
                <a:ea typeface="微软雅黑" panose="020B0503020204020204" pitchFamily="82" charset="2"/>
              </a:rPr>
              <a:t>】查询选修</a:t>
            </a:r>
            <a:r>
              <a:rPr lang="en-US" altLang="zh-CN" sz="2400" dirty="0">
                <a:latin typeface="微软雅黑" panose="020B0503020204020204" pitchFamily="82" charset="2"/>
                <a:ea typeface="微软雅黑" panose="020B0503020204020204" pitchFamily="82" charset="2"/>
              </a:rPr>
              <a:t>1</a:t>
            </a:r>
            <a:r>
              <a:rPr lang="zh-CN" altLang="zh-CN" sz="2400" dirty="0">
                <a:latin typeface="微软雅黑" panose="020B0503020204020204" pitchFamily="82" charset="2"/>
                <a:ea typeface="微软雅黑" panose="020B0503020204020204" pitchFamily="82" charset="2"/>
              </a:rPr>
              <a:t>号课程且成绩在</a:t>
            </a:r>
            <a:r>
              <a:rPr lang="en-US" altLang="zh-CN" sz="2400" dirty="0">
                <a:latin typeface="微软雅黑" panose="020B0503020204020204" pitchFamily="82" charset="2"/>
                <a:ea typeface="微软雅黑" panose="020B0503020204020204" pitchFamily="82" charset="2"/>
              </a:rPr>
              <a:t>90</a:t>
            </a:r>
            <a:r>
              <a:rPr lang="zh-CN" altLang="zh-CN" sz="2400" dirty="0">
                <a:latin typeface="微软雅黑" panose="020B0503020204020204" pitchFamily="82" charset="2"/>
                <a:ea typeface="微软雅黑" panose="020B0503020204020204" pitchFamily="82" charset="2"/>
              </a:rPr>
              <a:t>分以上的学生学号、姓名、所在系及成绩。</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r>
              <a:rPr lang="en-US" altLang="zh-CN" sz="2000" dirty="0" err="1">
                <a:latin typeface="微软雅黑" panose="020B0503020204020204" pitchFamily="82" charset="2"/>
                <a:ea typeface="微软雅黑" panose="020B0503020204020204" pitchFamily="82" charset="2"/>
              </a:rPr>
              <a:t>Student.Sno</a:t>
            </a:r>
            <a:r>
              <a:rPr lang="en-US" altLang="zh-CN" sz="2000" dirty="0">
                <a:latin typeface="微软雅黑" panose="020B0503020204020204" pitchFamily="82" charset="2"/>
                <a:ea typeface="微软雅黑" panose="020B0503020204020204" pitchFamily="82" charset="2"/>
              </a:rPr>
              <a:t>=</a:t>
            </a:r>
            <a:r>
              <a:rPr lang="en-US" altLang="zh-CN" sz="2000" dirty="0" err="1">
                <a:latin typeface="微软雅黑" panose="020B0503020204020204" pitchFamily="82" charset="2"/>
                <a:ea typeface="微软雅黑" panose="020B0503020204020204" pitchFamily="82" charset="2"/>
              </a:rPr>
              <a:t>SC.Sno</a:t>
            </a:r>
            <a:r>
              <a:rPr lang="zh-CN" altLang="zh-CN" sz="2000" dirty="0">
                <a:latin typeface="微软雅黑" panose="020B0503020204020204" pitchFamily="82" charset="2"/>
                <a:ea typeface="微软雅黑" panose="020B0503020204020204" pitchFamily="82" charset="2"/>
              </a:rPr>
              <a:t>为连接条件 </a:t>
            </a:r>
            <a:endParaRPr lang="en-US" altLang="zh-CN" sz="2000" dirty="0">
              <a:latin typeface="微软雅黑" panose="020B0503020204020204" pitchFamily="82" charset="2"/>
              <a:ea typeface="微软雅黑" panose="020B0503020204020204" pitchFamily="82" charset="2"/>
              <a:cs typeface="Times New Roman" panose="02020603050405020304" pitchFamily="18" charset="0"/>
            </a:endParaRPr>
          </a:p>
          <a:p>
            <a:pPr lvl="1">
              <a:buFont typeface="Wingdings" panose="05000000000000000000" pitchFamily="2" charset="2"/>
              <a:buChar char="Ø"/>
            </a:pPr>
            <a:r>
              <a:rPr lang="en-US" altLang="zh-CN" sz="2000" dirty="0" err="1">
                <a:latin typeface="微软雅黑" panose="020B0503020204020204" pitchFamily="82" charset="2"/>
                <a:ea typeface="微软雅黑" panose="020B0503020204020204" pitchFamily="82" charset="2"/>
              </a:rPr>
              <a:t>Cno</a:t>
            </a:r>
            <a:r>
              <a:rPr lang="en-US" altLang="zh-CN" sz="2000" dirty="0">
                <a:latin typeface="微软雅黑" panose="020B0503020204020204" pitchFamily="82" charset="2"/>
                <a:ea typeface="微软雅黑" panose="020B0503020204020204" pitchFamily="82" charset="2"/>
              </a:rPr>
              <a:t>=“1” AND Grade&gt;90</a:t>
            </a:r>
            <a:r>
              <a:rPr lang="zh-CN" altLang="zh-CN" sz="2000" dirty="0">
                <a:latin typeface="微软雅黑" panose="020B0503020204020204" pitchFamily="82" charset="2"/>
                <a:ea typeface="微软雅黑" panose="020B0503020204020204" pitchFamily="82" charset="2"/>
              </a:rPr>
              <a:t>为选择条件</a:t>
            </a:r>
            <a:endParaRPr lang="en-US" altLang="zh-CN" sz="2400" dirty="0">
              <a:latin typeface="微软雅黑" panose="020B0503020204020204" pitchFamily="82" charset="2"/>
              <a:ea typeface="微软雅黑" panose="020B0503020204020204" pitchFamily="82" charset="2"/>
            </a:endParaRPr>
          </a:p>
        </p:txBody>
      </p:sp>
      <p:pic>
        <p:nvPicPr>
          <p:cNvPr id="6" name="图片 5">
            <a:extLst>
              <a:ext uri="{FF2B5EF4-FFF2-40B4-BE49-F238E27FC236}">
                <a16:creationId xmlns:a16="http://schemas.microsoft.com/office/drawing/2014/main" id="{8D3E8368-D20E-E29F-9BCE-C91C1565BA27}"/>
              </a:ext>
            </a:extLst>
          </p:cNvPr>
          <p:cNvPicPr>
            <a:picLocks noChangeAspect="1"/>
          </p:cNvPicPr>
          <p:nvPr/>
        </p:nvPicPr>
        <p:blipFill>
          <a:blip r:embed="rId2"/>
          <a:stretch>
            <a:fillRect/>
          </a:stretch>
        </p:blipFill>
        <p:spPr>
          <a:xfrm>
            <a:off x="465828" y="1540936"/>
            <a:ext cx="9000000" cy="877118"/>
          </a:xfrm>
          <a:prstGeom prst="rect">
            <a:avLst/>
          </a:prstGeom>
        </p:spPr>
      </p:pic>
      <p:grpSp>
        <p:nvGrpSpPr>
          <p:cNvPr id="9" name="组合 8">
            <a:extLst>
              <a:ext uri="{FF2B5EF4-FFF2-40B4-BE49-F238E27FC236}">
                <a16:creationId xmlns:a16="http://schemas.microsoft.com/office/drawing/2014/main" id="{F517D116-9392-4631-7CB0-6DDBEE90A4D3}"/>
              </a:ext>
            </a:extLst>
          </p:cNvPr>
          <p:cNvGrpSpPr/>
          <p:nvPr/>
        </p:nvGrpSpPr>
        <p:grpSpPr>
          <a:xfrm>
            <a:off x="465828" y="3926492"/>
            <a:ext cx="6349628" cy="923392"/>
            <a:chOff x="431321" y="3803384"/>
            <a:chExt cx="6349628" cy="923392"/>
          </a:xfrm>
        </p:grpSpPr>
        <p:pic>
          <p:nvPicPr>
            <p:cNvPr id="8" name="图片 7">
              <a:extLst>
                <a:ext uri="{FF2B5EF4-FFF2-40B4-BE49-F238E27FC236}">
                  <a16:creationId xmlns:a16="http://schemas.microsoft.com/office/drawing/2014/main" id="{DCC41495-D8B7-F078-F951-4C22B7A3713C}"/>
                </a:ext>
              </a:extLst>
            </p:cNvPr>
            <p:cNvPicPr>
              <a:picLocks noChangeAspect="1"/>
            </p:cNvPicPr>
            <p:nvPr/>
          </p:nvPicPr>
          <p:blipFill rotWithShape="1">
            <a:blip r:embed="rId3"/>
            <a:srcRect r="37852"/>
            <a:stretch/>
          </p:blipFill>
          <p:spPr>
            <a:xfrm>
              <a:off x="431321" y="3803384"/>
              <a:ext cx="6090249" cy="923392"/>
            </a:xfrm>
            <a:prstGeom prst="rect">
              <a:avLst/>
            </a:prstGeom>
          </p:spPr>
        </p:pic>
        <p:pic>
          <p:nvPicPr>
            <p:cNvPr id="13" name="图片 12">
              <a:extLst>
                <a:ext uri="{FF2B5EF4-FFF2-40B4-BE49-F238E27FC236}">
                  <a16:creationId xmlns:a16="http://schemas.microsoft.com/office/drawing/2014/main" id="{99BA7687-8E31-EB44-DBAF-E1C82C29E4EC}"/>
                </a:ext>
              </a:extLst>
            </p:cNvPr>
            <p:cNvPicPr>
              <a:picLocks noChangeAspect="1"/>
            </p:cNvPicPr>
            <p:nvPr/>
          </p:nvPicPr>
          <p:blipFill rotWithShape="1">
            <a:blip r:embed="rId3"/>
            <a:srcRect l="97353"/>
            <a:stretch/>
          </p:blipFill>
          <p:spPr>
            <a:xfrm>
              <a:off x="6521570" y="3803384"/>
              <a:ext cx="259379" cy="923392"/>
            </a:xfrm>
            <a:prstGeom prst="rect">
              <a:avLst/>
            </a:prstGeom>
          </p:spPr>
        </p:pic>
      </p:grpSp>
      <p:graphicFrame>
        <p:nvGraphicFramePr>
          <p:cNvPr id="10" name="表格 9">
            <a:extLst>
              <a:ext uri="{FF2B5EF4-FFF2-40B4-BE49-F238E27FC236}">
                <a16:creationId xmlns:a16="http://schemas.microsoft.com/office/drawing/2014/main" id="{F1B13F75-FD32-6F5A-D984-58D0470AB08D}"/>
              </a:ext>
            </a:extLst>
          </p:cNvPr>
          <p:cNvGraphicFramePr>
            <a:graphicFrameLocks noGrp="1"/>
          </p:cNvGraphicFramePr>
          <p:nvPr>
            <p:extLst>
              <p:ext uri="{D42A27DB-BD31-4B8C-83A1-F6EECF244321}">
                <p14:modId xmlns:p14="http://schemas.microsoft.com/office/powerpoint/2010/main" val="2813264811"/>
              </p:ext>
            </p:extLst>
          </p:nvPr>
        </p:nvGraphicFramePr>
        <p:xfrm>
          <a:off x="7268337" y="3922339"/>
          <a:ext cx="4415663" cy="827462"/>
        </p:xfrm>
        <a:graphic>
          <a:graphicData uri="http://schemas.openxmlformats.org/drawingml/2006/table">
            <a:tbl>
              <a:tblPr firstRow="1" firstCol="1" bandRow="1">
                <a:tableStyleId>{5940675A-B579-460E-94D1-54222C63F5DA}</a:tableStyleId>
              </a:tblPr>
              <a:tblGrid>
                <a:gridCol w="1619665">
                  <a:extLst>
                    <a:ext uri="{9D8B030D-6E8A-4147-A177-3AD203B41FA5}">
                      <a16:colId xmlns:a16="http://schemas.microsoft.com/office/drawing/2014/main" val="3018914968"/>
                    </a:ext>
                  </a:extLst>
                </a:gridCol>
                <a:gridCol w="882509">
                  <a:extLst>
                    <a:ext uri="{9D8B030D-6E8A-4147-A177-3AD203B41FA5}">
                      <a16:colId xmlns:a16="http://schemas.microsoft.com/office/drawing/2014/main" val="2097371205"/>
                    </a:ext>
                  </a:extLst>
                </a:gridCol>
                <a:gridCol w="1029941">
                  <a:extLst>
                    <a:ext uri="{9D8B030D-6E8A-4147-A177-3AD203B41FA5}">
                      <a16:colId xmlns:a16="http://schemas.microsoft.com/office/drawing/2014/main" val="755741025"/>
                    </a:ext>
                  </a:extLst>
                </a:gridCol>
                <a:gridCol w="883548">
                  <a:extLst>
                    <a:ext uri="{9D8B030D-6E8A-4147-A177-3AD203B41FA5}">
                      <a16:colId xmlns:a16="http://schemas.microsoft.com/office/drawing/2014/main" val="3146859269"/>
                    </a:ext>
                  </a:extLst>
                </a:gridCol>
              </a:tblGrid>
              <a:tr h="413731">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Student.Sno</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a:solidFill>
                            <a:schemeClr val="bg1"/>
                          </a:solidFill>
                          <a:effectLst/>
                          <a:latin typeface="微软雅黑" panose="020B0503020204020204" pitchFamily="34" charset="-122"/>
                          <a:ea typeface="微软雅黑" panose="020B0503020204020204" pitchFamily="34" charset="-122"/>
                        </a:rPr>
                        <a:t>Sname</a:t>
                      </a:r>
                      <a:endParaRPr lang="zh-CN" sz="14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Sdept</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34" charset="-122"/>
                          <a:ea typeface="微软雅黑" panose="020B0503020204020204" pitchFamily="34" charset="-122"/>
                        </a:rPr>
                        <a:t>Grade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4169174754"/>
                  </a:ext>
                </a:extLst>
              </a:tr>
              <a:tr h="413731">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2021310723</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张敏</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CS</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92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767437153"/>
                  </a:ext>
                </a:extLst>
              </a:tr>
            </a:tbl>
          </a:graphicData>
        </a:graphic>
      </p:graphicFrame>
      <p:sp>
        <p:nvSpPr>
          <p:cNvPr id="4" name="页脚占位符 3">
            <a:extLst>
              <a:ext uri="{FF2B5EF4-FFF2-40B4-BE49-F238E27FC236}">
                <a16:creationId xmlns:a16="http://schemas.microsoft.com/office/drawing/2014/main" id="{0DAA018C-334E-2453-7DDA-67FE1842CC26}"/>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902CCE28-2B26-DFDF-54F4-6726D307B425}"/>
              </a:ext>
            </a:extLst>
          </p:cNvPr>
          <p:cNvSpPr>
            <a:spLocks noGrp="1"/>
          </p:cNvSpPr>
          <p:nvPr>
            <p:ph type="sldNum" sz="quarter" idx="12"/>
          </p:nvPr>
        </p:nvSpPr>
        <p:spPr/>
        <p:txBody>
          <a:bodyPr/>
          <a:lstStyle/>
          <a:p>
            <a:fld id="{4B0D34C0-35A8-654C-9FBA-7B4E017BD630}" type="slidenum">
              <a:rPr lang="en-US" altLang="zh-CN" smtClean="0"/>
              <a:t>45</a:t>
            </a:fld>
            <a:endParaRPr kumimoji="1" lang="zh-CN" altLang="en-US"/>
          </a:p>
        </p:txBody>
      </p:sp>
    </p:spTree>
    <p:extLst>
      <p:ext uri="{BB962C8B-B14F-4D97-AF65-F5344CB8AC3E}">
        <p14:creationId xmlns:p14="http://schemas.microsoft.com/office/powerpoint/2010/main" val="2770788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9">
            <a:extLst>
              <a:ext uri="{FF2B5EF4-FFF2-40B4-BE49-F238E27FC236}">
                <a16:creationId xmlns:a16="http://schemas.microsoft.com/office/drawing/2014/main" id="{003226AC-6541-4649-B6AC-1E73BD4D9C4F}"/>
              </a:ext>
            </a:extLst>
          </p:cNvPr>
          <p:cNvSpPr/>
          <p:nvPr/>
        </p:nvSpPr>
        <p:spPr>
          <a:xfrm>
            <a:off x="391665" y="4898878"/>
            <a:ext cx="12116021" cy="1705196"/>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4" name="Shape9">
            <a:extLst>
              <a:ext uri="{FF2B5EF4-FFF2-40B4-BE49-F238E27FC236}">
                <a16:creationId xmlns:a16="http://schemas.microsoft.com/office/drawing/2014/main" id="{003226AC-6541-4649-B6AC-1E73BD4D9C4F}"/>
              </a:ext>
            </a:extLst>
          </p:cNvPr>
          <p:cNvSpPr/>
          <p:nvPr/>
        </p:nvSpPr>
        <p:spPr>
          <a:xfrm>
            <a:off x="391665" y="1690884"/>
            <a:ext cx="12116021" cy="1529289"/>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连接操作</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67065" y="1068802"/>
            <a:ext cx="12124936" cy="5966696"/>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4.49</a:t>
            </a:r>
            <a:r>
              <a:rPr lang="zh-CN" altLang="zh-CN" sz="2400" dirty="0">
                <a:latin typeface="微软雅黑" panose="020B0503020204020204" pitchFamily="82" charset="2"/>
                <a:ea typeface="微软雅黑" panose="020B0503020204020204" pitchFamily="82" charset="2"/>
              </a:rPr>
              <a:t>】查询所有课程及其先修课。输出课程名及先修课的课程名。</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连接操作的两个表是</a:t>
            </a:r>
            <a:r>
              <a:rPr lang="zh-CN" altLang="en-US" sz="2400" b="1" dirty="0">
                <a:latin typeface="微软雅黑" panose="020B0503020204020204" pitchFamily="82" charset="2"/>
                <a:ea typeface="微软雅黑" panose="020B0503020204020204" pitchFamily="82" charset="2"/>
              </a:rPr>
              <a:t>同一个表</a:t>
            </a:r>
            <a:r>
              <a:rPr lang="zh-CN" altLang="en-US" sz="2400" dirty="0">
                <a:latin typeface="微软雅黑" panose="020B0503020204020204" pitchFamily="82" charset="2"/>
                <a:ea typeface="微软雅黑" panose="020B0503020204020204" pitchFamily="82" charset="2"/>
              </a:rPr>
              <a:t>时，为了区分，需</a:t>
            </a:r>
            <a:r>
              <a:rPr lang="zh-CN" altLang="zh-CN" sz="2400" dirty="0">
                <a:latin typeface="微软雅黑" panose="020B0503020204020204" pitchFamily="82" charset="2"/>
                <a:ea typeface="微软雅黑" panose="020B0503020204020204" pitchFamily="82" charset="2"/>
              </a:rPr>
              <a:t>在</a:t>
            </a:r>
            <a:r>
              <a:rPr lang="en-US" altLang="zh-CN" sz="2400" dirty="0">
                <a:latin typeface="微软雅黑" panose="020B0503020204020204" pitchFamily="82" charset="2"/>
                <a:ea typeface="微软雅黑" panose="020B0503020204020204" pitchFamily="82" charset="2"/>
              </a:rPr>
              <a:t>FROM</a:t>
            </a:r>
            <a:r>
              <a:rPr lang="zh-CN" altLang="zh-CN" sz="2400" dirty="0">
                <a:latin typeface="微软雅黑" panose="020B0503020204020204" pitchFamily="82" charset="2"/>
                <a:ea typeface="微软雅黑" panose="020B0503020204020204" pitchFamily="82" charset="2"/>
              </a:rPr>
              <a:t>子句中使用</a:t>
            </a:r>
            <a:r>
              <a:rPr lang="en-US" altLang="zh-CN" sz="2400" dirty="0">
                <a:solidFill>
                  <a:srgbClr val="3B20FF"/>
                </a:solidFill>
                <a:latin typeface="微软雅黑" panose="020B0503020204020204" pitchFamily="82" charset="2"/>
                <a:ea typeface="微软雅黑" panose="020B0503020204020204" pitchFamily="82" charset="2"/>
              </a:rPr>
              <a:t>AS</a:t>
            </a:r>
            <a:r>
              <a:rPr lang="zh-CN" altLang="zh-CN" sz="2400" dirty="0">
                <a:solidFill>
                  <a:srgbClr val="3B20FF"/>
                </a:solidFill>
                <a:latin typeface="微软雅黑" panose="020B0503020204020204" pitchFamily="82" charset="2"/>
                <a:ea typeface="微软雅黑" panose="020B0503020204020204" pitchFamily="82" charset="2"/>
              </a:rPr>
              <a:t>重命名</a:t>
            </a:r>
            <a:r>
              <a:rPr lang="zh-CN" altLang="en-US" sz="2400" dirty="0">
                <a:solidFill>
                  <a:srgbClr val="3B20FF"/>
                </a:solidFill>
                <a:latin typeface="微软雅黑" panose="020B0503020204020204" pitchFamily="82" charset="2"/>
                <a:ea typeface="微软雅黑" panose="020B0503020204020204" pitchFamily="82" charset="2"/>
              </a:rPr>
              <a:t>表</a:t>
            </a:r>
            <a:r>
              <a:rPr lang="zh-CN" altLang="en-US" sz="2400" dirty="0">
                <a:latin typeface="微软雅黑" panose="020B0503020204020204" pitchFamily="82" charset="2"/>
                <a:ea typeface="微软雅黑" panose="020B0503020204020204" pitchFamily="82" charset="2"/>
              </a:rPr>
              <a:t>。</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4.51</a:t>
            </a:r>
            <a:r>
              <a:rPr lang="zh-CN" altLang="zh-CN" sz="2400" dirty="0">
                <a:latin typeface="微软雅黑" panose="020B0503020204020204" pitchFamily="82" charset="2"/>
                <a:ea typeface="微软雅黑" panose="020B0503020204020204" pitchFamily="82" charset="2"/>
              </a:rPr>
              <a:t>】查询每个学生选课的总学分，输出学生学号、姓名、总学分，将结果按照总学分降序排序，总学分相同的学生按照学号升序排序。</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p:txBody>
      </p:sp>
      <p:grpSp>
        <p:nvGrpSpPr>
          <p:cNvPr id="7" name="组合 6">
            <a:extLst>
              <a:ext uri="{FF2B5EF4-FFF2-40B4-BE49-F238E27FC236}">
                <a16:creationId xmlns:a16="http://schemas.microsoft.com/office/drawing/2014/main" id="{E47C8983-497C-A28F-9DF7-0B90B781D4A1}"/>
              </a:ext>
            </a:extLst>
          </p:cNvPr>
          <p:cNvGrpSpPr/>
          <p:nvPr/>
        </p:nvGrpSpPr>
        <p:grpSpPr>
          <a:xfrm>
            <a:off x="534884" y="1859788"/>
            <a:ext cx="7205932" cy="1176874"/>
            <a:chOff x="0" y="2840563"/>
            <a:chExt cx="7205932" cy="1176874"/>
          </a:xfrm>
        </p:grpSpPr>
        <p:pic>
          <p:nvPicPr>
            <p:cNvPr id="5" name="图片 4">
              <a:extLst>
                <a:ext uri="{FF2B5EF4-FFF2-40B4-BE49-F238E27FC236}">
                  <a16:creationId xmlns:a16="http://schemas.microsoft.com/office/drawing/2014/main" id="{962DD5EE-85EA-E993-94B6-E2B638646D5C}"/>
                </a:ext>
              </a:extLst>
            </p:cNvPr>
            <p:cNvPicPr>
              <a:picLocks noChangeAspect="1"/>
            </p:cNvPicPr>
            <p:nvPr/>
          </p:nvPicPr>
          <p:blipFill rotWithShape="1">
            <a:blip r:embed="rId2"/>
            <a:srcRect r="44528"/>
            <a:stretch/>
          </p:blipFill>
          <p:spPr>
            <a:xfrm>
              <a:off x="0" y="2840563"/>
              <a:ext cx="6763109" cy="1176874"/>
            </a:xfrm>
            <a:prstGeom prst="rect">
              <a:avLst/>
            </a:prstGeom>
          </p:spPr>
        </p:pic>
        <p:pic>
          <p:nvPicPr>
            <p:cNvPr id="11" name="图片 10">
              <a:extLst>
                <a:ext uri="{FF2B5EF4-FFF2-40B4-BE49-F238E27FC236}">
                  <a16:creationId xmlns:a16="http://schemas.microsoft.com/office/drawing/2014/main" id="{75A59F7B-F4F9-6586-9CCB-92EA73313391}"/>
                </a:ext>
              </a:extLst>
            </p:cNvPr>
            <p:cNvPicPr>
              <a:picLocks noChangeAspect="1"/>
            </p:cNvPicPr>
            <p:nvPr/>
          </p:nvPicPr>
          <p:blipFill rotWithShape="1">
            <a:blip r:embed="rId2"/>
            <a:srcRect l="96368"/>
            <a:stretch/>
          </p:blipFill>
          <p:spPr>
            <a:xfrm>
              <a:off x="6763109" y="2840563"/>
              <a:ext cx="442823" cy="1176874"/>
            </a:xfrm>
            <a:prstGeom prst="rect">
              <a:avLst/>
            </a:prstGeom>
          </p:spPr>
        </p:pic>
      </p:grpSp>
      <p:graphicFrame>
        <p:nvGraphicFramePr>
          <p:cNvPr id="12" name="表格 11">
            <a:extLst>
              <a:ext uri="{FF2B5EF4-FFF2-40B4-BE49-F238E27FC236}">
                <a16:creationId xmlns:a16="http://schemas.microsoft.com/office/drawing/2014/main" id="{4F245C86-9B71-392E-D3FC-FCDE471606AE}"/>
              </a:ext>
            </a:extLst>
          </p:cNvPr>
          <p:cNvGraphicFramePr>
            <a:graphicFrameLocks noGrp="1"/>
          </p:cNvGraphicFramePr>
          <p:nvPr>
            <p:extLst>
              <p:ext uri="{D42A27DB-BD31-4B8C-83A1-F6EECF244321}">
                <p14:modId xmlns:p14="http://schemas.microsoft.com/office/powerpoint/2010/main" val="2495555709"/>
              </p:ext>
            </p:extLst>
          </p:nvPr>
        </p:nvGraphicFramePr>
        <p:xfrm>
          <a:off x="7823200" y="1645915"/>
          <a:ext cx="4263636" cy="1769620"/>
        </p:xfrm>
        <a:graphic>
          <a:graphicData uri="http://schemas.openxmlformats.org/drawingml/2006/table">
            <a:tbl>
              <a:tblPr firstRow="1" firstCol="1" bandRow="1">
                <a:tableStyleId>{5940675A-B579-460E-94D1-54222C63F5DA}</a:tableStyleId>
              </a:tblPr>
              <a:tblGrid>
                <a:gridCol w="2097319">
                  <a:extLst>
                    <a:ext uri="{9D8B030D-6E8A-4147-A177-3AD203B41FA5}">
                      <a16:colId xmlns:a16="http://schemas.microsoft.com/office/drawing/2014/main" val="3679588198"/>
                    </a:ext>
                  </a:extLst>
                </a:gridCol>
                <a:gridCol w="2166317">
                  <a:extLst>
                    <a:ext uri="{9D8B030D-6E8A-4147-A177-3AD203B41FA5}">
                      <a16:colId xmlns:a16="http://schemas.microsoft.com/office/drawing/2014/main" val="508582175"/>
                    </a:ext>
                  </a:extLst>
                </a:gridCol>
              </a:tblGrid>
              <a:tr h="296845">
                <a:tc>
                  <a:txBody>
                    <a:bodyPr/>
                    <a:lstStyle/>
                    <a:p>
                      <a:pPr indent="127000" algn="ctr">
                        <a:lnSpc>
                          <a:spcPct val="150000"/>
                        </a:lnSpc>
                      </a:pPr>
                      <a:r>
                        <a:rPr lang="en-US" sz="1400" b="1" kern="100" dirty="0" err="1">
                          <a:solidFill>
                            <a:schemeClr val="bg1"/>
                          </a:solidFill>
                          <a:effectLst/>
                          <a:latin typeface="微软雅黑" panose="020B0503020204020204" pitchFamily="82" charset="2"/>
                          <a:ea typeface="微软雅黑" panose="020B0503020204020204" pitchFamily="82" charset="2"/>
                        </a:rPr>
                        <a:t>Cname</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82" charset="2"/>
                          <a:ea typeface="微软雅黑" panose="020B0503020204020204" pitchFamily="82" charset="2"/>
                        </a:rPr>
                        <a:t>Cpno_name</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961559351"/>
                  </a:ext>
                </a:extLst>
              </a:tr>
              <a:tr h="294555">
                <a:tc>
                  <a:txBody>
                    <a:bodyPr/>
                    <a:lstStyle/>
                    <a:p>
                      <a:pPr indent="127000" algn="ctr">
                        <a:lnSpc>
                          <a:spcPct val="150000"/>
                        </a:lnSpc>
                      </a:pPr>
                      <a:r>
                        <a:rPr lang="zh-CN" sz="1400" kern="100" dirty="0">
                          <a:effectLst/>
                          <a:latin typeface="微软雅黑" panose="020B0503020204020204" pitchFamily="82" charset="2"/>
                          <a:ea typeface="微软雅黑" panose="020B0503020204020204" pitchFamily="82" charset="2"/>
                        </a:rPr>
                        <a:t>数据库</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82" charset="2"/>
                          <a:ea typeface="微软雅黑" panose="020B0503020204020204" pitchFamily="82" charset="2"/>
                        </a:rPr>
                        <a:t>数据结构与算法</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606671511"/>
                  </a:ext>
                </a:extLst>
              </a:tr>
              <a:tr h="294555">
                <a:tc>
                  <a:txBody>
                    <a:bodyPr/>
                    <a:lstStyle/>
                    <a:p>
                      <a:pPr indent="127000" algn="ctr">
                        <a:lnSpc>
                          <a:spcPct val="150000"/>
                        </a:lnSpc>
                      </a:pPr>
                      <a:r>
                        <a:rPr lang="zh-CN" sz="1400" kern="100" dirty="0">
                          <a:effectLst/>
                          <a:latin typeface="微软雅黑" panose="020B0503020204020204" pitchFamily="82" charset="2"/>
                          <a:ea typeface="微软雅黑" panose="020B0503020204020204" pitchFamily="82" charset="2"/>
                        </a:rPr>
                        <a:t>数据结构与算法</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82" charset="2"/>
                          <a:ea typeface="微软雅黑" panose="020B0503020204020204" pitchFamily="82" charset="2"/>
                        </a:rPr>
                        <a:t>程序设计</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984703004"/>
                  </a:ext>
                </a:extLst>
              </a:tr>
              <a:tr h="294555">
                <a:tc>
                  <a:txBody>
                    <a:bodyPr/>
                    <a:lstStyle/>
                    <a:p>
                      <a:pPr indent="127000" algn="ctr">
                        <a:lnSpc>
                          <a:spcPct val="150000"/>
                        </a:lnSpc>
                      </a:pPr>
                      <a:r>
                        <a:rPr lang="zh-CN" sz="1400" kern="100">
                          <a:effectLst/>
                          <a:latin typeface="微软雅黑" panose="020B0503020204020204" pitchFamily="82" charset="2"/>
                          <a:ea typeface="微软雅黑" panose="020B0503020204020204" pitchFamily="82" charset="2"/>
                        </a:rPr>
                        <a:t>操作系统</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82" charset="2"/>
                          <a:ea typeface="微软雅黑" panose="020B0503020204020204" pitchFamily="82" charset="2"/>
                        </a:rPr>
                        <a:t>数据结构与算法</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4093732625"/>
                  </a:ext>
                </a:extLst>
              </a:tr>
              <a:tr h="294555">
                <a:tc>
                  <a:txBody>
                    <a:bodyPr/>
                    <a:lstStyle/>
                    <a:p>
                      <a:pPr indent="127000" algn="ctr">
                        <a:lnSpc>
                          <a:spcPct val="150000"/>
                        </a:lnSpc>
                      </a:pPr>
                      <a:r>
                        <a:rPr lang="zh-CN" sz="1400" kern="100" dirty="0">
                          <a:effectLst/>
                          <a:latin typeface="微软雅黑" panose="020B0503020204020204" pitchFamily="82" charset="2"/>
                          <a:ea typeface="微软雅黑" panose="020B0503020204020204" pitchFamily="82" charset="2"/>
                        </a:rPr>
                        <a:t>软件工程</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82" charset="2"/>
                          <a:ea typeface="微软雅黑" panose="020B0503020204020204" pitchFamily="82" charset="2"/>
                        </a:rPr>
                        <a:t>程序设计</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990234150"/>
                  </a:ext>
                </a:extLst>
              </a:tr>
              <a:tr h="294555">
                <a:tc>
                  <a:txBody>
                    <a:bodyPr/>
                    <a:lstStyle/>
                    <a:p>
                      <a:pPr indent="127000" algn="ctr">
                        <a:lnSpc>
                          <a:spcPct val="150000"/>
                        </a:lnSpc>
                      </a:pPr>
                      <a:r>
                        <a:rPr lang="zh-CN" sz="1400" kern="100">
                          <a:effectLst/>
                          <a:latin typeface="微软雅黑" panose="020B0503020204020204" pitchFamily="82" charset="2"/>
                          <a:ea typeface="微软雅黑" panose="020B0503020204020204" pitchFamily="82" charset="2"/>
                        </a:rPr>
                        <a:t>数值分析</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82" charset="2"/>
                          <a:ea typeface="微软雅黑" panose="020B0503020204020204" pitchFamily="82" charset="2"/>
                        </a:rPr>
                        <a:t>高等数学</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482367923"/>
                  </a:ext>
                </a:extLst>
              </a:tr>
            </a:tbl>
          </a:graphicData>
        </a:graphic>
      </p:graphicFrame>
      <p:grpSp>
        <p:nvGrpSpPr>
          <p:cNvPr id="18" name="组合 17">
            <a:extLst>
              <a:ext uri="{FF2B5EF4-FFF2-40B4-BE49-F238E27FC236}">
                <a16:creationId xmlns:a16="http://schemas.microsoft.com/office/drawing/2014/main" id="{97349B23-3BBF-A598-6361-82D7EEB40757}"/>
              </a:ext>
            </a:extLst>
          </p:cNvPr>
          <p:cNvGrpSpPr/>
          <p:nvPr/>
        </p:nvGrpSpPr>
        <p:grpSpPr>
          <a:xfrm>
            <a:off x="534884" y="5061237"/>
            <a:ext cx="5963682" cy="1455922"/>
            <a:chOff x="-103471" y="2164523"/>
            <a:chExt cx="5963682" cy="1455922"/>
          </a:xfrm>
        </p:grpSpPr>
        <p:pic>
          <p:nvPicPr>
            <p:cNvPr id="15" name="图片 14" descr="图形用户界面, 文本, 应用程序&#10;&#10;描述已自动生成">
              <a:extLst>
                <a:ext uri="{FF2B5EF4-FFF2-40B4-BE49-F238E27FC236}">
                  <a16:creationId xmlns:a16="http://schemas.microsoft.com/office/drawing/2014/main" id="{C4FCA0E7-D77E-55B5-B030-EB7C34FF04A4}"/>
                </a:ext>
              </a:extLst>
            </p:cNvPr>
            <p:cNvPicPr>
              <a:picLocks noChangeAspect="1"/>
            </p:cNvPicPr>
            <p:nvPr/>
          </p:nvPicPr>
          <p:blipFill rotWithShape="1">
            <a:blip r:embed="rId3"/>
            <a:srcRect r="42295"/>
            <a:stretch/>
          </p:blipFill>
          <p:spPr>
            <a:xfrm>
              <a:off x="-103471" y="2164523"/>
              <a:ext cx="5555366" cy="1455922"/>
            </a:xfrm>
            <a:prstGeom prst="rect">
              <a:avLst/>
            </a:prstGeom>
          </p:spPr>
        </p:pic>
        <p:pic>
          <p:nvPicPr>
            <p:cNvPr id="17" name="图片 16" descr="图形用户界面, 文本, 应用程序&#10;&#10;描述已自动生成">
              <a:extLst>
                <a:ext uri="{FF2B5EF4-FFF2-40B4-BE49-F238E27FC236}">
                  <a16:creationId xmlns:a16="http://schemas.microsoft.com/office/drawing/2014/main" id="{CA2EC2C2-4390-5995-0424-58390877EEAB}"/>
                </a:ext>
              </a:extLst>
            </p:cNvPr>
            <p:cNvPicPr>
              <a:picLocks noChangeAspect="1"/>
            </p:cNvPicPr>
            <p:nvPr/>
          </p:nvPicPr>
          <p:blipFill rotWithShape="1">
            <a:blip r:embed="rId3"/>
            <a:srcRect l="94674"/>
            <a:stretch/>
          </p:blipFill>
          <p:spPr>
            <a:xfrm>
              <a:off x="5347424" y="2164523"/>
              <a:ext cx="512787" cy="1455922"/>
            </a:xfrm>
            <a:prstGeom prst="rect">
              <a:avLst/>
            </a:prstGeom>
          </p:spPr>
        </p:pic>
      </p:grpSp>
      <p:graphicFrame>
        <p:nvGraphicFramePr>
          <p:cNvPr id="19" name="表格 18">
            <a:extLst>
              <a:ext uri="{FF2B5EF4-FFF2-40B4-BE49-F238E27FC236}">
                <a16:creationId xmlns:a16="http://schemas.microsoft.com/office/drawing/2014/main" id="{3FC74AF9-4073-B591-26A8-335B850725E5}"/>
              </a:ext>
            </a:extLst>
          </p:cNvPr>
          <p:cNvGraphicFramePr>
            <a:graphicFrameLocks noGrp="1"/>
          </p:cNvGraphicFramePr>
          <p:nvPr>
            <p:extLst>
              <p:ext uri="{D42A27DB-BD31-4B8C-83A1-F6EECF244321}">
                <p14:modId xmlns:p14="http://schemas.microsoft.com/office/powerpoint/2010/main" val="2568705050"/>
              </p:ext>
            </p:extLst>
          </p:nvPr>
        </p:nvGraphicFramePr>
        <p:xfrm>
          <a:off x="7823200" y="4684902"/>
          <a:ext cx="4263636" cy="1693926"/>
        </p:xfrm>
        <a:graphic>
          <a:graphicData uri="http://schemas.openxmlformats.org/drawingml/2006/table">
            <a:tbl>
              <a:tblPr firstRow="1" firstCol="1" bandRow="1">
                <a:tableStyleId>{5940675A-B579-460E-94D1-54222C63F5DA}</a:tableStyleId>
              </a:tblPr>
              <a:tblGrid>
                <a:gridCol w="1673501">
                  <a:extLst>
                    <a:ext uri="{9D8B030D-6E8A-4147-A177-3AD203B41FA5}">
                      <a16:colId xmlns:a16="http://schemas.microsoft.com/office/drawing/2014/main" val="3707171746"/>
                    </a:ext>
                  </a:extLst>
                </a:gridCol>
                <a:gridCol w="1125567">
                  <a:extLst>
                    <a:ext uri="{9D8B030D-6E8A-4147-A177-3AD203B41FA5}">
                      <a16:colId xmlns:a16="http://schemas.microsoft.com/office/drawing/2014/main" val="3547135846"/>
                    </a:ext>
                  </a:extLst>
                </a:gridCol>
                <a:gridCol w="1464568">
                  <a:extLst>
                    <a:ext uri="{9D8B030D-6E8A-4147-A177-3AD203B41FA5}">
                      <a16:colId xmlns:a16="http://schemas.microsoft.com/office/drawing/2014/main" val="2350510442"/>
                    </a:ext>
                  </a:extLst>
                </a:gridCol>
              </a:tblGrid>
              <a:tr h="129616">
                <a:tc>
                  <a:txBody>
                    <a:bodyPr/>
                    <a:lstStyle/>
                    <a:p>
                      <a:pPr indent="127000" algn="ctr">
                        <a:lnSpc>
                          <a:spcPct val="150000"/>
                        </a:lnSpc>
                      </a:pPr>
                      <a:r>
                        <a:rPr lang="en-US" sz="1400" b="1" kern="100" dirty="0" err="1">
                          <a:solidFill>
                            <a:schemeClr val="bg1"/>
                          </a:solidFill>
                          <a:effectLst/>
                          <a:latin typeface="微软雅黑" panose="020B0503020204020204" pitchFamily="82" charset="2"/>
                          <a:ea typeface="微软雅黑" panose="020B0503020204020204" pitchFamily="82" charset="2"/>
                        </a:rPr>
                        <a:t>Student.Sno</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82" charset="2"/>
                          <a:ea typeface="微软雅黑" panose="020B0503020204020204" pitchFamily="82" charset="2"/>
                        </a:rPr>
                        <a:t>Sname</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82" charset="2"/>
                          <a:ea typeface="微软雅黑" panose="020B0503020204020204" pitchFamily="82" charset="2"/>
                        </a:rPr>
                        <a:t>SUM(</a:t>
                      </a:r>
                      <a:r>
                        <a:rPr lang="en-US" sz="1400" b="1" kern="100" dirty="0" err="1">
                          <a:solidFill>
                            <a:schemeClr val="bg1"/>
                          </a:solidFill>
                          <a:effectLst/>
                          <a:latin typeface="微软雅黑" panose="020B0503020204020204" pitchFamily="82" charset="2"/>
                          <a:ea typeface="微软雅黑" panose="020B0503020204020204" pitchFamily="82" charset="2"/>
                        </a:rPr>
                        <a:t>Ccredit</a:t>
                      </a:r>
                      <a:r>
                        <a:rPr lang="en-US" sz="1400" b="1" kern="100" dirty="0">
                          <a:solidFill>
                            <a:schemeClr val="bg1"/>
                          </a:solidFill>
                          <a:effectLst/>
                          <a:latin typeface="微软雅黑" panose="020B0503020204020204" pitchFamily="82" charset="2"/>
                          <a:ea typeface="微软雅黑" panose="020B0503020204020204" pitchFamily="82" charset="2"/>
                        </a:rPr>
                        <a:t>)</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1014606646"/>
                  </a:ext>
                </a:extLst>
              </a:tr>
              <a:tr h="271798">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2021310723</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82" charset="2"/>
                          <a:ea typeface="微软雅黑" panose="020B0503020204020204" pitchFamily="82" charset="2"/>
                        </a:rPr>
                        <a:t>张敏</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6</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480731317"/>
                  </a:ext>
                </a:extLst>
              </a:tr>
              <a:tr h="271798">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2021310722</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82" charset="2"/>
                          <a:ea typeface="微软雅黑" panose="020B0503020204020204" pitchFamily="82" charset="2"/>
                        </a:rPr>
                        <a:t>赵宇</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4</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531222859"/>
                  </a:ext>
                </a:extLst>
              </a:tr>
              <a:tr h="271798">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2021310725</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82" charset="2"/>
                          <a:ea typeface="微软雅黑" panose="020B0503020204020204" pitchFamily="82" charset="2"/>
                        </a:rPr>
                        <a:t>刘佳</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4</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528508991"/>
                  </a:ext>
                </a:extLst>
              </a:tr>
              <a:tr h="271798">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2021310721</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82" charset="2"/>
                          <a:ea typeface="微软雅黑" panose="020B0503020204020204" pitchFamily="82" charset="2"/>
                        </a:rPr>
                        <a:t>李博</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2</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707007886"/>
                  </a:ext>
                </a:extLst>
              </a:tr>
              <a:tr h="271798">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2021310724</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82" charset="2"/>
                          <a:ea typeface="微软雅黑" panose="020B0503020204020204" pitchFamily="82" charset="2"/>
                        </a:rPr>
                        <a:t>王勇</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2</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310394482"/>
                  </a:ext>
                </a:extLst>
              </a:tr>
            </a:tbl>
          </a:graphicData>
        </a:graphic>
      </p:graphicFrame>
      <p:sp>
        <p:nvSpPr>
          <p:cNvPr id="4" name="页脚占位符 3">
            <a:extLst>
              <a:ext uri="{FF2B5EF4-FFF2-40B4-BE49-F238E27FC236}">
                <a16:creationId xmlns:a16="http://schemas.microsoft.com/office/drawing/2014/main" id="{C38CE7DE-A14E-CAFA-EC25-AF3CC22EEFDF}"/>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6CE3DCE5-6DDD-C934-B1C2-5F20609F58EE}"/>
              </a:ext>
            </a:extLst>
          </p:cNvPr>
          <p:cNvSpPr>
            <a:spLocks noGrp="1"/>
          </p:cNvSpPr>
          <p:nvPr>
            <p:ph type="sldNum" sz="quarter" idx="12"/>
          </p:nvPr>
        </p:nvSpPr>
        <p:spPr/>
        <p:txBody>
          <a:bodyPr/>
          <a:lstStyle/>
          <a:p>
            <a:fld id="{4B0D34C0-35A8-654C-9FBA-7B4E017BD630}" type="slidenum">
              <a:rPr lang="en-US" altLang="zh-CN" smtClean="0"/>
              <a:t>46</a:t>
            </a:fld>
            <a:endParaRPr kumimoji="1" lang="zh-CN" altLang="en-US"/>
          </a:p>
        </p:txBody>
      </p:sp>
    </p:spTree>
    <p:extLst>
      <p:ext uri="{BB962C8B-B14F-4D97-AF65-F5344CB8AC3E}">
        <p14:creationId xmlns:p14="http://schemas.microsoft.com/office/powerpoint/2010/main" val="1032796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BFFB075-8AC2-BEEC-F430-B41791289C59}"/>
              </a:ext>
            </a:extLst>
          </p:cNvPr>
          <p:cNvSpPr>
            <a:spLocks noGrp="1"/>
          </p:cNvSpPr>
          <p:nvPr>
            <p:ph type="sldNum" sz="quarter" idx="10"/>
          </p:nvPr>
        </p:nvSpPr>
        <p:spPr/>
        <p:txBody>
          <a:bodyPr/>
          <a:lstStyle/>
          <a:p>
            <a:fld id="{87BBDC00-B9E2-4EFD-9306-2934E87247C6}" type="slidenum">
              <a:rPr lang="zh-CN" altLang="en-US" smtClean="0"/>
              <a:pPr/>
              <a:t>47</a:t>
            </a:fld>
            <a:endParaRPr lang="zh-CN" altLang="en-US"/>
          </a:p>
        </p:txBody>
      </p:sp>
      <p:sp>
        <p:nvSpPr>
          <p:cNvPr id="3" name="标题 2">
            <a:extLst>
              <a:ext uri="{FF2B5EF4-FFF2-40B4-BE49-F238E27FC236}">
                <a16:creationId xmlns:a16="http://schemas.microsoft.com/office/drawing/2014/main" id="{56A2E588-FE1C-5FAF-1D12-4717CD2D4C8C}"/>
              </a:ext>
            </a:extLst>
          </p:cNvPr>
          <p:cNvSpPr>
            <a:spLocks noGrp="1"/>
          </p:cNvSpPr>
          <p:nvPr>
            <p:ph type="title"/>
          </p:nvPr>
        </p:nvSpPr>
        <p:spPr/>
        <p:txBody>
          <a:bodyPr/>
          <a:lstStyle/>
          <a:p>
            <a:r>
              <a:rPr kumimoji="1" lang="zh-CN" altLang="en-US" dirty="0"/>
              <a:t>连接操作</a:t>
            </a:r>
          </a:p>
        </p:txBody>
      </p:sp>
      <p:sp>
        <p:nvSpPr>
          <p:cNvPr id="4" name="页脚占位符 3">
            <a:extLst>
              <a:ext uri="{FF2B5EF4-FFF2-40B4-BE49-F238E27FC236}">
                <a16:creationId xmlns:a16="http://schemas.microsoft.com/office/drawing/2014/main" id="{366F2B9C-4DC7-B594-9A18-27610C0A1B85}"/>
              </a:ext>
            </a:extLst>
          </p:cNvPr>
          <p:cNvSpPr>
            <a:spLocks noGrp="1"/>
          </p:cNvSpPr>
          <p:nvPr>
            <p:ph type="ftr" sz="quarter" idx="3"/>
          </p:nvPr>
        </p:nvSpPr>
        <p:spPr/>
        <p:txBody>
          <a:bodyPr/>
          <a:lstStyle/>
          <a:p>
            <a:pPr>
              <a:defRPr/>
            </a:pPr>
            <a:r>
              <a:rPr lang="zh-CN" altLang="en-US"/>
              <a:t>数据库系统</a:t>
            </a:r>
            <a:r>
              <a:rPr lang="en-US" altLang="zh-CN"/>
              <a:t>—</a:t>
            </a:r>
            <a:r>
              <a:rPr lang="en" altLang="zh-CN"/>
              <a:t>SQL</a:t>
            </a:r>
            <a:endParaRPr lang="en-US" altLang="zh-CN" sz="1200" dirty="0"/>
          </a:p>
        </p:txBody>
      </p:sp>
      <p:sp>
        <p:nvSpPr>
          <p:cNvPr id="5" name="内容占位符 2">
            <a:extLst>
              <a:ext uri="{FF2B5EF4-FFF2-40B4-BE49-F238E27FC236}">
                <a16:creationId xmlns:a16="http://schemas.microsoft.com/office/drawing/2014/main" id="{0637367B-8D20-3FF5-E20A-CC05BF7637D8}"/>
              </a:ext>
            </a:extLst>
          </p:cNvPr>
          <p:cNvSpPr txBox="1">
            <a:spLocks/>
          </p:cNvSpPr>
          <p:nvPr/>
        </p:nvSpPr>
        <p:spPr>
          <a:xfrm>
            <a:off x="67065" y="1068802"/>
            <a:ext cx="12124936" cy="5966696"/>
          </a:xfrm>
          <a:prstGeom prst="rect">
            <a:avLst/>
          </a:prstGeom>
        </p:spPr>
        <p:txBody>
          <a:bodyPr/>
          <a:lstStyle>
            <a:lvl1pPr marL="316531" indent="-316531" algn="l" rtl="0" eaLnBrk="1" fontAlgn="base" hangingPunct="1">
              <a:spcBef>
                <a:spcPct val="20000"/>
              </a:spcBef>
              <a:spcAft>
                <a:spcPct val="0"/>
              </a:spcAft>
              <a:buFont typeface="Wingdings" charset="2"/>
              <a:buChar char="p"/>
              <a:defRPr kumimoji="1" sz="3200" b="0">
                <a:solidFill>
                  <a:schemeClr val="tx1"/>
                </a:solidFill>
                <a:effectLst/>
                <a:latin typeface="Arial"/>
                <a:ea typeface="黑体"/>
                <a:cs typeface="Arial"/>
              </a:defRPr>
            </a:lvl1pPr>
            <a:lvl2pPr marL="685817" indent="-263776" algn="l" rtl="0" eaLnBrk="1" fontAlgn="base" hangingPunct="1">
              <a:spcBef>
                <a:spcPct val="20000"/>
              </a:spcBef>
              <a:spcAft>
                <a:spcPct val="0"/>
              </a:spcAft>
              <a:buChar char="–"/>
              <a:defRPr kumimoji="1" sz="2800" b="0">
                <a:solidFill>
                  <a:schemeClr val="tx1"/>
                </a:solidFill>
                <a:effectLst/>
                <a:latin typeface="Arial"/>
                <a:ea typeface="黑体"/>
                <a:cs typeface="Arial"/>
              </a:defRPr>
            </a:lvl2pPr>
            <a:lvl3pPr marL="1055103" indent="-211021" algn="l" rtl="0" eaLnBrk="1" fontAlgn="base" hangingPunct="1">
              <a:spcBef>
                <a:spcPct val="20000"/>
              </a:spcBef>
              <a:spcAft>
                <a:spcPct val="0"/>
              </a:spcAft>
              <a:buChar char="•"/>
              <a:defRPr kumimoji="1" sz="2400" b="0">
                <a:solidFill>
                  <a:schemeClr val="tx1"/>
                </a:solidFill>
                <a:effectLst/>
                <a:latin typeface="Arial"/>
                <a:ea typeface="黑体"/>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a:lstStyle>
          <a:p>
            <a:pPr marL="0" indent="0">
              <a:buNone/>
            </a:pPr>
            <a:r>
              <a:rPr lang="zh-CN" altLang="en-US" sz="2400" kern="0" dirty="0">
                <a:latin typeface="微软雅黑" panose="020B0503020204020204" pitchFamily="82" charset="2"/>
                <a:ea typeface="微软雅黑" panose="020B0503020204020204" pitchFamily="82" charset="2"/>
              </a:rPr>
              <a:t>连接的三种写法</a:t>
            </a:r>
            <a:endParaRPr lang="en-US" altLang="zh-CN" sz="2400" kern="0" dirty="0">
              <a:latin typeface="微软雅黑" panose="020B0503020204020204" pitchFamily="82" charset="2"/>
              <a:ea typeface="微软雅黑" panose="020B0503020204020204" pitchFamily="82" charset="2"/>
            </a:endParaRPr>
          </a:p>
          <a:p>
            <a:pPr marL="457200" indent="-457200">
              <a:buFont typeface="+mj-lt"/>
              <a:buAutoNum type="arabicPeriod"/>
            </a:pPr>
            <a:r>
              <a:rPr lang="en-US" altLang="zh-CN" sz="2000" kern="0" dirty="0">
                <a:latin typeface="微软雅黑" panose="020B0503020204020204" pitchFamily="82" charset="2"/>
                <a:ea typeface="微软雅黑" panose="020B0503020204020204" pitchFamily="82" charset="2"/>
              </a:rPr>
              <a:t>SELECT </a:t>
            </a:r>
            <a:r>
              <a:rPr lang="en-US" altLang="zh-CN" sz="2000" kern="0" dirty="0" err="1">
                <a:latin typeface="微软雅黑" panose="020B0503020204020204" pitchFamily="82" charset="2"/>
                <a:ea typeface="微软雅黑" panose="020B0503020204020204" pitchFamily="82" charset="2"/>
              </a:rPr>
              <a:t>Student.Sno</a:t>
            </a:r>
            <a:r>
              <a:rPr lang="en-US" altLang="zh-CN" sz="2000" kern="0" dirty="0">
                <a:latin typeface="微软雅黑" panose="020B0503020204020204" pitchFamily="82" charset="2"/>
                <a:ea typeface="微软雅黑" panose="020B0503020204020204" pitchFamily="82" charset="2"/>
              </a:rPr>
              <a:t>,</a:t>
            </a:r>
            <a:r>
              <a:rPr lang="zh-CN" altLang="en-US" sz="2000" kern="0" dirty="0">
                <a:latin typeface="微软雅黑" panose="020B0503020204020204" pitchFamily="82" charset="2"/>
                <a:ea typeface="微软雅黑" panose="020B0503020204020204" pitchFamily="82" charset="2"/>
              </a:rPr>
              <a:t> </a:t>
            </a:r>
            <a:r>
              <a:rPr lang="en-US" altLang="zh-CN" sz="2000" kern="0" dirty="0" err="1">
                <a:latin typeface="微软雅黑" panose="020B0503020204020204" pitchFamily="82" charset="2"/>
                <a:ea typeface="微软雅黑" panose="020B0503020204020204" pitchFamily="82" charset="2"/>
              </a:rPr>
              <a:t>Course.Cno</a:t>
            </a:r>
            <a:r>
              <a:rPr lang="en-US" altLang="zh-CN" sz="2000" kern="0" dirty="0">
                <a:latin typeface="微软雅黑" panose="020B0503020204020204" pitchFamily="82" charset="2"/>
                <a:ea typeface="微软雅黑" panose="020B0503020204020204" pitchFamily="82" charset="2"/>
              </a:rPr>
              <a:t>,</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Grade</a:t>
            </a:r>
            <a:br>
              <a:rPr lang="en-US" altLang="zh-CN" sz="2000" kern="0" dirty="0">
                <a:latin typeface="微软雅黑" panose="020B0503020204020204" pitchFamily="82" charset="2"/>
                <a:ea typeface="微软雅黑" panose="020B0503020204020204" pitchFamily="82" charset="2"/>
              </a:rPr>
            </a:br>
            <a:r>
              <a:rPr lang="en-US" altLang="zh-CN" sz="2000" kern="0" dirty="0">
                <a:latin typeface="微软雅黑" panose="020B0503020204020204" pitchFamily="82" charset="2"/>
                <a:ea typeface="微软雅黑" panose="020B0503020204020204" pitchFamily="82" charset="2"/>
              </a:rPr>
              <a:t>FROM Student,</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Course,</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SC</a:t>
            </a:r>
            <a:br>
              <a:rPr lang="en-US" altLang="zh-CN" sz="2000" kern="0" dirty="0">
                <a:latin typeface="微软雅黑" panose="020B0503020204020204" pitchFamily="82" charset="2"/>
                <a:ea typeface="微软雅黑" panose="020B0503020204020204" pitchFamily="82" charset="2"/>
              </a:rPr>
            </a:br>
            <a:r>
              <a:rPr lang="en-US" altLang="zh-CN" sz="2000" kern="0" dirty="0">
                <a:latin typeface="微软雅黑" panose="020B0503020204020204" pitchFamily="82" charset="2"/>
                <a:ea typeface="微软雅黑" panose="020B0503020204020204" pitchFamily="82" charset="2"/>
              </a:rPr>
              <a:t>WHERE</a:t>
            </a:r>
            <a:r>
              <a:rPr lang="zh-CN" altLang="en-US" sz="2000" kern="0" dirty="0">
                <a:latin typeface="微软雅黑" panose="020B0503020204020204" pitchFamily="82" charset="2"/>
                <a:ea typeface="微软雅黑" panose="020B0503020204020204" pitchFamily="82" charset="2"/>
              </a:rPr>
              <a:t> </a:t>
            </a:r>
            <a:r>
              <a:rPr lang="en-US" altLang="zh-CN" sz="2000" kern="0" dirty="0" err="1">
                <a:latin typeface="微软雅黑" panose="020B0503020204020204" pitchFamily="82" charset="2"/>
                <a:ea typeface="微软雅黑" panose="020B0503020204020204" pitchFamily="82" charset="2"/>
              </a:rPr>
              <a:t>Student.Sno</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a:t>
            </a:r>
            <a:r>
              <a:rPr lang="zh-CN" altLang="en-US" sz="2000" kern="0" dirty="0">
                <a:latin typeface="微软雅黑" panose="020B0503020204020204" pitchFamily="82" charset="2"/>
                <a:ea typeface="微软雅黑" panose="020B0503020204020204" pitchFamily="82" charset="2"/>
              </a:rPr>
              <a:t> </a:t>
            </a:r>
            <a:r>
              <a:rPr lang="en-US" altLang="zh-CN" sz="2000" kern="0" dirty="0" err="1">
                <a:latin typeface="微软雅黑" panose="020B0503020204020204" pitchFamily="82" charset="2"/>
                <a:ea typeface="微软雅黑" panose="020B0503020204020204" pitchFamily="82" charset="2"/>
              </a:rPr>
              <a:t>SC.Sno</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AND</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Course.</a:t>
            </a:r>
            <a:r>
              <a:rPr lang="zh-CN" altLang="en-US" sz="2000" kern="0" dirty="0">
                <a:latin typeface="微软雅黑" panose="020B0503020204020204" pitchFamily="82" charset="2"/>
                <a:ea typeface="微软雅黑" panose="020B0503020204020204" pitchFamily="82" charset="2"/>
              </a:rPr>
              <a:t> </a:t>
            </a:r>
            <a:r>
              <a:rPr lang="en-US" altLang="zh-CN" sz="2000" kern="0" dirty="0" err="1">
                <a:latin typeface="微软雅黑" panose="020B0503020204020204" pitchFamily="82" charset="2"/>
                <a:ea typeface="微软雅黑" panose="020B0503020204020204" pitchFamily="82" charset="2"/>
              </a:rPr>
              <a:t>Cno</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a:t>
            </a:r>
            <a:r>
              <a:rPr lang="zh-CN" altLang="en-US" sz="2000" kern="0" dirty="0">
                <a:latin typeface="微软雅黑" panose="020B0503020204020204" pitchFamily="82" charset="2"/>
                <a:ea typeface="微软雅黑" panose="020B0503020204020204" pitchFamily="82" charset="2"/>
              </a:rPr>
              <a:t> </a:t>
            </a:r>
            <a:r>
              <a:rPr lang="en-US" altLang="zh-CN" sz="2000" kern="0" dirty="0" err="1">
                <a:latin typeface="微软雅黑" panose="020B0503020204020204" pitchFamily="82" charset="2"/>
                <a:ea typeface="微软雅黑" panose="020B0503020204020204" pitchFamily="82" charset="2"/>
              </a:rPr>
              <a:t>SC.Cno</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AND</a:t>
            </a:r>
            <a:r>
              <a:rPr lang="zh-CN" altLang="en-US" sz="2000" kern="0" dirty="0">
                <a:latin typeface="微软雅黑" panose="020B0503020204020204" pitchFamily="82" charset="2"/>
                <a:ea typeface="微软雅黑" panose="020B0503020204020204" pitchFamily="82" charset="2"/>
              </a:rPr>
              <a:t> </a:t>
            </a:r>
            <a:r>
              <a:rPr lang="en-US" altLang="zh-CN" sz="2000" kern="0" dirty="0" err="1">
                <a:latin typeface="微软雅黑" panose="020B0503020204020204" pitchFamily="82" charset="2"/>
                <a:ea typeface="微软雅黑" panose="020B0503020204020204" pitchFamily="82" charset="2"/>
              </a:rPr>
              <a:t>Sname</a:t>
            </a:r>
            <a:r>
              <a:rPr lang="en-US" altLang="zh-CN" sz="2000" kern="0" dirty="0">
                <a:latin typeface="微软雅黑" panose="020B0503020204020204" pitchFamily="82" charset="2"/>
                <a:ea typeface="微软雅黑" panose="020B0503020204020204" pitchFamily="82" charset="2"/>
              </a:rPr>
              <a:t>=“</a:t>
            </a:r>
            <a:r>
              <a:rPr lang="zh-CN" altLang="en-US" sz="2000" kern="0" dirty="0">
                <a:latin typeface="微软雅黑" panose="020B0503020204020204" pitchFamily="82" charset="2"/>
                <a:ea typeface="微软雅黑" panose="020B0503020204020204" pitchFamily="82" charset="2"/>
              </a:rPr>
              <a:t>李博</a:t>
            </a:r>
            <a:r>
              <a:rPr lang="en-US" altLang="zh-CN" sz="2000" kern="0" dirty="0">
                <a:latin typeface="微软雅黑" panose="020B0503020204020204" pitchFamily="82" charset="2"/>
                <a:ea typeface="微软雅黑" panose="020B0503020204020204" pitchFamily="82" charset="2"/>
              </a:rPr>
              <a:t>”</a:t>
            </a:r>
          </a:p>
          <a:p>
            <a:pPr marL="457200" indent="-457200">
              <a:buFont typeface="+mj-lt"/>
              <a:buAutoNum type="arabicPeriod"/>
            </a:pPr>
            <a:endParaRPr lang="en-US" altLang="zh-CN" sz="2000" kern="0" dirty="0">
              <a:latin typeface="微软雅黑" panose="020B0503020204020204" pitchFamily="82" charset="2"/>
              <a:ea typeface="微软雅黑" panose="020B0503020204020204" pitchFamily="82" charset="2"/>
            </a:endParaRPr>
          </a:p>
          <a:p>
            <a:pPr marL="457200" indent="-457200">
              <a:buFont typeface="+mj-lt"/>
              <a:buAutoNum type="arabicPeriod"/>
            </a:pPr>
            <a:r>
              <a:rPr lang="en-US" altLang="zh-CN" sz="2000" kern="0" dirty="0">
                <a:latin typeface="微软雅黑" panose="020B0503020204020204" pitchFamily="82" charset="2"/>
                <a:ea typeface="微软雅黑" panose="020B0503020204020204" pitchFamily="82" charset="2"/>
              </a:rPr>
              <a:t>SELECT </a:t>
            </a:r>
            <a:r>
              <a:rPr lang="en-US" altLang="zh-CN" sz="2000" kern="0" dirty="0" err="1">
                <a:latin typeface="微软雅黑" panose="020B0503020204020204" pitchFamily="82" charset="2"/>
                <a:ea typeface="微软雅黑" panose="020B0503020204020204" pitchFamily="82" charset="2"/>
              </a:rPr>
              <a:t>Student.Sno</a:t>
            </a:r>
            <a:r>
              <a:rPr lang="en-US" altLang="zh-CN" sz="2000" kern="0" dirty="0">
                <a:latin typeface="微软雅黑" panose="020B0503020204020204" pitchFamily="82" charset="2"/>
                <a:ea typeface="微软雅黑" panose="020B0503020204020204" pitchFamily="82" charset="2"/>
              </a:rPr>
              <a:t>,</a:t>
            </a:r>
            <a:r>
              <a:rPr lang="zh-CN" altLang="en-US" sz="2000" kern="0" dirty="0">
                <a:latin typeface="微软雅黑" panose="020B0503020204020204" pitchFamily="82" charset="2"/>
                <a:ea typeface="微软雅黑" panose="020B0503020204020204" pitchFamily="82" charset="2"/>
              </a:rPr>
              <a:t> </a:t>
            </a:r>
            <a:r>
              <a:rPr lang="en-US" altLang="zh-CN" sz="2000" kern="0" dirty="0" err="1">
                <a:latin typeface="微软雅黑" panose="020B0503020204020204" pitchFamily="82" charset="2"/>
                <a:ea typeface="微软雅黑" panose="020B0503020204020204" pitchFamily="82" charset="2"/>
              </a:rPr>
              <a:t>Course.Cno</a:t>
            </a:r>
            <a:r>
              <a:rPr lang="en-US" altLang="zh-CN" sz="2000" kern="0" dirty="0">
                <a:latin typeface="微软雅黑" panose="020B0503020204020204" pitchFamily="82" charset="2"/>
                <a:ea typeface="微软雅黑" panose="020B0503020204020204" pitchFamily="82" charset="2"/>
              </a:rPr>
              <a:t>,</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Grade</a:t>
            </a:r>
            <a:br>
              <a:rPr lang="en-US" altLang="zh-CN" sz="2000" kern="0" dirty="0">
                <a:latin typeface="微软雅黑" panose="020B0503020204020204" pitchFamily="82" charset="2"/>
                <a:ea typeface="微软雅黑" panose="020B0503020204020204" pitchFamily="82" charset="2"/>
              </a:rPr>
            </a:br>
            <a:r>
              <a:rPr lang="en-US" altLang="zh-CN" sz="2000" kern="0" dirty="0">
                <a:latin typeface="微软雅黑" panose="020B0503020204020204" pitchFamily="82" charset="2"/>
                <a:ea typeface="微软雅黑" panose="020B0503020204020204" pitchFamily="82" charset="2"/>
              </a:rPr>
              <a:t>FROM ((Student</a:t>
            </a:r>
            <a:r>
              <a:rPr lang="zh-CN" altLang="en-US" sz="2000" kern="0" dirty="0">
                <a:latin typeface="微软雅黑" panose="020B0503020204020204" pitchFamily="82" charset="2"/>
                <a:ea typeface="微软雅黑" panose="020B0503020204020204" pitchFamily="82" charset="2"/>
              </a:rPr>
              <a:t> </a:t>
            </a:r>
            <a:br>
              <a:rPr lang="en-US" altLang="zh-CN" sz="2000" kern="0" dirty="0">
                <a:latin typeface="微软雅黑" panose="020B0503020204020204" pitchFamily="82" charset="2"/>
                <a:ea typeface="微软雅黑" panose="020B0503020204020204" pitchFamily="82" charset="2"/>
              </a:rPr>
            </a:b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INNER</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JOIN</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SC</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on</a:t>
            </a:r>
            <a:r>
              <a:rPr lang="zh-CN" altLang="en-US" sz="2000" kern="0" dirty="0">
                <a:latin typeface="微软雅黑" panose="020B0503020204020204" pitchFamily="82" charset="2"/>
                <a:ea typeface="微软雅黑" panose="020B0503020204020204" pitchFamily="82" charset="2"/>
              </a:rPr>
              <a:t> </a:t>
            </a:r>
            <a:r>
              <a:rPr lang="en-US" altLang="zh-CN" sz="2000" kern="0" dirty="0" err="1">
                <a:latin typeface="微软雅黑" panose="020B0503020204020204" pitchFamily="82" charset="2"/>
                <a:ea typeface="微软雅黑" panose="020B0503020204020204" pitchFamily="82" charset="2"/>
              </a:rPr>
              <a:t>Student.Sno</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a:t>
            </a:r>
            <a:r>
              <a:rPr lang="zh-CN" altLang="en-US" sz="2000" kern="0" dirty="0">
                <a:latin typeface="微软雅黑" panose="020B0503020204020204" pitchFamily="82" charset="2"/>
                <a:ea typeface="微软雅黑" panose="020B0503020204020204" pitchFamily="82" charset="2"/>
              </a:rPr>
              <a:t> </a:t>
            </a:r>
            <a:r>
              <a:rPr lang="en-US" altLang="zh-CN" sz="2000" kern="0" dirty="0" err="1">
                <a:latin typeface="微软雅黑" panose="020B0503020204020204" pitchFamily="82" charset="2"/>
                <a:ea typeface="微软雅黑" panose="020B0503020204020204" pitchFamily="82" charset="2"/>
              </a:rPr>
              <a:t>SC.Sno</a:t>
            </a:r>
            <a:r>
              <a:rPr lang="en-US" altLang="zh-CN" sz="2000" kern="0" dirty="0">
                <a:latin typeface="微软雅黑" panose="020B0503020204020204" pitchFamily="82" charset="2"/>
                <a:ea typeface="微软雅黑" panose="020B0503020204020204" pitchFamily="82" charset="2"/>
              </a:rPr>
              <a:t>)</a:t>
            </a:r>
            <a:r>
              <a:rPr lang="zh-CN" altLang="en-US" sz="2000" kern="0" dirty="0">
                <a:latin typeface="微软雅黑" panose="020B0503020204020204" pitchFamily="82" charset="2"/>
                <a:ea typeface="微软雅黑" panose="020B0503020204020204" pitchFamily="82" charset="2"/>
              </a:rPr>
              <a:t> </a:t>
            </a:r>
            <a:br>
              <a:rPr lang="en-US" altLang="zh-CN" sz="2000" kern="0" dirty="0">
                <a:latin typeface="微软雅黑" panose="020B0503020204020204" pitchFamily="82" charset="2"/>
                <a:ea typeface="微软雅黑" panose="020B0503020204020204" pitchFamily="82" charset="2"/>
              </a:rPr>
            </a:b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INNER</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JOIN</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Course ON</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Course.</a:t>
            </a:r>
            <a:r>
              <a:rPr lang="zh-CN" altLang="en-US" sz="2000" kern="0" dirty="0">
                <a:latin typeface="微软雅黑" panose="020B0503020204020204" pitchFamily="82" charset="2"/>
                <a:ea typeface="微软雅黑" panose="020B0503020204020204" pitchFamily="82" charset="2"/>
              </a:rPr>
              <a:t> </a:t>
            </a:r>
            <a:r>
              <a:rPr lang="en-US" altLang="zh-CN" sz="2000" kern="0" dirty="0" err="1">
                <a:latin typeface="微软雅黑" panose="020B0503020204020204" pitchFamily="82" charset="2"/>
                <a:ea typeface="微软雅黑" panose="020B0503020204020204" pitchFamily="82" charset="2"/>
              </a:rPr>
              <a:t>Cno</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a:t>
            </a:r>
            <a:r>
              <a:rPr lang="zh-CN" altLang="en-US" sz="2000" kern="0" dirty="0">
                <a:latin typeface="微软雅黑" panose="020B0503020204020204" pitchFamily="82" charset="2"/>
                <a:ea typeface="微软雅黑" panose="020B0503020204020204" pitchFamily="82" charset="2"/>
              </a:rPr>
              <a:t> </a:t>
            </a:r>
            <a:r>
              <a:rPr lang="en-US" altLang="zh-CN" sz="2000" kern="0" dirty="0" err="1">
                <a:latin typeface="微软雅黑" panose="020B0503020204020204" pitchFamily="82" charset="2"/>
                <a:ea typeface="微软雅黑" panose="020B0503020204020204" pitchFamily="82" charset="2"/>
              </a:rPr>
              <a:t>SC.Cno</a:t>
            </a:r>
            <a:r>
              <a:rPr lang="en-US" altLang="zh-CN" sz="2000" kern="0" dirty="0">
                <a:latin typeface="微软雅黑" panose="020B0503020204020204" pitchFamily="82" charset="2"/>
                <a:ea typeface="微软雅黑" panose="020B0503020204020204" pitchFamily="82" charset="2"/>
              </a:rPr>
              <a:t>)</a:t>
            </a:r>
            <a:r>
              <a:rPr lang="zh-CN" altLang="en-US" sz="2000" kern="0" dirty="0">
                <a:latin typeface="微软雅黑" panose="020B0503020204020204" pitchFamily="82" charset="2"/>
                <a:ea typeface="微软雅黑" panose="020B0503020204020204" pitchFamily="82" charset="2"/>
              </a:rPr>
              <a:t> </a:t>
            </a:r>
            <a:br>
              <a:rPr lang="en-US" altLang="zh-CN" sz="2000" kern="0" dirty="0">
                <a:latin typeface="微软雅黑" panose="020B0503020204020204" pitchFamily="82" charset="2"/>
                <a:ea typeface="微软雅黑" panose="020B0503020204020204" pitchFamily="82" charset="2"/>
              </a:rPr>
            </a:br>
            <a:r>
              <a:rPr lang="en-US" altLang="zh-CN" sz="2000" kern="0" dirty="0">
                <a:latin typeface="微软雅黑" panose="020B0503020204020204" pitchFamily="82" charset="2"/>
                <a:ea typeface="微软雅黑" panose="020B0503020204020204" pitchFamily="82" charset="2"/>
              </a:rPr>
              <a:t>WHERE</a:t>
            </a:r>
            <a:r>
              <a:rPr lang="zh-CN" altLang="en-US" sz="2000" kern="0" dirty="0">
                <a:latin typeface="微软雅黑" panose="020B0503020204020204" pitchFamily="82" charset="2"/>
                <a:ea typeface="微软雅黑" panose="020B0503020204020204" pitchFamily="82" charset="2"/>
              </a:rPr>
              <a:t> </a:t>
            </a:r>
            <a:r>
              <a:rPr lang="en-US" altLang="zh-CN" sz="2000" kern="0" dirty="0" err="1">
                <a:latin typeface="微软雅黑" panose="020B0503020204020204" pitchFamily="82" charset="2"/>
                <a:ea typeface="微软雅黑" panose="020B0503020204020204" pitchFamily="82" charset="2"/>
              </a:rPr>
              <a:t>Sname</a:t>
            </a:r>
            <a:r>
              <a:rPr lang="en-US" altLang="zh-CN" sz="2000" kern="0" dirty="0">
                <a:latin typeface="微软雅黑" panose="020B0503020204020204" pitchFamily="82" charset="2"/>
                <a:ea typeface="微软雅黑" panose="020B0503020204020204" pitchFamily="82" charset="2"/>
              </a:rPr>
              <a:t>=“</a:t>
            </a:r>
            <a:r>
              <a:rPr lang="zh-CN" altLang="en-US" sz="2000" kern="0" dirty="0">
                <a:latin typeface="微软雅黑" panose="020B0503020204020204" pitchFamily="82" charset="2"/>
                <a:ea typeface="微软雅黑" panose="020B0503020204020204" pitchFamily="82" charset="2"/>
              </a:rPr>
              <a:t>李博</a:t>
            </a:r>
            <a:r>
              <a:rPr lang="en-US" altLang="zh-CN" sz="2000" kern="0" dirty="0">
                <a:latin typeface="微软雅黑" panose="020B0503020204020204" pitchFamily="82" charset="2"/>
                <a:ea typeface="微软雅黑" panose="020B0503020204020204" pitchFamily="82" charset="2"/>
              </a:rPr>
              <a:t>”</a:t>
            </a:r>
          </a:p>
          <a:p>
            <a:pPr marL="457200" indent="-457200">
              <a:buFont typeface="+mj-lt"/>
              <a:buAutoNum type="arabicPeriod"/>
            </a:pPr>
            <a:endParaRPr lang="en-US" altLang="zh-CN" sz="2000" kern="0" dirty="0">
              <a:latin typeface="微软雅黑" panose="020B0503020204020204" pitchFamily="82" charset="2"/>
              <a:ea typeface="微软雅黑" panose="020B0503020204020204" pitchFamily="82" charset="2"/>
            </a:endParaRPr>
          </a:p>
          <a:p>
            <a:pPr marL="457200" indent="-457200">
              <a:buFont typeface="+mj-lt"/>
              <a:buAutoNum type="arabicPeriod"/>
            </a:pPr>
            <a:r>
              <a:rPr lang="en-US" altLang="zh-CN" sz="2000" kern="0" dirty="0">
                <a:latin typeface="微软雅黑" panose="020B0503020204020204" pitchFamily="82" charset="2"/>
                <a:ea typeface="微软雅黑" panose="020B0503020204020204" pitchFamily="82" charset="2"/>
              </a:rPr>
              <a:t>SELECT </a:t>
            </a:r>
            <a:r>
              <a:rPr lang="en-US" altLang="zh-CN" sz="2000" kern="0" dirty="0" err="1">
                <a:latin typeface="微软雅黑" panose="020B0503020204020204" pitchFamily="82" charset="2"/>
                <a:ea typeface="微软雅黑" panose="020B0503020204020204" pitchFamily="82" charset="2"/>
              </a:rPr>
              <a:t>Student.Sno</a:t>
            </a:r>
            <a:r>
              <a:rPr lang="en-US" altLang="zh-CN" sz="2000" kern="0" dirty="0">
                <a:latin typeface="微软雅黑" panose="020B0503020204020204" pitchFamily="82" charset="2"/>
                <a:ea typeface="微软雅黑" panose="020B0503020204020204" pitchFamily="82" charset="2"/>
              </a:rPr>
              <a:t>,</a:t>
            </a:r>
            <a:r>
              <a:rPr lang="zh-CN" altLang="en-US" sz="2000" kern="0" dirty="0">
                <a:latin typeface="微软雅黑" panose="020B0503020204020204" pitchFamily="82" charset="2"/>
                <a:ea typeface="微软雅黑" panose="020B0503020204020204" pitchFamily="82" charset="2"/>
              </a:rPr>
              <a:t> </a:t>
            </a:r>
            <a:r>
              <a:rPr lang="en-US" altLang="zh-CN" sz="2000" kern="0" dirty="0" err="1">
                <a:latin typeface="微软雅黑" panose="020B0503020204020204" pitchFamily="82" charset="2"/>
                <a:ea typeface="微软雅黑" panose="020B0503020204020204" pitchFamily="82" charset="2"/>
              </a:rPr>
              <a:t>Course.Cno</a:t>
            </a:r>
            <a:r>
              <a:rPr lang="en-US" altLang="zh-CN" sz="2000" kern="0" dirty="0">
                <a:latin typeface="微软雅黑" panose="020B0503020204020204" pitchFamily="82" charset="2"/>
                <a:ea typeface="微软雅黑" panose="020B0503020204020204" pitchFamily="82" charset="2"/>
              </a:rPr>
              <a:t>,</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Grade</a:t>
            </a:r>
            <a:br>
              <a:rPr lang="en-US" altLang="zh-CN" sz="2000" kern="0" dirty="0">
                <a:latin typeface="微软雅黑" panose="020B0503020204020204" pitchFamily="82" charset="2"/>
                <a:ea typeface="微软雅黑" panose="020B0503020204020204" pitchFamily="82" charset="2"/>
              </a:rPr>
            </a:br>
            <a:r>
              <a:rPr lang="en-US" altLang="zh-CN" sz="2000" kern="0" dirty="0">
                <a:latin typeface="微软雅黑" panose="020B0503020204020204" pitchFamily="82" charset="2"/>
                <a:ea typeface="微软雅黑" panose="020B0503020204020204" pitchFamily="82" charset="2"/>
              </a:rPr>
              <a:t>FROM ((Student</a:t>
            </a:r>
            <a:r>
              <a:rPr lang="zh-CN" altLang="en-US" sz="2000" kern="0" dirty="0">
                <a:latin typeface="微软雅黑" panose="020B0503020204020204" pitchFamily="82" charset="2"/>
                <a:ea typeface="微软雅黑" panose="020B0503020204020204" pitchFamily="82" charset="2"/>
              </a:rPr>
              <a:t> </a:t>
            </a:r>
            <a:br>
              <a:rPr lang="en-US" altLang="zh-CN" sz="2000" kern="0" dirty="0">
                <a:latin typeface="微软雅黑" panose="020B0503020204020204" pitchFamily="82" charset="2"/>
                <a:ea typeface="微软雅黑" panose="020B0503020204020204" pitchFamily="82" charset="2"/>
              </a:rPr>
            </a:b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INNER</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JOIN</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SC</a:t>
            </a:r>
            <a:r>
              <a:rPr lang="zh-CN" altLang="en-US" sz="2000" kern="0" dirty="0">
                <a:latin typeface="微软雅黑" panose="020B0503020204020204" pitchFamily="82" charset="2"/>
                <a:ea typeface="微软雅黑" panose="020B0503020204020204" pitchFamily="82" charset="2"/>
              </a:rPr>
              <a:t> </a:t>
            </a:r>
            <a:r>
              <a:rPr lang="en-US" altLang="zh-CN" sz="2000" kern="0" dirty="0">
                <a:solidFill>
                  <a:srgbClr val="3B20FF"/>
                </a:solidFill>
                <a:latin typeface="微软雅黑" panose="020B0503020204020204" pitchFamily="82" charset="2"/>
                <a:ea typeface="微软雅黑" panose="020B0503020204020204" pitchFamily="82" charset="2"/>
              </a:rPr>
              <a:t>USING</a:t>
            </a:r>
            <a:r>
              <a:rPr lang="en-US" altLang="zh-CN" sz="2000" kern="0" dirty="0">
                <a:latin typeface="微软雅黑" panose="020B0503020204020204" pitchFamily="82" charset="2"/>
                <a:ea typeface="微软雅黑" panose="020B0503020204020204" pitchFamily="82" charset="2"/>
              </a:rPr>
              <a:t>(</a:t>
            </a:r>
            <a:r>
              <a:rPr lang="en-US" altLang="zh-CN" sz="2000" kern="0" dirty="0" err="1">
                <a:latin typeface="微软雅黑" panose="020B0503020204020204" pitchFamily="82" charset="2"/>
                <a:ea typeface="微软雅黑" panose="020B0503020204020204" pitchFamily="82" charset="2"/>
              </a:rPr>
              <a:t>Sno</a:t>
            </a:r>
            <a:r>
              <a:rPr lang="en-US" altLang="zh-CN" sz="2000" kern="0" dirty="0">
                <a:latin typeface="微软雅黑" panose="020B0503020204020204" pitchFamily="82" charset="2"/>
                <a:ea typeface="微软雅黑" panose="020B0503020204020204" pitchFamily="82" charset="2"/>
              </a:rPr>
              <a:t>))</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a:t>
            </a:r>
            <a:r>
              <a:rPr lang="zh-CN" altLang="en-US" sz="2000" kern="0" dirty="0">
                <a:latin typeface="微软雅黑" panose="020B0503020204020204" pitchFamily="82" charset="2"/>
                <a:ea typeface="微软雅黑" panose="020B0503020204020204" pitchFamily="82" charset="2"/>
              </a:rPr>
              <a:t>同名字段</a:t>
            </a:r>
            <a:br>
              <a:rPr lang="en-US" altLang="zh-CN" sz="2000" kern="0" dirty="0">
                <a:latin typeface="微软雅黑" panose="020B0503020204020204" pitchFamily="82" charset="2"/>
                <a:ea typeface="微软雅黑" panose="020B0503020204020204" pitchFamily="82" charset="2"/>
              </a:rPr>
            </a:b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INNER</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JOIN</a:t>
            </a:r>
            <a:r>
              <a:rPr lang="zh-CN" altLang="en-US" sz="2000" kern="0" dirty="0">
                <a:latin typeface="微软雅黑" panose="020B0503020204020204" pitchFamily="82" charset="2"/>
                <a:ea typeface="微软雅黑" panose="020B0503020204020204" pitchFamily="82" charset="2"/>
              </a:rPr>
              <a:t> </a:t>
            </a:r>
            <a:r>
              <a:rPr lang="en-US" altLang="zh-CN" sz="2000" kern="0" dirty="0">
                <a:latin typeface="微软雅黑" panose="020B0503020204020204" pitchFamily="82" charset="2"/>
                <a:ea typeface="微软雅黑" panose="020B0503020204020204" pitchFamily="82" charset="2"/>
              </a:rPr>
              <a:t>Course </a:t>
            </a:r>
            <a:r>
              <a:rPr lang="en-US" altLang="zh-CN" sz="2000" kern="0" dirty="0">
                <a:solidFill>
                  <a:srgbClr val="3B20FF"/>
                </a:solidFill>
                <a:latin typeface="微软雅黑" panose="020B0503020204020204" pitchFamily="82" charset="2"/>
                <a:ea typeface="微软雅黑" panose="020B0503020204020204" pitchFamily="82" charset="2"/>
              </a:rPr>
              <a:t>USING</a:t>
            </a:r>
            <a:r>
              <a:rPr lang="en-US" altLang="zh-CN" sz="2000" kern="0" dirty="0">
                <a:latin typeface="微软雅黑" panose="020B0503020204020204" pitchFamily="82" charset="2"/>
                <a:ea typeface="微软雅黑" panose="020B0503020204020204" pitchFamily="82" charset="2"/>
              </a:rPr>
              <a:t>(</a:t>
            </a:r>
            <a:r>
              <a:rPr lang="en-US" altLang="zh-CN" sz="2000" kern="0" dirty="0" err="1">
                <a:latin typeface="微软雅黑" panose="020B0503020204020204" pitchFamily="82" charset="2"/>
                <a:ea typeface="微软雅黑" panose="020B0503020204020204" pitchFamily="82" charset="2"/>
              </a:rPr>
              <a:t>Cno</a:t>
            </a:r>
            <a:r>
              <a:rPr lang="en-US" altLang="zh-CN" sz="2000" kern="0" dirty="0">
                <a:latin typeface="微软雅黑" panose="020B0503020204020204" pitchFamily="82" charset="2"/>
                <a:ea typeface="微软雅黑" panose="020B0503020204020204" pitchFamily="82" charset="2"/>
              </a:rPr>
              <a:t>))</a:t>
            </a:r>
            <a:r>
              <a:rPr lang="zh-CN" altLang="en-US" sz="2000" kern="0" dirty="0">
                <a:latin typeface="微软雅黑" panose="020B0503020204020204" pitchFamily="82" charset="2"/>
                <a:ea typeface="微软雅黑" panose="020B0503020204020204" pitchFamily="82" charset="2"/>
              </a:rPr>
              <a:t> </a:t>
            </a:r>
            <a:br>
              <a:rPr lang="en-US" altLang="zh-CN" sz="2000" kern="0" dirty="0">
                <a:latin typeface="微软雅黑" panose="020B0503020204020204" pitchFamily="82" charset="2"/>
                <a:ea typeface="微软雅黑" panose="020B0503020204020204" pitchFamily="82" charset="2"/>
              </a:rPr>
            </a:br>
            <a:r>
              <a:rPr lang="en-US" altLang="zh-CN" sz="2000" kern="0" dirty="0">
                <a:latin typeface="微软雅黑" panose="020B0503020204020204" pitchFamily="82" charset="2"/>
                <a:ea typeface="微软雅黑" panose="020B0503020204020204" pitchFamily="82" charset="2"/>
              </a:rPr>
              <a:t>WHERE</a:t>
            </a:r>
            <a:r>
              <a:rPr lang="zh-CN" altLang="en-US" sz="2000" kern="0" dirty="0">
                <a:latin typeface="微软雅黑" panose="020B0503020204020204" pitchFamily="82" charset="2"/>
                <a:ea typeface="微软雅黑" panose="020B0503020204020204" pitchFamily="82" charset="2"/>
              </a:rPr>
              <a:t> </a:t>
            </a:r>
            <a:r>
              <a:rPr lang="en-US" altLang="zh-CN" sz="2000" kern="0" dirty="0" err="1">
                <a:latin typeface="微软雅黑" panose="020B0503020204020204" pitchFamily="82" charset="2"/>
                <a:ea typeface="微软雅黑" panose="020B0503020204020204" pitchFamily="82" charset="2"/>
              </a:rPr>
              <a:t>Sname</a:t>
            </a:r>
            <a:r>
              <a:rPr lang="en-US" altLang="zh-CN" sz="2000" kern="0" dirty="0">
                <a:latin typeface="微软雅黑" panose="020B0503020204020204" pitchFamily="82" charset="2"/>
                <a:ea typeface="微软雅黑" panose="020B0503020204020204" pitchFamily="82" charset="2"/>
              </a:rPr>
              <a:t>=“</a:t>
            </a:r>
            <a:r>
              <a:rPr lang="zh-CN" altLang="en-US" sz="2000" kern="0" dirty="0">
                <a:latin typeface="微软雅黑" panose="020B0503020204020204" pitchFamily="82" charset="2"/>
                <a:ea typeface="微软雅黑" panose="020B0503020204020204" pitchFamily="82" charset="2"/>
              </a:rPr>
              <a:t>李博</a:t>
            </a:r>
            <a:r>
              <a:rPr lang="en-US" altLang="zh-CN" sz="2000" kern="0" dirty="0">
                <a:latin typeface="微软雅黑" panose="020B0503020204020204" pitchFamily="82" charset="2"/>
                <a:ea typeface="微软雅黑" panose="020B0503020204020204" pitchFamily="82" charset="2"/>
              </a:rPr>
              <a:t>”</a:t>
            </a:r>
          </a:p>
          <a:p>
            <a:pPr marL="457200" indent="-457200">
              <a:buFont typeface="+mj-lt"/>
              <a:buAutoNum type="arabicPeriod"/>
            </a:pPr>
            <a:endParaRPr lang="en-US" altLang="zh-CN" sz="2000" kern="0" dirty="0">
              <a:latin typeface="微软雅黑" panose="020B0503020204020204" pitchFamily="82" charset="2"/>
              <a:ea typeface="微软雅黑" panose="020B0503020204020204" pitchFamily="82" charset="2"/>
            </a:endParaRPr>
          </a:p>
          <a:p>
            <a:pPr marL="457200" indent="-457200">
              <a:buFont typeface="+mj-lt"/>
              <a:buAutoNum type="arabicPeriod"/>
            </a:pPr>
            <a:endParaRPr lang="en-US" altLang="zh-CN" sz="2000" kern="0" dirty="0">
              <a:latin typeface="微软雅黑" panose="020B0503020204020204" pitchFamily="82" charset="2"/>
              <a:ea typeface="微软雅黑" panose="020B0503020204020204" pitchFamily="82" charset="2"/>
            </a:endParaRPr>
          </a:p>
          <a:p>
            <a:pPr marL="457200" indent="-457200">
              <a:buFont typeface="+mj-lt"/>
              <a:buAutoNum type="arabicPeriod"/>
            </a:pPr>
            <a:endParaRPr lang="en-US" altLang="zh-CN" sz="2000" kern="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000" kern="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000" kern="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000" kern="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000" kern="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000" kern="0" dirty="0">
              <a:latin typeface="微软雅黑" panose="020B0503020204020204" pitchFamily="82" charset="2"/>
              <a:ea typeface="微软雅黑" panose="020B0503020204020204" pitchFamily="82" charset="2"/>
            </a:endParaRPr>
          </a:p>
        </p:txBody>
      </p:sp>
      <p:sp>
        <p:nvSpPr>
          <p:cNvPr id="6" name="圆角矩形标注 5">
            <a:extLst>
              <a:ext uri="{FF2B5EF4-FFF2-40B4-BE49-F238E27FC236}">
                <a16:creationId xmlns:a16="http://schemas.microsoft.com/office/drawing/2014/main" id="{835A7754-7E60-5692-C853-AAAD60E102CB}"/>
              </a:ext>
            </a:extLst>
          </p:cNvPr>
          <p:cNvSpPr/>
          <p:nvPr/>
        </p:nvSpPr>
        <p:spPr bwMode="auto">
          <a:xfrm>
            <a:off x="6615954" y="4161734"/>
            <a:ext cx="5199529" cy="2485787"/>
          </a:xfrm>
          <a:prstGeom prst="wedgeRoundRectCallout">
            <a:avLst>
              <a:gd name="adj1" fmla="val -111468"/>
              <a:gd name="adj2" fmla="val -54350"/>
              <a:gd name="adj3" fmla="val 16667"/>
            </a:avLst>
          </a:prstGeom>
          <a:solidFill>
            <a:schemeClr val="bg1"/>
          </a:solidFill>
          <a:ln w="12700" cap="flat" cmpd="sng" algn="ctr">
            <a:solidFill>
              <a:srgbClr val="74348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342900" indent="-342900" fontAlgn="base">
              <a:spcBef>
                <a:spcPct val="50000"/>
              </a:spcBef>
              <a:spcAft>
                <a:spcPct val="0"/>
              </a:spcAft>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内连接：</a:t>
            </a:r>
            <a:r>
              <a:rPr kumimoji="1" lang="en-US" altLang="zh-CN" sz="2000" dirty="0">
                <a:latin typeface="Microsoft YaHei" panose="020B0503020204020204" pitchFamily="34" charset="-122"/>
                <a:ea typeface="Microsoft YaHei" panose="020B0503020204020204" pitchFamily="34" charset="-122"/>
              </a:rPr>
              <a:t>join</a:t>
            </a:r>
            <a:r>
              <a:rPr kumimoji="1" lang="zh-CN" altLang="en-US" sz="2000" dirty="0">
                <a:latin typeface="Microsoft YaHei" panose="020B0503020204020204" pitchFamily="34" charset="-122"/>
                <a:ea typeface="Microsoft YaHei" panose="020B0503020204020204" pitchFamily="34" charset="-122"/>
              </a:rPr>
              <a:t> 或 </a:t>
            </a:r>
            <a:r>
              <a:rPr kumimoji="1" lang="en-US" altLang="zh-CN" sz="2000" dirty="0">
                <a:latin typeface="Microsoft YaHei" panose="020B0503020204020204" pitchFamily="34" charset="-122"/>
                <a:ea typeface="Microsoft YaHei" panose="020B0503020204020204" pitchFamily="34" charset="-122"/>
              </a:rPr>
              <a:t>inner</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join</a:t>
            </a:r>
          </a:p>
          <a:p>
            <a:pPr marL="342900" indent="-342900" fontAlgn="base">
              <a:spcBef>
                <a:spcPct val="50000"/>
              </a:spcBef>
              <a:spcAft>
                <a:spcPct val="0"/>
              </a:spcAft>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左连接：</a:t>
            </a:r>
            <a:r>
              <a:rPr kumimoji="1" lang="en" altLang="zh-CN" sz="2000" dirty="0">
                <a:latin typeface="Microsoft YaHei" panose="020B0503020204020204" pitchFamily="34" charset="-122"/>
                <a:ea typeface="Microsoft YaHei" panose="020B0503020204020204" pitchFamily="34" charset="-122"/>
              </a:rPr>
              <a:t>left join </a:t>
            </a:r>
            <a:r>
              <a:rPr kumimoji="1" lang="zh-CN" altLang="en-US" sz="2000" dirty="0">
                <a:latin typeface="Microsoft YaHei" panose="020B0503020204020204" pitchFamily="34" charset="-122"/>
                <a:ea typeface="Microsoft YaHei" panose="020B0503020204020204" pitchFamily="34" charset="-122"/>
              </a:rPr>
              <a:t>或 </a:t>
            </a:r>
            <a:r>
              <a:rPr kumimoji="1" lang="en" altLang="zh-CN" sz="2000" dirty="0">
                <a:latin typeface="Microsoft YaHei" panose="020B0503020204020204" pitchFamily="34" charset="-122"/>
                <a:ea typeface="Microsoft YaHei" panose="020B0503020204020204" pitchFamily="34" charset="-122"/>
              </a:rPr>
              <a:t>left outer join</a:t>
            </a:r>
          </a:p>
          <a:p>
            <a:pPr marL="342900" indent="-342900" fontAlgn="base">
              <a:spcBef>
                <a:spcPct val="50000"/>
              </a:spcBef>
              <a:spcAft>
                <a:spcPct val="0"/>
              </a:spcAft>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右连接：</a:t>
            </a:r>
            <a:r>
              <a:rPr kumimoji="1" lang="en" altLang="zh-CN" sz="2000" dirty="0">
                <a:latin typeface="Microsoft YaHei" panose="020B0503020204020204" pitchFamily="34" charset="-122"/>
                <a:ea typeface="Microsoft YaHei" panose="020B0503020204020204" pitchFamily="34" charset="-122"/>
              </a:rPr>
              <a:t>right join </a:t>
            </a:r>
            <a:r>
              <a:rPr kumimoji="1" lang="zh-CN" altLang="en-US" sz="2000" dirty="0">
                <a:latin typeface="Microsoft YaHei" panose="020B0503020204020204" pitchFamily="34" charset="-122"/>
                <a:ea typeface="Microsoft YaHei" panose="020B0503020204020204" pitchFamily="34" charset="-122"/>
              </a:rPr>
              <a:t>或 </a:t>
            </a:r>
            <a:r>
              <a:rPr kumimoji="1" lang="en" altLang="zh-CN" sz="2000" dirty="0">
                <a:latin typeface="Microsoft YaHei" panose="020B0503020204020204" pitchFamily="34" charset="-122"/>
                <a:ea typeface="Microsoft YaHei" panose="020B0503020204020204" pitchFamily="34" charset="-122"/>
              </a:rPr>
              <a:t>right outer join</a:t>
            </a:r>
          </a:p>
          <a:p>
            <a:pPr marL="342900" indent="-342900" fontAlgn="base">
              <a:spcBef>
                <a:spcPct val="50000"/>
              </a:spcBef>
              <a:spcAft>
                <a:spcPct val="0"/>
              </a:spcAft>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外连接：</a:t>
            </a:r>
            <a:r>
              <a:rPr kumimoji="1" lang="en" altLang="zh-CN" sz="2000" dirty="0">
                <a:latin typeface="Microsoft YaHei" panose="020B0503020204020204" pitchFamily="34" charset="-122"/>
                <a:ea typeface="Microsoft YaHei" panose="020B0503020204020204" pitchFamily="34" charset="-122"/>
              </a:rPr>
              <a:t>full join </a:t>
            </a:r>
            <a:r>
              <a:rPr kumimoji="1" lang="zh-CN" altLang="en-US" sz="2000" dirty="0">
                <a:latin typeface="Microsoft YaHei" panose="020B0503020204020204" pitchFamily="34" charset="-122"/>
                <a:ea typeface="Microsoft YaHei" panose="020B0503020204020204" pitchFamily="34" charset="-122"/>
              </a:rPr>
              <a:t>或 </a:t>
            </a:r>
            <a:r>
              <a:rPr kumimoji="1" lang="en" altLang="zh-CN" sz="2000" dirty="0">
                <a:latin typeface="Microsoft YaHei" panose="020B0503020204020204" pitchFamily="34" charset="-122"/>
                <a:ea typeface="Microsoft YaHei" panose="020B0503020204020204" pitchFamily="34" charset="-122"/>
              </a:rPr>
              <a:t>full outer join</a:t>
            </a:r>
          </a:p>
          <a:p>
            <a:pPr marL="342900" indent="-342900" fontAlgn="base">
              <a:spcBef>
                <a:spcPct val="50000"/>
              </a:spcBef>
              <a:spcAft>
                <a:spcPct val="0"/>
              </a:spcAft>
              <a:buFont typeface="Arial" panose="020B0604020202020204" pitchFamily="34" charset="0"/>
              <a:buChar char="•"/>
            </a:pPr>
            <a:r>
              <a:rPr kumimoji="1" lang="zh-CN" altLang="en" sz="2000" dirty="0">
                <a:latin typeface="Microsoft YaHei" panose="020B0503020204020204" pitchFamily="34" charset="-122"/>
                <a:ea typeface="Microsoft YaHei" panose="020B0503020204020204" pitchFamily="34" charset="-122"/>
              </a:rPr>
              <a:t>笛卡尔积</a:t>
            </a:r>
            <a:r>
              <a:rPr kumimoji="1" lang="zh-CN" altLang="en-US" sz="2000" dirty="0">
                <a:latin typeface="Microsoft YaHei" panose="020B0503020204020204" pitchFamily="34" charset="-122"/>
                <a:ea typeface="Microsoft YaHei" panose="020B0503020204020204" pitchFamily="34" charset="-122"/>
              </a:rPr>
              <a:t>：</a:t>
            </a:r>
            <a:r>
              <a:rPr kumimoji="1" lang="en-US" altLang="zh-CN" sz="2000" dirty="0">
                <a:latin typeface="Microsoft YaHei" panose="020B0503020204020204" pitchFamily="34" charset="-122"/>
                <a:ea typeface="Microsoft YaHei" panose="020B0503020204020204" pitchFamily="34" charset="-122"/>
              </a:rPr>
              <a:t>cross</a:t>
            </a:r>
            <a:r>
              <a:rPr kumimoji="1" lang="zh-CN" altLang="en-US" sz="2000" dirty="0">
                <a:latin typeface="Microsoft YaHei" panose="020B0503020204020204" pitchFamily="34" charset="-122"/>
                <a:ea typeface="Microsoft YaHei" panose="020B0503020204020204" pitchFamily="34" charset="-122"/>
              </a:rPr>
              <a:t> </a:t>
            </a:r>
            <a:r>
              <a:rPr kumimoji="1" lang="en-US" altLang="zh-CN" sz="2000" dirty="0">
                <a:latin typeface="Microsoft YaHei" panose="020B0503020204020204" pitchFamily="34" charset="-122"/>
                <a:ea typeface="Microsoft YaHei" panose="020B0503020204020204" pitchFamily="34" charset="-122"/>
              </a:rPr>
              <a:t>join</a:t>
            </a:r>
            <a:endParaRPr kumimoji="1" lang="en" altLang="zh-CN" sz="2000" dirty="0">
              <a:latin typeface="Microsoft YaHei" panose="020B0503020204020204" pitchFamily="34" charset="-122"/>
              <a:ea typeface="Microsoft YaHei" panose="020B0503020204020204" pitchFamily="34" charset="-122"/>
            </a:endParaRPr>
          </a:p>
        </p:txBody>
      </p:sp>
      <p:sp>
        <p:nvSpPr>
          <p:cNvPr id="7" name="Rectangle 1">
            <a:extLst>
              <a:ext uri="{FF2B5EF4-FFF2-40B4-BE49-F238E27FC236}">
                <a16:creationId xmlns:a16="http://schemas.microsoft.com/office/drawing/2014/main" id="{6994C252-5F4C-4C87-A7F3-206CAEFF97A7}"/>
              </a:ext>
            </a:extLst>
          </p:cNvPr>
          <p:cNvSpPr>
            <a:spLocks noChangeArrowheads="1"/>
          </p:cNvSpPr>
          <p:nvPr/>
        </p:nvSpPr>
        <p:spPr bwMode="auto">
          <a:xfrm>
            <a:off x="8766407" y="101296"/>
            <a:ext cx="3425594" cy="738664"/>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0" rIns="38088"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200" b="1" i="0" u="none" strike="noStrike" cap="none" normalizeH="0" baseline="0" dirty="0">
                <a:ln>
                  <a:noFill/>
                </a:ln>
                <a:solidFill>
                  <a:schemeClr val="tx1"/>
                </a:solidFill>
                <a:effectLst/>
                <a:latin typeface="Arial" panose="020B0604020202020204" pitchFamily="34" charset="0"/>
                <a:ea typeface="inherit"/>
              </a:rPr>
              <a:t>内连接</a:t>
            </a:r>
            <a:r>
              <a:rPr kumimoji="0" lang="zh-CN" altLang="zh-CN" sz="1200" b="0" i="0" u="none" strike="noStrike" cap="none" normalizeH="0" baseline="0" dirty="0">
                <a:ln>
                  <a:noFill/>
                </a:ln>
                <a:solidFill>
                  <a:schemeClr val="tx1"/>
                </a:solidFill>
                <a:effectLst/>
                <a:latin typeface="Arial" panose="020B0604020202020204" pitchFamily="34" charset="0"/>
                <a:ea typeface="PingFang SC"/>
              </a:rPr>
              <a:t>：仅保留匹配的行。</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200" b="0" i="0" u="none" strike="noStrike" cap="none" normalizeH="0" baseline="0" dirty="0">
                <a:ln>
                  <a:noFill/>
                </a:ln>
                <a:solidFill>
                  <a:schemeClr val="tx1"/>
                </a:solidFill>
                <a:effectLst/>
                <a:latin typeface="Arial" panose="020B0604020202020204" pitchFamily="34" charset="0"/>
                <a:ea typeface="PingFang SC"/>
              </a:rPr>
              <a:t>​</a:t>
            </a:r>
            <a:r>
              <a:rPr kumimoji="0" lang="zh-CN" altLang="zh-CN" sz="1200" b="1" i="0" u="none" strike="noStrike" cap="none" normalizeH="0" baseline="0" dirty="0">
                <a:ln>
                  <a:noFill/>
                </a:ln>
                <a:solidFill>
                  <a:schemeClr val="tx1"/>
                </a:solidFill>
                <a:effectLst/>
                <a:latin typeface="Arial" panose="020B0604020202020204" pitchFamily="34" charset="0"/>
                <a:ea typeface="inherit"/>
              </a:rPr>
              <a:t>左外连接</a:t>
            </a:r>
            <a:r>
              <a:rPr kumimoji="0" lang="zh-CN" altLang="zh-CN" sz="1200" b="0" i="0" u="none" strike="noStrike" cap="none" normalizeH="0" baseline="0" dirty="0">
                <a:ln>
                  <a:noFill/>
                </a:ln>
                <a:solidFill>
                  <a:schemeClr val="tx1"/>
                </a:solidFill>
                <a:effectLst/>
                <a:latin typeface="Arial" panose="020B0604020202020204" pitchFamily="34" charset="0"/>
                <a:ea typeface="PingFang SC"/>
              </a:rPr>
              <a:t>：保留左表所有行，右表补 </a:t>
            </a:r>
            <a:r>
              <a:rPr kumimoji="0" lang="zh-CN" altLang="zh-CN" sz="1000" b="0" i="0" u="none" strike="noStrike" cap="none" normalizeH="0" baseline="0" dirty="0">
                <a:ln>
                  <a:noFill/>
                </a:ln>
                <a:solidFill>
                  <a:schemeClr val="tx1"/>
                </a:solidFill>
                <a:effectLst/>
                <a:latin typeface="Arial Unicode MS"/>
                <a:ea typeface="inherit"/>
              </a:rPr>
              <a:t>NULL</a:t>
            </a:r>
            <a:r>
              <a:rPr kumimoji="0" lang="zh-CN" altLang="zh-CN" sz="1200" b="0" i="0" u="none" strike="noStrike" cap="none" normalizeH="0" baseline="0" dirty="0">
                <a:ln>
                  <a:noFill/>
                </a:ln>
                <a:solidFill>
                  <a:schemeClr val="tx1"/>
                </a:solidFill>
                <a:effectLst/>
                <a:ea typeface="PingFang SC"/>
              </a:rPr>
              <a:t>。</a:t>
            </a:r>
            <a:endParaRPr kumimoji="0" lang="zh-CN" altLang="zh-CN" sz="1200" b="0" i="0" u="none" strike="noStrike" cap="none" normalizeH="0" baseline="0" dirty="0">
              <a:ln>
                <a:noFill/>
              </a:ln>
              <a:solidFill>
                <a:schemeClr val="tx1"/>
              </a:solidFill>
              <a:effectLst/>
              <a:latin typeface="Arial" panose="020B0604020202020204" pitchFamily="34" charset="0"/>
              <a:ea typeface="PingFang SC"/>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200" b="0" i="0" u="none" strike="noStrike" cap="none" normalizeH="0" baseline="0" dirty="0">
                <a:ln>
                  <a:noFill/>
                </a:ln>
                <a:solidFill>
                  <a:schemeClr val="tx1"/>
                </a:solidFill>
                <a:effectLst/>
                <a:latin typeface="Arial" panose="020B0604020202020204" pitchFamily="34" charset="0"/>
                <a:ea typeface="PingFang SC"/>
              </a:rPr>
              <a:t>​</a:t>
            </a:r>
            <a:r>
              <a:rPr kumimoji="0" lang="zh-CN" altLang="zh-CN" sz="1200" b="1" i="0" u="none" strike="noStrike" cap="none" normalizeH="0" baseline="0" dirty="0">
                <a:ln>
                  <a:noFill/>
                </a:ln>
                <a:solidFill>
                  <a:schemeClr val="tx1"/>
                </a:solidFill>
                <a:effectLst/>
                <a:latin typeface="Arial" panose="020B0604020202020204" pitchFamily="34" charset="0"/>
                <a:ea typeface="inherit"/>
              </a:rPr>
              <a:t>右外连接</a:t>
            </a:r>
            <a:r>
              <a:rPr kumimoji="0" lang="zh-CN" altLang="zh-CN" sz="1200" b="0" i="0" u="none" strike="noStrike" cap="none" normalizeH="0" baseline="0" dirty="0">
                <a:ln>
                  <a:noFill/>
                </a:ln>
                <a:solidFill>
                  <a:schemeClr val="tx1"/>
                </a:solidFill>
                <a:effectLst/>
                <a:latin typeface="Arial" panose="020B0604020202020204" pitchFamily="34" charset="0"/>
                <a:ea typeface="PingFang SC"/>
              </a:rPr>
              <a:t>：保留右表所有行，左表补 </a:t>
            </a:r>
            <a:r>
              <a:rPr kumimoji="0" lang="zh-CN" altLang="zh-CN" sz="1000" b="0" i="0" u="none" strike="noStrike" cap="none" normalizeH="0" baseline="0" dirty="0">
                <a:ln>
                  <a:noFill/>
                </a:ln>
                <a:solidFill>
                  <a:schemeClr val="tx1"/>
                </a:solidFill>
                <a:effectLst/>
                <a:latin typeface="Arial Unicode MS"/>
                <a:ea typeface="inherit"/>
              </a:rPr>
              <a:t>NULL</a:t>
            </a:r>
            <a:r>
              <a:rPr kumimoji="0" lang="zh-CN" altLang="zh-CN" sz="1200" b="0" i="0" u="none" strike="noStrike" cap="none" normalizeH="0" baseline="0" dirty="0">
                <a:ln>
                  <a:noFill/>
                </a:ln>
                <a:solidFill>
                  <a:schemeClr val="tx1"/>
                </a:solidFill>
                <a:effectLst/>
                <a:ea typeface="PingFang SC"/>
              </a:rPr>
              <a:t>。</a:t>
            </a:r>
            <a:endParaRPr kumimoji="0" lang="zh-CN" altLang="zh-CN" sz="1200" b="0" i="0" u="none" strike="noStrike" cap="none" normalizeH="0" baseline="0" dirty="0">
              <a:ln>
                <a:noFill/>
              </a:ln>
              <a:solidFill>
                <a:schemeClr val="tx1"/>
              </a:solidFill>
              <a:effectLst/>
              <a:latin typeface="Arial" panose="020B0604020202020204" pitchFamily="34" charset="0"/>
              <a:ea typeface="PingFang SC"/>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200" b="0" i="0" u="none" strike="noStrike" cap="none" normalizeH="0" baseline="0" dirty="0">
                <a:ln>
                  <a:noFill/>
                </a:ln>
                <a:solidFill>
                  <a:schemeClr val="tx1"/>
                </a:solidFill>
                <a:effectLst/>
                <a:latin typeface="Arial" panose="020B0604020202020204" pitchFamily="34" charset="0"/>
                <a:ea typeface="PingFang SC"/>
              </a:rPr>
              <a:t>​</a:t>
            </a:r>
            <a:r>
              <a:rPr kumimoji="0" lang="zh-CN" altLang="zh-CN" sz="1200" b="1" i="0" u="none" strike="noStrike" cap="none" normalizeH="0" baseline="0" dirty="0">
                <a:ln>
                  <a:noFill/>
                </a:ln>
                <a:solidFill>
                  <a:schemeClr val="tx1"/>
                </a:solidFill>
                <a:effectLst/>
                <a:latin typeface="Arial" panose="020B0604020202020204" pitchFamily="34" charset="0"/>
                <a:ea typeface="inherit"/>
              </a:rPr>
              <a:t>全外连接</a:t>
            </a:r>
            <a:r>
              <a:rPr kumimoji="0" lang="zh-CN" altLang="zh-CN" sz="1200" b="0" i="0" u="none" strike="noStrike" cap="none" normalizeH="0" baseline="0" dirty="0">
                <a:ln>
                  <a:noFill/>
                </a:ln>
                <a:solidFill>
                  <a:schemeClr val="tx1"/>
                </a:solidFill>
                <a:effectLst/>
                <a:latin typeface="Arial" panose="020B0604020202020204" pitchFamily="34" charset="0"/>
                <a:ea typeface="PingFang SC"/>
              </a:rPr>
              <a:t>：保留两表所有行，无匹配均补 </a:t>
            </a:r>
            <a:r>
              <a:rPr kumimoji="0" lang="zh-CN" altLang="zh-CN" sz="1000" b="0" i="0" u="none" strike="noStrike" cap="none" normalizeH="0" baseline="0" dirty="0">
                <a:ln>
                  <a:noFill/>
                </a:ln>
                <a:solidFill>
                  <a:schemeClr val="tx1"/>
                </a:solidFill>
                <a:effectLst/>
                <a:latin typeface="Arial Unicode MS"/>
                <a:ea typeface="inherit"/>
              </a:rPr>
              <a:t>NULL</a:t>
            </a:r>
            <a:r>
              <a:rPr kumimoji="0" lang="zh-CN" altLang="zh-CN" sz="1200" b="0" i="0" u="none" strike="noStrike" cap="none" normalizeH="0" baseline="0" dirty="0">
                <a:ln>
                  <a:noFill/>
                </a:ln>
                <a:solidFill>
                  <a:schemeClr val="tx1"/>
                </a:solidFill>
                <a:effectLst/>
                <a:ea typeface="PingFang SC"/>
              </a:rPr>
              <a:t>。</a:t>
            </a:r>
            <a:endParaRPr kumimoji="0" lang="zh-CN" altLang="zh-CN" sz="1200" b="0" i="0" u="none" strike="noStrike" cap="none" normalizeH="0" baseline="0" dirty="0">
              <a:ln>
                <a:noFill/>
              </a:ln>
              <a:solidFill>
                <a:schemeClr val="tx1"/>
              </a:solidFill>
              <a:effectLst/>
              <a:latin typeface="Arial" panose="020B0604020202020204" pitchFamily="34" charset="0"/>
              <a:ea typeface="PingFang SC"/>
            </a:endParaRPr>
          </a:p>
        </p:txBody>
      </p:sp>
    </p:spTree>
    <p:extLst>
      <p:ext uri="{BB962C8B-B14F-4D97-AF65-F5344CB8AC3E}">
        <p14:creationId xmlns:p14="http://schemas.microsoft.com/office/powerpoint/2010/main" val="55460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9">
            <a:extLst>
              <a:ext uri="{FF2B5EF4-FFF2-40B4-BE49-F238E27FC236}">
                <a16:creationId xmlns:a16="http://schemas.microsoft.com/office/drawing/2014/main" id="{003226AC-6541-4649-B6AC-1E73BD4D9C4F}"/>
              </a:ext>
            </a:extLst>
          </p:cNvPr>
          <p:cNvSpPr/>
          <p:nvPr/>
        </p:nvSpPr>
        <p:spPr>
          <a:xfrm>
            <a:off x="391665" y="3637611"/>
            <a:ext cx="12116021" cy="3089552"/>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9" name="Shape18">
            <a:extLst>
              <a:ext uri="{FF2B5EF4-FFF2-40B4-BE49-F238E27FC236}">
                <a16:creationId xmlns:a16="http://schemas.microsoft.com/office/drawing/2014/main" id="{CA02947C-86FA-43A0-AEA7-1533075A3978}"/>
              </a:ext>
            </a:extLst>
          </p:cNvPr>
          <p:cNvSpPr/>
          <p:nvPr/>
        </p:nvSpPr>
        <p:spPr>
          <a:xfrm>
            <a:off x="282948" y="958363"/>
            <a:ext cx="11544895" cy="2246778"/>
          </a:xfrm>
          <a:prstGeom prst="roundRect">
            <a:avLst>
              <a:gd name="adj" fmla="val 2350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外连接操作</a:t>
            </a: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64157" y="1023324"/>
            <a:ext cx="11662743" cy="2862876"/>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外连接是连接运算的扩展，用来处理</a:t>
            </a:r>
            <a:r>
              <a:rPr lang="zh-CN" altLang="zh-CN" sz="2400" b="1" dirty="0">
                <a:latin typeface="微软雅黑" panose="020B0503020204020204" pitchFamily="82" charset="2"/>
                <a:ea typeface="微软雅黑" panose="020B0503020204020204" pitchFamily="82" charset="2"/>
              </a:rPr>
              <a:t>缺失值</a:t>
            </a:r>
            <a:r>
              <a:rPr lang="zh-CN" altLang="zh-CN" sz="2400" dirty="0">
                <a:latin typeface="微软雅黑" panose="020B0503020204020204" pitchFamily="82" charset="2"/>
                <a:ea typeface="微软雅黑" panose="020B0503020204020204" pitchFamily="82" charset="2"/>
              </a:rPr>
              <a:t>。</a:t>
            </a: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solidFill>
                  <a:srgbClr val="743481"/>
                </a:solidFill>
                <a:latin typeface="微软雅黑" panose="020B0503020204020204" pitchFamily="82" charset="2"/>
                <a:ea typeface="微软雅黑" panose="020B0503020204020204" pitchFamily="82" charset="2"/>
              </a:rPr>
              <a:t>左外连接</a:t>
            </a:r>
            <a:r>
              <a:rPr lang="zh-CN" altLang="zh-CN" sz="2000" dirty="0">
                <a:latin typeface="微软雅黑" panose="020B0503020204020204" pitchFamily="82" charset="2"/>
                <a:ea typeface="微软雅黑" panose="020B0503020204020204" pitchFamily="82" charset="2"/>
              </a:rPr>
              <a:t>取出左表中所有与右表中的任一元组都不匹配的元组，用空值填充所有右表中的属性，再将所产生的元组加到左表和右表自然连接的结果中。</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solidFill>
                  <a:srgbClr val="743481"/>
                </a:solidFill>
                <a:latin typeface="微软雅黑" panose="020B0503020204020204" pitchFamily="82" charset="2"/>
                <a:ea typeface="微软雅黑" panose="020B0503020204020204" pitchFamily="82" charset="2"/>
              </a:rPr>
              <a:t>右外连接</a:t>
            </a:r>
            <a:r>
              <a:rPr lang="zh-CN" altLang="zh-CN" sz="2000" dirty="0">
                <a:latin typeface="微软雅黑" panose="020B0503020204020204" pitchFamily="82" charset="2"/>
                <a:ea typeface="微软雅黑" panose="020B0503020204020204" pitchFamily="82" charset="2"/>
              </a:rPr>
              <a:t>取出右表中所有与左表中的任一元组都不匹配的元组，用空值填充所有左表中的属性，再将所产生的元组加到右表和左表自然连接的结果中。 </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solidFill>
                  <a:srgbClr val="743481"/>
                </a:solidFill>
                <a:latin typeface="微软雅黑" panose="020B0503020204020204" pitchFamily="82" charset="2"/>
                <a:ea typeface="微软雅黑" panose="020B0503020204020204" pitchFamily="82" charset="2"/>
              </a:rPr>
              <a:t>全外连接</a:t>
            </a:r>
            <a:r>
              <a:rPr lang="zh-CN" altLang="zh-CN" sz="2000" dirty="0">
                <a:latin typeface="微软雅黑" panose="020B0503020204020204" pitchFamily="82" charset="2"/>
                <a:ea typeface="微软雅黑" panose="020B0503020204020204" pitchFamily="82" charset="2"/>
              </a:rPr>
              <a:t>的查询结果是左外连接和右外连接查询结果的并集。</a:t>
            </a:r>
            <a:endParaRPr lang="en-US" altLang="zh-CN" sz="20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4.52</a:t>
            </a:r>
            <a:r>
              <a:rPr lang="zh-CN" altLang="zh-CN" sz="2400" dirty="0">
                <a:latin typeface="微软雅黑" panose="020B0503020204020204" pitchFamily="82" charset="2"/>
                <a:ea typeface="微软雅黑" panose="020B0503020204020204" pitchFamily="82" charset="2"/>
              </a:rPr>
              <a:t>】将课程表与学生选课表进行左外连接。</a:t>
            </a:r>
            <a:endParaRPr lang="en-US" altLang="zh-CN" sz="2400" dirty="0">
              <a:latin typeface="微软雅黑" panose="020B0503020204020204" pitchFamily="82" charset="2"/>
              <a:ea typeface="微软雅黑" panose="020B0503020204020204" pitchFamily="82" charset="2"/>
            </a:endParaRPr>
          </a:p>
        </p:txBody>
      </p:sp>
      <p:pic>
        <p:nvPicPr>
          <p:cNvPr id="6" name="图片 5">
            <a:extLst>
              <a:ext uri="{FF2B5EF4-FFF2-40B4-BE49-F238E27FC236}">
                <a16:creationId xmlns:a16="http://schemas.microsoft.com/office/drawing/2014/main" id="{46338F7C-5B01-A7F6-2C10-26BED39F4FDF}"/>
              </a:ext>
            </a:extLst>
          </p:cNvPr>
          <p:cNvPicPr>
            <a:picLocks noChangeAspect="1"/>
          </p:cNvPicPr>
          <p:nvPr/>
        </p:nvPicPr>
        <p:blipFill>
          <a:blip r:embed="rId2"/>
          <a:stretch>
            <a:fillRect/>
          </a:stretch>
        </p:blipFill>
        <p:spPr>
          <a:xfrm>
            <a:off x="816536" y="3619168"/>
            <a:ext cx="10245911" cy="680153"/>
          </a:xfrm>
          <a:prstGeom prst="rect">
            <a:avLst/>
          </a:prstGeom>
        </p:spPr>
      </p:pic>
      <p:sp>
        <p:nvSpPr>
          <p:cNvPr id="4" name="页脚占位符 3">
            <a:extLst>
              <a:ext uri="{FF2B5EF4-FFF2-40B4-BE49-F238E27FC236}">
                <a16:creationId xmlns:a16="http://schemas.microsoft.com/office/drawing/2014/main" id="{5DDD7B7A-5A8B-C2E2-20B5-24D436E86B9D}"/>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7C3A888F-C937-BF3C-70BE-8829EAAFDD37}"/>
              </a:ext>
            </a:extLst>
          </p:cNvPr>
          <p:cNvSpPr>
            <a:spLocks noGrp="1"/>
          </p:cNvSpPr>
          <p:nvPr>
            <p:ph type="sldNum" sz="quarter" idx="12"/>
          </p:nvPr>
        </p:nvSpPr>
        <p:spPr/>
        <p:txBody>
          <a:bodyPr/>
          <a:lstStyle/>
          <a:p>
            <a:fld id="{4B0D34C0-35A8-654C-9FBA-7B4E017BD630}" type="slidenum">
              <a:rPr lang="en-US" altLang="zh-CN" smtClean="0"/>
              <a:t>48</a:t>
            </a:fld>
            <a:endParaRPr kumimoji="1" lang="zh-CN" altLang="en-US"/>
          </a:p>
        </p:txBody>
      </p:sp>
      <p:graphicFrame>
        <p:nvGraphicFramePr>
          <p:cNvPr id="8" name="表格 7">
            <a:extLst>
              <a:ext uri="{FF2B5EF4-FFF2-40B4-BE49-F238E27FC236}">
                <a16:creationId xmlns:a16="http://schemas.microsoft.com/office/drawing/2014/main" id="{56E9969D-C029-7FA6-1352-D610ECA6A49E}"/>
              </a:ext>
            </a:extLst>
          </p:cNvPr>
          <p:cNvGraphicFramePr>
            <a:graphicFrameLocks noGrp="1"/>
          </p:cNvGraphicFramePr>
          <p:nvPr>
            <p:extLst>
              <p:ext uri="{D42A27DB-BD31-4B8C-83A1-F6EECF244321}">
                <p14:modId xmlns:p14="http://schemas.microsoft.com/office/powerpoint/2010/main" val="3998623026"/>
              </p:ext>
            </p:extLst>
          </p:nvPr>
        </p:nvGraphicFramePr>
        <p:xfrm>
          <a:off x="1238198" y="4372591"/>
          <a:ext cx="8624046" cy="2419990"/>
        </p:xfrm>
        <a:graphic>
          <a:graphicData uri="http://schemas.openxmlformats.org/drawingml/2006/table">
            <a:tbl>
              <a:tblPr firstRow="1" firstCol="1" bandRow="1">
                <a:tableStyleId>{5940675A-B579-460E-94D1-54222C63F5DA}</a:tableStyleId>
              </a:tblPr>
              <a:tblGrid>
                <a:gridCol w="1457475">
                  <a:extLst>
                    <a:ext uri="{9D8B030D-6E8A-4147-A177-3AD203B41FA5}">
                      <a16:colId xmlns:a16="http://schemas.microsoft.com/office/drawing/2014/main" val="652577953"/>
                    </a:ext>
                  </a:extLst>
                </a:gridCol>
                <a:gridCol w="2023443">
                  <a:extLst>
                    <a:ext uri="{9D8B030D-6E8A-4147-A177-3AD203B41FA5}">
                      <a16:colId xmlns:a16="http://schemas.microsoft.com/office/drawing/2014/main" val="3791510096"/>
                    </a:ext>
                  </a:extLst>
                </a:gridCol>
                <a:gridCol w="1014712">
                  <a:extLst>
                    <a:ext uri="{9D8B030D-6E8A-4147-A177-3AD203B41FA5}">
                      <a16:colId xmlns:a16="http://schemas.microsoft.com/office/drawing/2014/main" val="3273341048"/>
                    </a:ext>
                  </a:extLst>
                </a:gridCol>
                <a:gridCol w="1305218">
                  <a:extLst>
                    <a:ext uri="{9D8B030D-6E8A-4147-A177-3AD203B41FA5}">
                      <a16:colId xmlns:a16="http://schemas.microsoft.com/office/drawing/2014/main" val="4245207559"/>
                    </a:ext>
                  </a:extLst>
                </a:gridCol>
                <a:gridCol w="1733811">
                  <a:extLst>
                    <a:ext uri="{9D8B030D-6E8A-4147-A177-3AD203B41FA5}">
                      <a16:colId xmlns:a16="http://schemas.microsoft.com/office/drawing/2014/main" val="746630996"/>
                    </a:ext>
                  </a:extLst>
                </a:gridCol>
                <a:gridCol w="1089387">
                  <a:extLst>
                    <a:ext uri="{9D8B030D-6E8A-4147-A177-3AD203B41FA5}">
                      <a16:colId xmlns:a16="http://schemas.microsoft.com/office/drawing/2014/main" val="3379103438"/>
                    </a:ext>
                  </a:extLst>
                </a:gridCol>
              </a:tblGrid>
              <a:tr h="228027">
                <a:tc>
                  <a:txBody>
                    <a:bodyPr/>
                    <a:lstStyle/>
                    <a:p>
                      <a:pPr indent="127000" algn="ctr">
                        <a:lnSpc>
                          <a:spcPct val="150000"/>
                        </a:lnSpc>
                      </a:pPr>
                      <a:r>
                        <a:rPr lang="en-US" sz="1200" b="1" kern="100" dirty="0" err="1">
                          <a:solidFill>
                            <a:schemeClr val="bg1"/>
                          </a:solidFill>
                          <a:effectLst/>
                          <a:latin typeface="微软雅黑" panose="020B0503020204020204" pitchFamily="82" charset="2"/>
                          <a:ea typeface="微软雅黑" panose="020B0503020204020204" pitchFamily="82" charset="2"/>
                        </a:rPr>
                        <a:t>Course.Cno</a:t>
                      </a:r>
                      <a:endParaRPr lang="zh-CN" sz="12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200" b="1" kern="100" dirty="0" err="1">
                          <a:solidFill>
                            <a:schemeClr val="bg1"/>
                          </a:solidFill>
                          <a:effectLst/>
                          <a:latin typeface="微软雅黑" panose="020B0503020204020204" pitchFamily="82" charset="2"/>
                          <a:ea typeface="微软雅黑" panose="020B0503020204020204" pitchFamily="82" charset="2"/>
                        </a:rPr>
                        <a:t>Cname</a:t>
                      </a:r>
                      <a:endParaRPr lang="zh-CN" sz="12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200" b="1" kern="100" dirty="0" err="1">
                          <a:solidFill>
                            <a:schemeClr val="bg1"/>
                          </a:solidFill>
                          <a:effectLst/>
                          <a:latin typeface="微软雅黑" panose="020B0503020204020204" pitchFamily="82" charset="2"/>
                          <a:ea typeface="微软雅黑" panose="020B0503020204020204" pitchFamily="82" charset="2"/>
                        </a:rPr>
                        <a:t>Cpno</a:t>
                      </a:r>
                      <a:endParaRPr lang="zh-CN" sz="12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200" b="1" kern="100" dirty="0" err="1">
                          <a:solidFill>
                            <a:schemeClr val="bg1"/>
                          </a:solidFill>
                          <a:effectLst/>
                          <a:latin typeface="微软雅黑" panose="020B0503020204020204" pitchFamily="82" charset="2"/>
                          <a:ea typeface="微软雅黑" panose="020B0503020204020204" pitchFamily="82" charset="2"/>
                        </a:rPr>
                        <a:t>Ccredit</a:t>
                      </a:r>
                      <a:endParaRPr lang="zh-CN" sz="12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200" b="1" kern="100" dirty="0" err="1">
                          <a:solidFill>
                            <a:schemeClr val="bg1"/>
                          </a:solidFill>
                          <a:effectLst/>
                          <a:latin typeface="微软雅黑" panose="020B0503020204020204" pitchFamily="82" charset="2"/>
                          <a:ea typeface="微软雅黑" panose="020B0503020204020204" pitchFamily="82" charset="2"/>
                        </a:rPr>
                        <a:t>Sno</a:t>
                      </a:r>
                      <a:endParaRPr lang="zh-CN" sz="12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200" b="1" kern="100" dirty="0">
                          <a:solidFill>
                            <a:schemeClr val="bg1"/>
                          </a:solidFill>
                          <a:effectLst/>
                          <a:latin typeface="微软雅黑" panose="020B0503020204020204" pitchFamily="82" charset="2"/>
                          <a:ea typeface="微软雅黑" panose="020B0503020204020204" pitchFamily="82" charset="2"/>
                        </a:rPr>
                        <a:t>Grade</a:t>
                      </a:r>
                      <a:endParaRPr lang="zh-CN" sz="12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475953888"/>
                  </a:ext>
                </a:extLst>
              </a:tr>
              <a:tr h="228027">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1</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zh-CN" sz="1200" kern="100">
                          <a:effectLst/>
                          <a:latin typeface="微软雅黑" panose="020B0503020204020204" pitchFamily="82" charset="2"/>
                          <a:ea typeface="微软雅黑" panose="020B0503020204020204" pitchFamily="82" charset="2"/>
                        </a:rPr>
                        <a:t>数据库</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2</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4</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2021310722</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87</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extLst>
                  <a:ext uri="{0D108BD9-81ED-4DB2-BD59-A6C34878D82A}">
                    <a16:rowId xmlns:a16="http://schemas.microsoft.com/office/drawing/2014/main" val="2700621466"/>
                  </a:ext>
                </a:extLst>
              </a:tr>
              <a:tr h="228027">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1</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zh-CN" sz="1200" kern="100" dirty="0">
                          <a:effectLst/>
                          <a:latin typeface="微软雅黑" panose="020B0503020204020204" pitchFamily="82" charset="2"/>
                          <a:ea typeface="微软雅黑" panose="020B0503020204020204" pitchFamily="82" charset="2"/>
                        </a:rPr>
                        <a:t>数据库</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2</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4</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2021310723</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92</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extLst>
                  <a:ext uri="{0D108BD9-81ED-4DB2-BD59-A6C34878D82A}">
                    <a16:rowId xmlns:a16="http://schemas.microsoft.com/office/drawing/2014/main" val="1579815877"/>
                  </a:ext>
                </a:extLst>
              </a:tr>
              <a:tr h="228027">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2</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zh-CN" sz="1200" kern="100" dirty="0">
                          <a:effectLst/>
                          <a:latin typeface="微软雅黑" panose="020B0503020204020204" pitchFamily="82" charset="2"/>
                          <a:ea typeface="微软雅黑" panose="020B0503020204020204" pitchFamily="82" charset="2"/>
                        </a:rPr>
                        <a:t>数据结构与算法</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6</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4</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NULL</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NULL</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extLst>
                  <a:ext uri="{0D108BD9-81ED-4DB2-BD59-A6C34878D82A}">
                    <a16:rowId xmlns:a16="http://schemas.microsoft.com/office/drawing/2014/main" val="597818613"/>
                  </a:ext>
                </a:extLst>
              </a:tr>
              <a:tr h="228027">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3</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zh-CN" sz="1200" kern="100" dirty="0">
                          <a:effectLst/>
                          <a:latin typeface="微软雅黑" panose="020B0503020204020204" pitchFamily="82" charset="2"/>
                          <a:ea typeface="微软雅黑" panose="020B0503020204020204" pitchFamily="82" charset="2"/>
                        </a:rPr>
                        <a:t>操作系统</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2</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3</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NULL</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NULL</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extLst>
                  <a:ext uri="{0D108BD9-81ED-4DB2-BD59-A6C34878D82A}">
                    <a16:rowId xmlns:a16="http://schemas.microsoft.com/office/drawing/2014/main" val="2788030965"/>
                  </a:ext>
                </a:extLst>
              </a:tr>
              <a:tr h="228027">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4</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zh-CN" sz="1200" kern="100">
                          <a:effectLst/>
                          <a:latin typeface="微软雅黑" panose="020B0503020204020204" pitchFamily="82" charset="2"/>
                          <a:ea typeface="微软雅黑" panose="020B0503020204020204" pitchFamily="82" charset="2"/>
                        </a:rPr>
                        <a:t>高等数学</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 </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4</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2021310725</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95</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extLst>
                  <a:ext uri="{0D108BD9-81ED-4DB2-BD59-A6C34878D82A}">
                    <a16:rowId xmlns:a16="http://schemas.microsoft.com/office/drawing/2014/main" val="798582784"/>
                  </a:ext>
                </a:extLst>
              </a:tr>
              <a:tr h="228027">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5</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zh-CN" sz="1200" kern="100">
                          <a:effectLst/>
                          <a:latin typeface="微软雅黑" panose="020B0503020204020204" pitchFamily="82" charset="2"/>
                          <a:ea typeface="微软雅黑" panose="020B0503020204020204" pitchFamily="82" charset="2"/>
                        </a:rPr>
                        <a:t>软件工程</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6</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2</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2021310721</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98</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extLst>
                  <a:ext uri="{0D108BD9-81ED-4DB2-BD59-A6C34878D82A}">
                    <a16:rowId xmlns:a16="http://schemas.microsoft.com/office/drawing/2014/main" val="232963685"/>
                  </a:ext>
                </a:extLst>
              </a:tr>
              <a:tr h="228027">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5</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zh-CN" sz="1200" kern="100">
                          <a:effectLst/>
                          <a:latin typeface="微软雅黑" panose="020B0503020204020204" pitchFamily="82" charset="2"/>
                          <a:ea typeface="微软雅黑" panose="020B0503020204020204" pitchFamily="82" charset="2"/>
                        </a:rPr>
                        <a:t>软件工程</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6</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2</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2021310723</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76</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extLst>
                  <a:ext uri="{0D108BD9-81ED-4DB2-BD59-A6C34878D82A}">
                    <a16:rowId xmlns:a16="http://schemas.microsoft.com/office/drawing/2014/main" val="2620853254"/>
                  </a:ext>
                </a:extLst>
              </a:tr>
              <a:tr h="228027">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6</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zh-CN" sz="1200" kern="100">
                          <a:effectLst/>
                          <a:latin typeface="微软雅黑" panose="020B0503020204020204" pitchFamily="82" charset="2"/>
                          <a:ea typeface="微软雅黑" panose="020B0503020204020204" pitchFamily="82" charset="2"/>
                        </a:rPr>
                        <a:t>程序设计</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 </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3</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NULL</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NULL</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extLst>
                  <a:ext uri="{0D108BD9-81ED-4DB2-BD59-A6C34878D82A}">
                    <a16:rowId xmlns:a16="http://schemas.microsoft.com/office/drawing/2014/main" val="3574070319"/>
                  </a:ext>
                </a:extLst>
              </a:tr>
              <a:tr h="228027">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7</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zh-CN" sz="1200" kern="100">
                          <a:effectLst/>
                          <a:latin typeface="微软雅黑" panose="020B0503020204020204" pitchFamily="82" charset="2"/>
                          <a:ea typeface="微软雅黑" panose="020B0503020204020204" pitchFamily="82" charset="2"/>
                        </a:rPr>
                        <a:t>数值分析</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4</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2</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2021310724</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84</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4754" marR="54754"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chemeClr val="bg1"/>
                    </a:solidFill>
                  </a:tcPr>
                </a:tc>
                <a:extLst>
                  <a:ext uri="{0D108BD9-81ED-4DB2-BD59-A6C34878D82A}">
                    <a16:rowId xmlns:a16="http://schemas.microsoft.com/office/drawing/2014/main" val="788101343"/>
                  </a:ext>
                </a:extLst>
              </a:tr>
            </a:tbl>
          </a:graphicData>
        </a:graphic>
      </p:graphicFrame>
    </p:spTree>
    <p:extLst>
      <p:ext uri="{BB962C8B-B14F-4D97-AF65-F5344CB8AC3E}">
        <p14:creationId xmlns:p14="http://schemas.microsoft.com/office/powerpoint/2010/main" val="852248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9">
            <a:extLst>
              <a:ext uri="{FF2B5EF4-FFF2-40B4-BE49-F238E27FC236}">
                <a16:creationId xmlns:a16="http://schemas.microsoft.com/office/drawing/2014/main" id="{003226AC-6541-4649-B6AC-1E73BD4D9C4F}"/>
              </a:ext>
            </a:extLst>
          </p:cNvPr>
          <p:cNvSpPr/>
          <p:nvPr/>
        </p:nvSpPr>
        <p:spPr>
          <a:xfrm>
            <a:off x="391665" y="3637611"/>
            <a:ext cx="12116021" cy="2879535"/>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3" name="Shape18">
            <a:extLst>
              <a:ext uri="{FF2B5EF4-FFF2-40B4-BE49-F238E27FC236}">
                <a16:creationId xmlns:a16="http://schemas.microsoft.com/office/drawing/2014/main" id="{CA02947C-86FA-43A0-AEA7-1533075A3978}"/>
              </a:ext>
            </a:extLst>
          </p:cNvPr>
          <p:cNvSpPr/>
          <p:nvPr/>
        </p:nvSpPr>
        <p:spPr>
          <a:xfrm>
            <a:off x="282948" y="1023824"/>
            <a:ext cx="11456894" cy="2471456"/>
          </a:xfrm>
          <a:prstGeom prst="roundRect">
            <a:avLst>
              <a:gd name="adj" fmla="val 2350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嵌套查询</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800" y="1201270"/>
            <a:ext cx="11456894" cy="4876801"/>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一个</a:t>
            </a:r>
            <a:r>
              <a:rPr lang="en-US" altLang="zh-CN" sz="2400" dirty="0">
                <a:latin typeface="微软雅黑" panose="020B0503020204020204" pitchFamily="82" charset="2"/>
                <a:ea typeface="微软雅黑" panose="020B0503020204020204" pitchFamily="82" charset="2"/>
              </a:rPr>
              <a:t>SELECT-FROM-WHERE</a:t>
            </a:r>
            <a:r>
              <a:rPr lang="zh-CN" altLang="zh-CN" sz="2400" dirty="0">
                <a:latin typeface="微软雅黑" panose="020B0503020204020204" pitchFamily="82" charset="2"/>
                <a:ea typeface="微软雅黑" panose="020B0503020204020204" pitchFamily="82" charset="2"/>
              </a:rPr>
              <a:t>语句是一个查询块</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将一个查询块嵌套在另一个查询块的</a:t>
            </a:r>
            <a:r>
              <a:rPr lang="en-US" altLang="zh-CN" sz="2400" dirty="0">
                <a:latin typeface="微软雅黑" panose="020B0503020204020204" pitchFamily="82" charset="2"/>
                <a:ea typeface="微软雅黑" panose="020B0503020204020204" pitchFamily="82" charset="2"/>
              </a:rPr>
              <a:t>WHERE</a:t>
            </a:r>
            <a:r>
              <a:rPr lang="zh-CN" altLang="zh-CN" sz="2400" dirty="0">
                <a:latin typeface="微软雅黑" panose="020B0503020204020204" pitchFamily="82" charset="2"/>
                <a:ea typeface="微软雅黑" panose="020B0503020204020204" pitchFamily="82" charset="2"/>
              </a:rPr>
              <a:t>子句，</a:t>
            </a:r>
            <a:r>
              <a:rPr lang="en-US" altLang="zh-CN" sz="2400" dirty="0">
                <a:latin typeface="微软雅黑" panose="020B0503020204020204" pitchFamily="82" charset="2"/>
                <a:ea typeface="微软雅黑" panose="020B0503020204020204" pitchFamily="82" charset="2"/>
              </a:rPr>
              <a:t>FROM</a:t>
            </a:r>
            <a:r>
              <a:rPr lang="zh-CN" altLang="zh-CN" sz="2400" dirty="0">
                <a:latin typeface="微软雅黑" panose="020B0503020204020204" pitchFamily="82" charset="2"/>
                <a:ea typeface="微软雅黑" panose="020B0503020204020204" pitchFamily="82" charset="2"/>
              </a:rPr>
              <a:t>子句或者</a:t>
            </a:r>
            <a:r>
              <a:rPr lang="en-US" altLang="zh-CN" sz="2400" dirty="0">
                <a:latin typeface="微软雅黑" panose="020B0503020204020204" pitchFamily="82" charset="2"/>
                <a:ea typeface="微软雅黑" panose="020B0503020204020204" pitchFamily="82" charset="2"/>
              </a:rPr>
              <a:t>HAVING</a:t>
            </a:r>
            <a:r>
              <a:rPr lang="zh-CN" altLang="zh-CN" sz="2400" dirty="0">
                <a:latin typeface="微软雅黑" panose="020B0503020204020204" pitchFamily="82" charset="2"/>
                <a:ea typeface="微软雅黑" panose="020B0503020204020204" pitchFamily="82" charset="2"/>
              </a:rPr>
              <a:t>短语的条件中的查询称为嵌套查询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上层的查询称为外层查询或者父查询，下层的查询称为内层查询或者子查询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在求解嵌套查询时，</a:t>
            </a:r>
            <a:r>
              <a:rPr lang="zh-CN" altLang="zh-CN" sz="2400" b="1" dirty="0">
                <a:latin typeface="微软雅黑" panose="020B0503020204020204" pitchFamily="82" charset="2"/>
                <a:ea typeface="微软雅黑" panose="020B0503020204020204" pitchFamily="82" charset="2"/>
              </a:rPr>
              <a:t>先求解子查询</a:t>
            </a:r>
            <a:r>
              <a:rPr lang="zh-CN" altLang="zh-CN" sz="2400" dirty="0">
                <a:latin typeface="微软雅黑" panose="020B0503020204020204" pitchFamily="82" charset="2"/>
                <a:ea typeface="微软雅黑" panose="020B0503020204020204" pitchFamily="82" charset="2"/>
              </a:rPr>
              <a:t>，然后基于子查询的求解结果来求解父查询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p"/>
            </a:pPr>
            <a:endParaRPr lang="en-US" altLang="zh-CN" sz="2400" dirty="0">
              <a:latin typeface="微软雅黑" panose="020B0503020204020204" pitchFamily="82" charset="2"/>
              <a:ea typeface="微软雅黑" panose="020B0503020204020204" pitchFamily="82" charset="2"/>
            </a:endParaRPr>
          </a:p>
          <a:p>
            <a:pPr marL="0" indent="0">
              <a:buNone/>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4.53</a:t>
            </a:r>
            <a:r>
              <a:rPr lang="zh-CN" altLang="zh-CN" sz="2400" dirty="0">
                <a:latin typeface="微软雅黑" panose="020B0503020204020204" pitchFamily="82" charset="2"/>
                <a:ea typeface="微软雅黑" panose="020B0503020204020204" pitchFamily="82" charset="2"/>
              </a:rPr>
              <a:t>】查询选修了</a:t>
            </a:r>
            <a:r>
              <a:rPr lang="en-US" altLang="zh-CN" sz="2400" dirty="0">
                <a:latin typeface="微软雅黑" panose="020B0503020204020204" pitchFamily="82" charset="2"/>
                <a:ea typeface="微软雅黑" panose="020B0503020204020204" pitchFamily="82" charset="2"/>
              </a:rPr>
              <a:t>1</a:t>
            </a:r>
            <a:r>
              <a:rPr lang="zh-CN" altLang="zh-CN" sz="2400" dirty="0">
                <a:latin typeface="微软雅黑" panose="020B0503020204020204" pitchFamily="82" charset="2"/>
                <a:ea typeface="微软雅黑" panose="020B0503020204020204" pitchFamily="82" charset="2"/>
              </a:rPr>
              <a:t>号课程的学生学号、姓名及所在系。</a:t>
            </a:r>
          </a:p>
          <a:p>
            <a:pPr>
              <a:buFont typeface="Wingdings" panose="05000000000000000000" pitchFamily="2" charset="2"/>
              <a:buChar char="p"/>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p"/>
            </a:pPr>
            <a:endParaRPr lang="en-US" altLang="zh-CN" sz="2400" dirty="0">
              <a:latin typeface="微软雅黑" panose="020B0503020204020204" pitchFamily="82" charset="2"/>
              <a:ea typeface="微软雅黑" panose="020B0503020204020204" pitchFamily="82" charset="2"/>
            </a:endParaRPr>
          </a:p>
        </p:txBody>
      </p:sp>
      <p:grpSp>
        <p:nvGrpSpPr>
          <p:cNvPr id="11" name="组合 10">
            <a:extLst>
              <a:ext uri="{FF2B5EF4-FFF2-40B4-BE49-F238E27FC236}">
                <a16:creationId xmlns:a16="http://schemas.microsoft.com/office/drawing/2014/main" id="{29230AFE-3927-EDDF-22D8-881EDD9D24A9}"/>
              </a:ext>
            </a:extLst>
          </p:cNvPr>
          <p:cNvGrpSpPr/>
          <p:nvPr/>
        </p:nvGrpSpPr>
        <p:grpSpPr>
          <a:xfrm>
            <a:off x="725728" y="4388212"/>
            <a:ext cx="3702406" cy="1861481"/>
            <a:chOff x="430306" y="392987"/>
            <a:chExt cx="3702406" cy="1861481"/>
          </a:xfrm>
        </p:grpSpPr>
        <p:pic>
          <p:nvPicPr>
            <p:cNvPr id="6" name="图片 5" descr="图片包含 表格&#10;&#10;描述已自动生成">
              <a:extLst>
                <a:ext uri="{FF2B5EF4-FFF2-40B4-BE49-F238E27FC236}">
                  <a16:creationId xmlns:a16="http://schemas.microsoft.com/office/drawing/2014/main" id="{453FE184-4183-0115-67E9-F566C504F361}"/>
                </a:ext>
              </a:extLst>
            </p:cNvPr>
            <p:cNvPicPr>
              <a:picLocks noChangeAspect="1"/>
            </p:cNvPicPr>
            <p:nvPr/>
          </p:nvPicPr>
          <p:blipFill rotWithShape="1">
            <a:blip r:embed="rId2"/>
            <a:srcRect l="95902"/>
            <a:stretch/>
          </p:blipFill>
          <p:spPr>
            <a:xfrm>
              <a:off x="3714853" y="392987"/>
              <a:ext cx="417859" cy="1861481"/>
            </a:xfrm>
            <a:prstGeom prst="rect">
              <a:avLst/>
            </a:prstGeom>
          </p:spPr>
        </p:pic>
        <p:pic>
          <p:nvPicPr>
            <p:cNvPr id="10" name="图片 9" descr="图片包含 表格&#10;&#10;描述已自动生成">
              <a:extLst>
                <a:ext uri="{FF2B5EF4-FFF2-40B4-BE49-F238E27FC236}">
                  <a16:creationId xmlns:a16="http://schemas.microsoft.com/office/drawing/2014/main" id="{70590A41-B649-F57C-679D-D14B196BE753}"/>
                </a:ext>
              </a:extLst>
            </p:cNvPr>
            <p:cNvPicPr>
              <a:picLocks noChangeAspect="1"/>
            </p:cNvPicPr>
            <p:nvPr/>
          </p:nvPicPr>
          <p:blipFill rotWithShape="1">
            <a:blip r:embed="rId2"/>
            <a:srcRect r="66968"/>
            <a:stretch/>
          </p:blipFill>
          <p:spPr>
            <a:xfrm>
              <a:off x="430306" y="392987"/>
              <a:ext cx="3367971" cy="1861481"/>
            </a:xfrm>
            <a:prstGeom prst="rect">
              <a:avLst/>
            </a:prstGeom>
          </p:spPr>
        </p:pic>
      </p:grpSp>
      <p:graphicFrame>
        <p:nvGraphicFramePr>
          <p:cNvPr id="14" name="表格 13">
            <a:extLst>
              <a:ext uri="{FF2B5EF4-FFF2-40B4-BE49-F238E27FC236}">
                <a16:creationId xmlns:a16="http://schemas.microsoft.com/office/drawing/2014/main" id="{2C1255E1-E659-E4F0-C5E2-BA809CE039DE}"/>
              </a:ext>
            </a:extLst>
          </p:cNvPr>
          <p:cNvGraphicFramePr>
            <a:graphicFrameLocks noGrp="1"/>
          </p:cNvGraphicFramePr>
          <p:nvPr>
            <p:extLst>
              <p:ext uri="{D42A27DB-BD31-4B8C-83A1-F6EECF244321}">
                <p14:modId xmlns:p14="http://schemas.microsoft.com/office/powerpoint/2010/main" val="2183246479"/>
              </p:ext>
            </p:extLst>
          </p:nvPr>
        </p:nvGraphicFramePr>
        <p:xfrm>
          <a:off x="4876800" y="4514724"/>
          <a:ext cx="2019300" cy="1195284"/>
        </p:xfrm>
        <a:graphic>
          <a:graphicData uri="http://schemas.openxmlformats.org/drawingml/2006/table">
            <a:tbl>
              <a:tblPr firstRow="1" firstCol="1" bandRow="1">
                <a:tableStyleId>{5940675A-B579-460E-94D1-54222C63F5DA}</a:tableStyleId>
              </a:tblPr>
              <a:tblGrid>
                <a:gridCol w="2019300">
                  <a:extLst>
                    <a:ext uri="{9D8B030D-6E8A-4147-A177-3AD203B41FA5}">
                      <a16:colId xmlns:a16="http://schemas.microsoft.com/office/drawing/2014/main" val="8898220"/>
                    </a:ext>
                  </a:extLst>
                </a:gridCol>
              </a:tblGrid>
              <a:tr h="398428">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Sno</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4224244461"/>
                  </a:ext>
                </a:extLst>
              </a:tr>
              <a:tr h="398428">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542414889"/>
                  </a:ext>
                </a:extLst>
              </a:tr>
              <a:tr h="398428">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2021310723</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650367445"/>
                  </a:ext>
                </a:extLst>
              </a:tr>
            </a:tbl>
          </a:graphicData>
        </a:graphic>
      </p:graphicFrame>
      <p:graphicFrame>
        <p:nvGraphicFramePr>
          <p:cNvPr id="15" name="表格 14">
            <a:extLst>
              <a:ext uri="{FF2B5EF4-FFF2-40B4-BE49-F238E27FC236}">
                <a16:creationId xmlns:a16="http://schemas.microsoft.com/office/drawing/2014/main" id="{077C235F-2E8D-5E41-F560-C3DCF4E4936D}"/>
              </a:ext>
            </a:extLst>
          </p:cNvPr>
          <p:cNvGraphicFramePr>
            <a:graphicFrameLocks noGrp="1"/>
          </p:cNvGraphicFramePr>
          <p:nvPr>
            <p:extLst>
              <p:ext uri="{D42A27DB-BD31-4B8C-83A1-F6EECF244321}">
                <p14:modId xmlns:p14="http://schemas.microsoft.com/office/powerpoint/2010/main" val="1378037681"/>
              </p:ext>
            </p:extLst>
          </p:nvPr>
        </p:nvGraphicFramePr>
        <p:xfrm>
          <a:off x="7395092" y="4509120"/>
          <a:ext cx="4175996" cy="1220523"/>
        </p:xfrm>
        <a:graphic>
          <a:graphicData uri="http://schemas.openxmlformats.org/drawingml/2006/table">
            <a:tbl>
              <a:tblPr firstRow="1" firstCol="1" bandRow="1">
                <a:tableStyleId>{5940675A-B579-460E-94D1-54222C63F5DA}</a:tableStyleId>
              </a:tblPr>
              <a:tblGrid>
                <a:gridCol w="1640306">
                  <a:extLst>
                    <a:ext uri="{9D8B030D-6E8A-4147-A177-3AD203B41FA5}">
                      <a16:colId xmlns:a16="http://schemas.microsoft.com/office/drawing/2014/main" val="1579022780"/>
                    </a:ext>
                  </a:extLst>
                </a:gridCol>
                <a:gridCol w="1491954">
                  <a:extLst>
                    <a:ext uri="{9D8B030D-6E8A-4147-A177-3AD203B41FA5}">
                      <a16:colId xmlns:a16="http://schemas.microsoft.com/office/drawing/2014/main" val="4096790145"/>
                    </a:ext>
                  </a:extLst>
                </a:gridCol>
                <a:gridCol w="1043736">
                  <a:extLst>
                    <a:ext uri="{9D8B030D-6E8A-4147-A177-3AD203B41FA5}">
                      <a16:colId xmlns:a16="http://schemas.microsoft.com/office/drawing/2014/main" val="1258200118"/>
                    </a:ext>
                  </a:extLst>
                </a:gridCol>
              </a:tblGrid>
              <a:tr h="406841">
                <a:tc>
                  <a:txBody>
                    <a:bodyPr/>
                    <a:lstStyle/>
                    <a:p>
                      <a:pPr indent="127000" algn="ctr">
                        <a:lnSpc>
                          <a:spcPct val="150000"/>
                        </a:lnSpc>
                      </a:pPr>
                      <a:r>
                        <a:rPr lang="en-US" sz="1400" b="1" kern="100" dirty="0" err="1">
                          <a:solidFill>
                            <a:schemeClr val="bg1"/>
                          </a:solidFill>
                          <a:effectLst/>
                          <a:latin typeface="微软雅黑" panose="020B0503020204020204" pitchFamily="82" charset="2"/>
                          <a:ea typeface="微软雅黑" panose="020B0503020204020204" pitchFamily="82" charset="2"/>
                        </a:rPr>
                        <a:t>Sno</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82" charset="2"/>
                          <a:ea typeface="微软雅黑" panose="020B0503020204020204" pitchFamily="82" charset="2"/>
                        </a:rPr>
                        <a:t>Sname</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82" charset="2"/>
                          <a:ea typeface="微软雅黑" panose="020B0503020204020204" pitchFamily="82" charset="2"/>
                        </a:rPr>
                        <a:t>Sdept</a:t>
                      </a:r>
                      <a:endParaRPr lang="zh-CN" sz="14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308635831"/>
                  </a:ext>
                </a:extLst>
              </a:tr>
              <a:tr h="406841">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2021310722</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82" charset="2"/>
                          <a:ea typeface="微软雅黑" panose="020B0503020204020204" pitchFamily="82" charset="2"/>
                        </a:rPr>
                        <a:t>赵宇</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CS</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4009845193"/>
                  </a:ext>
                </a:extLst>
              </a:tr>
              <a:tr h="406841">
                <a:tc>
                  <a:txBody>
                    <a:bodyPr/>
                    <a:lstStyle/>
                    <a:p>
                      <a:pPr indent="127000" algn="ctr">
                        <a:lnSpc>
                          <a:spcPct val="150000"/>
                        </a:lnSpc>
                      </a:pPr>
                      <a:r>
                        <a:rPr lang="en-US" sz="1400" kern="100">
                          <a:effectLst/>
                          <a:latin typeface="微软雅黑" panose="020B0503020204020204" pitchFamily="82" charset="2"/>
                          <a:ea typeface="微软雅黑" panose="020B0503020204020204" pitchFamily="82" charset="2"/>
                        </a:rPr>
                        <a:t>2021310723</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82" charset="2"/>
                          <a:ea typeface="微软雅黑" panose="020B0503020204020204" pitchFamily="82" charset="2"/>
                        </a:rPr>
                        <a:t>张敏</a:t>
                      </a:r>
                      <a:endParaRPr lang="zh-CN" sz="14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82" charset="2"/>
                          <a:ea typeface="微软雅黑" panose="020B0503020204020204" pitchFamily="82" charset="2"/>
                        </a:rPr>
                        <a:t>CS</a:t>
                      </a:r>
                      <a:endParaRPr lang="zh-CN" sz="14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561243598"/>
                  </a:ext>
                </a:extLst>
              </a:tr>
            </a:tbl>
          </a:graphicData>
        </a:graphic>
      </p:graphicFrame>
      <p:sp>
        <p:nvSpPr>
          <p:cNvPr id="17" name="文本框 16">
            <a:extLst>
              <a:ext uri="{FF2B5EF4-FFF2-40B4-BE49-F238E27FC236}">
                <a16:creationId xmlns:a16="http://schemas.microsoft.com/office/drawing/2014/main" id="{A2062D06-1F7F-1455-D029-9969A8A47E17}"/>
              </a:ext>
            </a:extLst>
          </p:cNvPr>
          <p:cNvSpPr txBox="1"/>
          <p:nvPr/>
        </p:nvSpPr>
        <p:spPr>
          <a:xfrm>
            <a:off x="4776763" y="5794511"/>
            <a:ext cx="2331461" cy="369332"/>
          </a:xfrm>
          <a:prstGeom prst="rect">
            <a:avLst/>
          </a:prstGeom>
          <a:noFill/>
        </p:spPr>
        <p:txBody>
          <a:bodyPr wrap="square">
            <a:spAutoFit/>
          </a:bodyPr>
          <a:lstStyle/>
          <a:p>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内层查询的查询结果</a:t>
            </a:r>
            <a:r>
              <a:rPr lang="zh-CN" altLang="zh-CN" dirty="0">
                <a:effectLst/>
                <a:latin typeface="微软雅黑" panose="020B0503020204020204" pitchFamily="82" charset="2"/>
                <a:ea typeface="微软雅黑" panose="020B0503020204020204" pitchFamily="82" charset="2"/>
              </a:rPr>
              <a:t> </a:t>
            </a:r>
            <a:endParaRPr lang="zh-CN" altLang="en-US" dirty="0">
              <a:latin typeface="微软雅黑" panose="020B0503020204020204" pitchFamily="82" charset="2"/>
              <a:ea typeface="微软雅黑" panose="020B0503020204020204" pitchFamily="82" charset="2"/>
            </a:endParaRPr>
          </a:p>
        </p:txBody>
      </p:sp>
      <p:sp>
        <p:nvSpPr>
          <p:cNvPr id="18" name="文本框 17">
            <a:extLst>
              <a:ext uri="{FF2B5EF4-FFF2-40B4-BE49-F238E27FC236}">
                <a16:creationId xmlns:a16="http://schemas.microsoft.com/office/drawing/2014/main" id="{6EA1A30F-CC1A-5097-1C0E-F5DA5D03372E}"/>
              </a:ext>
            </a:extLst>
          </p:cNvPr>
          <p:cNvSpPr txBox="1"/>
          <p:nvPr/>
        </p:nvSpPr>
        <p:spPr>
          <a:xfrm>
            <a:off x="8488836" y="5793839"/>
            <a:ext cx="2331461" cy="369332"/>
          </a:xfrm>
          <a:prstGeom prst="rect">
            <a:avLst/>
          </a:prstGeom>
          <a:noFill/>
        </p:spPr>
        <p:txBody>
          <a:bodyPr wrap="square">
            <a:spAutoFit/>
          </a:bodyPr>
          <a:lstStyle/>
          <a:p>
            <a:r>
              <a:rPr lang="zh-CN" altLang="en-US" kern="100" dirty="0">
                <a:latin typeface="微软雅黑" panose="020B0503020204020204" pitchFamily="82" charset="2"/>
                <a:ea typeface="微软雅黑" panose="020B0503020204020204" pitchFamily="82" charset="2"/>
                <a:cs typeface="Times New Roman" panose="02020603050405020304" pitchFamily="18" charset="0"/>
              </a:rPr>
              <a:t>外</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层查询的查询结果</a:t>
            </a:r>
            <a:r>
              <a:rPr lang="zh-CN" altLang="zh-CN" dirty="0">
                <a:effectLst/>
                <a:latin typeface="微软雅黑" panose="020B0503020204020204" pitchFamily="82" charset="2"/>
                <a:ea typeface="微软雅黑" panose="020B0503020204020204" pitchFamily="82" charset="2"/>
              </a:rPr>
              <a:t> </a:t>
            </a:r>
            <a:endParaRPr lang="zh-CN" altLang="en-US" dirty="0">
              <a:latin typeface="微软雅黑" panose="020B0503020204020204" pitchFamily="82" charset="2"/>
              <a:ea typeface="微软雅黑" panose="020B0503020204020204" pitchFamily="82" charset="2"/>
            </a:endParaRPr>
          </a:p>
        </p:txBody>
      </p:sp>
      <p:sp>
        <p:nvSpPr>
          <p:cNvPr id="4" name="页脚占位符 3">
            <a:extLst>
              <a:ext uri="{FF2B5EF4-FFF2-40B4-BE49-F238E27FC236}">
                <a16:creationId xmlns:a16="http://schemas.microsoft.com/office/drawing/2014/main" id="{DA48F4B0-54A3-DA4C-EC5B-31D68C8389EB}"/>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30C44B47-C073-FD0B-8BF7-4A28348542B5}"/>
              </a:ext>
            </a:extLst>
          </p:cNvPr>
          <p:cNvSpPr>
            <a:spLocks noGrp="1"/>
          </p:cNvSpPr>
          <p:nvPr>
            <p:ph type="sldNum" sz="quarter" idx="12"/>
          </p:nvPr>
        </p:nvSpPr>
        <p:spPr/>
        <p:txBody>
          <a:bodyPr/>
          <a:lstStyle/>
          <a:p>
            <a:fld id="{4B0D34C0-35A8-654C-9FBA-7B4E017BD630}" type="slidenum">
              <a:rPr lang="en-US" altLang="zh-CN" smtClean="0"/>
              <a:t>49</a:t>
            </a:fld>
            <a:endParaRPr kumimoji="1" lang="zh-CN" altLang="en-US"/>
          </a:p>
        </p:txBody>
      </p:sp>
    </p:spTree>
    <p:extLst>
      <p:ext uri="{BB962C8B-B14F-4D97-AF65-F5344CB8AC3E}">
        <p14:creationId xmlns:p14="http://schemas.microsoft.com/office/powerpoint/2010/main" val="3721057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32E7AE53-2DF1-4168-B2E5-9880C12F217D}"/>
              </a:ext>
            </a:extLst>
          </p:cNvPr>
          <p:cNvSpPr/>
          <p:nvPr/>
        </p:nvSpPr>
        <p:spPr>
          <a:xfrm>
            <a:off x="3220381" y="1400175"/>
            <a:ext cx="5751236" cy="3971925"/>
          </a:xfrm>
          <a:prstGeom prst="roundRect">
            <a:avLst>
              <a:gd name="adj" fmla="val 982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OPPOSans M" panose="00020600040101010101" pitchFamily="18" charset="-122"/>
              <a:ea typeface="OPPOSans M" panose="00020600040101010101" pitchFamily="18" charset="-122"/>
              <a:sym typeface="+mn-ea"/>
            </a:endParaRP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857625" y="1981199"/>
            <a:ext cx="4816475" cy="2832101"/>
          </a:xfrm>
          <a:prstGeom prst="rect">
            <a:avLst/>
          </a:prstGeom>
        </p:spPr>
        <p:txBody>
          <a:bodyPr/>
          <a:lstStyle/>
          <a:p>
            <a:pPr marL="457200" indent="-457200">
              <a:buFont typeface="+mj-lt"/>
              <a:buAutoNum type="arabicPeriod"/>
            </a:pPr>
            <a:r>
              <a:rPr lang="en-US" altLang="zh-CN" sz="2400" b="1" dirty="0">
                <a:solidFill>
                  <a:srgbClr val="743481"/>
                </a:solidFill>
                <a:latin typeface="微软雅黑" panose="020B0503020204020204" pitchFamily="82" charset="2"/>
                <a:ea typeface="微软雅黑" panose="020B0503020204020204" pitchFamily="82" charset="2"/>
              </a:rPr>
              <a:t>SQL</a:t>
            </a:r>
            <a:r>
              <a:rPr lang="zh-CN" altLang="en-US" sz="2400" b="1" dirty="0">
                <a:solidFill>
                  <a:srgbClr val="743481"/>
                </a:solidFill>
                <a:latin typeface="微软雅黑" panose="020B0503020204020204" pitchFamily="82" charset="2"/>
                <a:ea typeface="微软雅黑" panose="020B0503020204020204" pitchFamily="82" charset="2"/>
              </a:rPr>
              <a:t>数据定义语言</a:t>
            </a:r>
            <a:endParaRPr lang="en-US" altLang="zh-CN" sz="2400" b="1" dirty="0">
              <a:solidFill>
                <a:srgbClr val="743481"/>
              </a:solidFill>
              <a:latin typeface="微软雅黑" panose="020B0503020204020204" pitchFamily="82" charset="2"/>
              <a:ea typeface="微软雅黑" panose="020B0503020204020204" pitchFamily="82" charset="2"/>
            </a:endParaRPr>
          </a:p>
          <a:p>
            <a:pPr marL="457200" indent="-457200">
              <a:buFont typeface="+mj-lt"/>
              <a:buAutoNum type="arabicPeriod"/>
            </a:pPr>
            <a:r>
              <a:rPr lang="en-US" altLang="zh-CN" sz="2400" dirty="0">
                <a:solidFill>
                  <a:schemeClr val="bg1">
                    <a:lumMod val="75000"/>
                  </a:schemeClr>
                </a:solidFill>
                <a:latin typeface="微软雅黑" panose="020B0503020204020204" pitchFamily="82" charset="2"/>
                <a:ea typeface="微软雅黑" panose="020B0503020204020204" pitchFamily="82" charset="2"/>
              </a:rPr>
              <a:t>SQL</a:t>
            </a:r>
            <a:r>
              <a:rPr lang="zh-CN" altLang="en-US" sz="2400" dirty="0">
                <a:solidFill>
                  <a:schemeClr val="bg1">
                    <a:lumMod val="75000"/>
                  </a:schemeClr>
                </a:solidFill>
                <a:latin typeface="微软雅黑" panose="020B0503020204020204" pitchFamily="82" charset="2"/>
                <a:ea typeface="微软雅黑" panose="020B0503020204020204" pitchFamily="82" charset="2"/>
              </a:rPr>
              <a:t>数据操纵语言</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en-US" altLang="zh-CN" sz="2400" dirty="0">
                <a:solidFill>
                  <a:schemeClr val="bg1">
                    <a:lumMod val="75000"/>
                  </a:schemeClr>
                </a:solidFill>
                <a:latin typeface="微软雅黑" panose="020B0503020204020204" pitchFamily="82" charset="2"/>
                <a:ea typeface="微软雅黑" panose="020B0503020204020204" pitchFamily="82" charset="2"/>
              </a:rPr>
              <a:t>SQL</a:t>
            </a:r>
            <a:r>
              <a:rPr lang="zh-CN" altLang="en-US" sz="2400" dirty="0">
                <a:solidFill>
                  <a:schemeClr val="bg1">
                    <a:lumMod val="75000"/>
                  </a:schemeClr>
                </a:solidFill>
                <a:latin typeface="微软雅黑" panose="020B0503020204020204" pitchFamily="82" charset="2"/>
                <a:ea typeface="微软雅黑" panose="020B0503020204020204" pitchFamily="82" charset="2"/>
              </a:rPr>
              <a:t>数据控制语言</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zh-CN" altLang="en-US" sz="2400" dirty="0">
                <a:solidFill>
                  <a:schemeClr val="bg1">
                    <a:lumMod val="75000"/>
                  </a:schemeClr>
                </a:solidFill>
                <a:latin typeface="微软雅黑" panose="020B0503020204020204" pitchFamily="82" charset="2"/>
                <a:ea typeface="微软雅黑" panose="020B0503020204020204" pitchFamily="82" charset="2"/>
              </a:rPr>
              <a:t>存储过程和函数</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zh-CN" altLang="en-US" sz="2400" dirty="0">
                <a:solidFill>
                  <a:schemeClr val="bg1">
                    <a:lumMod val="75000"/>
                  </a:schemeClr>
                </a:solidFill>
                <a:latin typeface="微软雅黑" panose="020B0503020204020204" pitchFamily="82" charset="2"/>
                <a:ea typeface="微软雅黑" panose="020B0503020204020204" pitchFamily="82" charset="2"/>
              </a:rPr>
              <a:t>触发器</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zh-CN" altLang="en-US" sz="2400" dirty="0">
                <a:solidFill>
                  <a:schemeClr val="bg1">
                    <a:lumMod val="75000"/>
                  </a:schemeClr>
                </a:solidFill>
                <a:latin typeface="微软雅黑" panose="020B0503020204020204" pitchFamily="82" charset="2"/>
                <a:ea typeface="微软雅黑" panose="020B0503020204020204" pitchFamily="82" charset="2"/>
              </a:rPr>
              <a:t>使用程序设计语言访问数据库</a:t>
            </a:r>
            <a:endParaRPr lang="zh-CN" altLang="zh-CN" sz="2400" dirty="0">
              <a:solidFill>
                <a:schemeClr val="bg1">
                  <a:lumMod val="75000"/>
                </a:schemeClr>
              </a:solidFill>
              <a:latin typeface="微软雅黑" panose="020B0503020204020204" pitchFamily="82" charset="2"/>
              <a:ea typeface="微软雅黑" panose="020B0503020204020204" pitchFamily="82" charset="2"/>
            </a:endParaRPr>
          </a:p>
        </p:txBody>
      </p:sp>
      <p:sp>
        <p:nvSpPr>
          <p:cNvPr id="6" name="标题 5">
            <a:extLst>
              <a:ext uri="{FF2B5EF4-FFF2-40B4-BE49-F238E27FC236}">
                <a16:creationId xmlns:a16="http://schemas.microsoft.com/office/drawing/2014/main" id="{99EED39F-479E-8654-04C3-FE02EC01D99F}"/>
              </a:ext>
            </a:extLst>
          </p:cNvPr>
          <p:cNvSpPr>
            <a:spLocks noGrp="1"/>
          </p:cNvSpPr>
          <p:nvPr>
            <p:ph type="title"/>
          </p:nvPr>
        </p:nvSpPr>
        <p:spPr/>
        <p:txBody>
          <a:bodyPr/>
          <a:lstStyle/>
          <a:p>
            <a:r>
              <a:rPr lang="zh-CN" altLang="en-US" dirty="0"/>
              <a:t>目录</a:t>
            </a:r>
          </a:p>
        </p:txBody>
      </p:sp>
      <p:sp>
        <p:nvSpPr>
          <p:cNvPr id="2" name="页脚占位符 1">
            <a:extLst>
              <a:ext uri="{FF2B5EF4-FFF2-40B4-BE49-F238E27FC236}">
                <a16:creationId xmlns:a16="http://schemas.microsoft.com/office/drawing/2014/main" id="{84A0BF86-935C-8C52-00CA-F8007A97BCC0}"/>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C75FB075-EC3E-DF84-54A1-9573359586B6}"/>
              </a:ext>
            </a:extLst>
          </p:cNvPr>
          <p:cNvSpPr>
            <a:spLocks noGrp="1"/>
          </p:cNvSpPr>
          <p:nvPr>
            <p:ph type="sldNum" sz="quarter" idx="12"/>
          </p:nvPr>
        </p:nvSpPr>
        <p:spPr/>
        <p:txBody>
          <a:bodyPr/>
          <a:lstStyle/>
          <a:p>
            <a:fld id="{4B0D34C0-35A8-654C-9FBA-7B4E017BD630}" type="slidenum">
              <a:rPr lang="en-US" altLang="zh-CN" smtClean="0"/>
              <a:t>5</a:t>
            </a:fld>
            <a:endParaRPr kumimoji="1" lang="zh-CN" altLang="en-US"/>
          </a:p>
        </p:txBody>
      </p:sp>
    </p:spTree>
    <p:extLst>
      <p:ext uri="{BB962C8B-B14F-4D97-AF65-F5344CB8AC3E}">
        <p14:creationId xmlns:p14="http://schemas.microsoft.com/office/powerpoint/2010/main" val="2196044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18">
            <a:extLst>
              <a:ext uri="{FF2B5EF4-FFF2-40B4-BE49-F238E27FC236}">
                <a16:creationId xmlns:a16="http://schemas.microsoft.com/office/drawing/2014/main" id="{CA02947C-86FA-43A0-AEA7-1533075A3978}"/>
              </a:ext>
            </a:extLst>
          </p:cNvPr>
          <p:cNvSpPr/>
          <p:nvPr/>
        </p:nvSpPr>
        <p:spPr>
          <a:xfrm>
            <a:off x="282948" y="1011846"/>
            <a:ext cx="10891558" cy="429169"/>
          </a:xfrm>
          <a:prstGeom prst="roundRect">
            <a:avLst>
              <a:gd name="adj" fmla="val 2350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3" name="Shape9">
            <a:extLst>
              <a:ext uri="{FF2B5EF4-FFF2-40B4-BE49-F238E27FC236}">
                <a16:creationId xmlns:a16="http://schemas.microsoft.com/office/drawing/2014/main" id="{003226AC-6541-4649-B6AC-1E73BD4D9C4F}"/>
              </a:ext>
            </a:extLst>
          </p:cNvPr>
          <p:cNvSpPr/>
          <p:nvPr/>
        </p:nvSpPr>
        <p:spPr>
          <a:xfrm>
            <a:off x="391666" y="1446030"/>
            <a:ext cx="11101088" cy="4278596"/>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1" name="Shape18">
            <a:extLst>
              <a:ext uri="{FF2B5EF4-FFF2-40B4-BE49-F238E27FC236}">
                <a16:creationId xmlns:a16="http://schemas.microsoft.com/office/drawing/2014/main" id="{CA02947C-86FA-43A0-AEA7-1533075A3978}"/>
              </a:ext>
            </a:extLst>
          </p:cNvPr>
          <p:cNvSpPr/>
          <p:nvPr/>
        </p:nvSpPr>
        <p:spPr>
          <a:xfrm>
            <a:off x="282948" y="5803338"/>
            <a:ext cx="11478746" cy="866230"/>
          </a:xfrm>
          <a:prstGeom prst="roundRect">
            <a:avLst>
              <a:gd name="adj" fmla="val 2350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嵌套查询</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800" y="1004318"/>
            <a:ext cx="11456894" cy="4876801"/>
          </a:xfrm>
          <a:prstGeom prst="rect">
            <a:avLst/>
          </a:prstGeom>
        </p:spPr>
        <p:txBody>
          <a:bodyPr/>
          <a:lstStyle/>
          <a:p>
            <a:pPr>
              <a:buFont typeface="Wingdings" panose="05000000000000000000" pitchFamily="2" charset="2"/>
              <a:buChar char="Ø"/>
            </a:pPr>
            <a:r>
              <a:rPr lang="zh-CN" altLang="zh-CN" sz="2400" dirty="0">
                <a:solidFill>
                  <a:srgbClr val="3B20FF"/>
                </a:solidFill>
                <a:latin typeface="微软雅黑" panose="020B0503020204020204" pitchFamily="82" charset="2"/>
                <a:ea typeface="微软雅黑" panose="020B0503020204020204" pitchFamily="82" charset="2"/>
              </a:rPr>
              <a:t>有些嵌套查询可以用连接操作实现</a:t>
            </a:r>
            <a:endParaRPr lang="en-US" altLang="zh-CN" sz="2400" dirty="0">
              <a:solidFill>
                <a:srgbClr val="3B20FF"/>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4.54</a:t>
            </a: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4.53</a:t>
            </a:r>
            <a:r>
              <a:rPr lang="zh-CN" altLang="zh-CN" sz="2400" dirty="0">
                <a:latin typeface="微软雅黑" panose="020B0503020204020204" pitchFamily="82" charset="2"/>
                <a:ea typeface="微软雅黑" panose="020B0503020204020204" pitchFamily="82" charset="2"/>
              </a:rPr>
              <a:t>中的</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语句可以重写为：</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4.55</a:t>
            </a:r>
            <a:r>
              <a:rPr lang="zh-CN" altLang="zh-CN" sz="2400" dirty="0">
                <a:latin typeface="微软雅黑" panose="020B0503020204020204" pitchFamily="82" charset="2"/>
                <a:ea typeface="微软雅黑" panose="020B0503020204020204" pitchFamily="82" charset="2"/>
              </a:rPr>
              <a:t>】查询选修数据库课程的学生的学号。</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solidFill>
                  <a:srgbClr val="3B20FF"/>
                </a:solidFill>
                <a:latin typeface="微软雅黑" panose="020B0503020204020204" pitchFamily="82" charset="2"/>
                <a:ea typeface="微软雅黑" panose="020B0503020204020204" pitchFamily="82" charset="2"/>
              </a:rPr>
              <a:t>当内层查询的查询结果是一个值（不是集合）时，使用</a:t>
            </a:r>
            <a:r>
              <a:rPr lang="en-US" altLang="zh-CN" sz="2400" dirty="0">
                <a:solidFill>
                  <a:srgbClr val="3B20FF"/>
                </a:solidFill>
                <a:latin typeface="微软雅黑" panose="020B0503020204020204" pitchFamily="82" charset="2"/>
                <a:ea typeface="微软雅黑" panose="020B0503020204020204" pitchFamily="82" charset="2"/>
              </a:rPr>
              <a:t>=,&gt;,&lt;,!=</a:t>
            </a:r>
            <a:r>
              <a:rPr lang="zh-CN" altLang="zh-CN" sz="2400" dirty="0">
                <a:solidFill>
                  <a:srgbClr val="3B20FF"/>
                </a:solidFill>
                <a:latin typeface="微软雅黑" panose="020B0503020204020204" pitchFamily="82" charset="2"/>
                <a:ea typeface="微软雅黑" panose="020B0503020204020204" pitchFamily="82" charset="2"/>
              </a:rPr>
              <a:t>等比较运算符</a:t>
            </a:r>
            <a:endParaRPr lang="en-US" altLang="zh-CN" sz="2400" dirty="0">
              <a:solidFill>
                <a:srgbClr val="3B20FF"/>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solidFill>
                  <a:srgbClr val="3B20FF"/>
                </a:solidFill>
                <a:latin typeface="微软雅黑" panose="020B0503020204020204" pitchFamily="82" charset="2"/>
                <a:ea typeface="微软雅黑" panose="020B0503020204020204" pitchFamily="82" charset="2"/>
              </a:rPr>
              <a:t>当内层查询的查询结果是一个集合时，使用</a:t>
            </a:r>
            <a:r>
              <a:rPr lang="en" altLang="zh-CN" sz="2400" dirty="0">
                <a:solidFill>
                  <a:srgbClr val="3B20FF"/>
                </a:solidFill>
                <a:latin typeface="微软雅黑" panose="020B0503020204020204" pitchFamily="82" charset="2"/>
                <a:ea typeface="微软雅黑" panose="020B0503020204020204" pitchFamily="82" charset="2"/>
              </a:rPr>
              <a:t>IN</a:t>
            </a:r>
            <a:r>
              <a:rPr lang="zh-CN" altLang="en" sz="2400" dirty="0">
                <a:solidFill>
                  <a:srgbClr val="3B20FF"/>
                </a:solidFill>
                <a:latin typeface="微软雅黑" panose="020B0503020204020204" pitchFamily="82" charset="2"/>
                <a:ea typeface="微软雅黑" panose="020B0503020204020204" pitchFamily="82" charset="2"/>
              </a:rPr>
              <a:t>、</a:t>
            </a:r>
            <a:r>
              <a:rPr lang="en" altLang="zh-CN" sz="2400" dirty="0">
                <a:solidFill>
                  <a:srgbClr val="3B20FF"/>
                </a:solidFill>
                <a:latin typeface="微软雅黑" panose="020B0503020204020204" pitchFamily="82" charset="2"/>
                <a:ea typeface="微软雅黑" panose="020B0503020204020204" pitchFamily="82" charset="2"/>
              </a:rPr>
              <a:t>NOT INT</a:t>
            </a:r>
            <a:r>
              <a:rPr lang="zh-CN" altLang="en" sz="2400" dirty="0">
                <a:solidFill>
                  <a:srgbClr val="3B20FF"/>
                </a:solidFill>
                <a:latin typeface="微软雅黑" panose="020B0503020204020204" pitchFamily="82" charset="2"/>
                <a:ea typeface="微软雅黑" panose="020B0503020204020204" pitchFamily="82" charset="2"/>
              </a:rPr>
              <a:t>、</a:t>
            </a:r>
            <a:r>
              <a:rPr lang="en" altLang="zh-CN" sz="2400" dirty="0">
                <a:solidFill>
                  <a:srgbClr val="3B20FF"/>
                </a:solidFill>
                <a:latin typeface="微软雅黑" panose="020B0503020204020204" pitchFamily="82" charset="2"/>
                <a:ea typeface="微软雅黑" panose="020B0503020204020204" pitchFamily="82" charset="2"/>
              </a:rPr>
              <a:t>ANY</a:t>
            </a:r>
            <a:r>
              <a:rPr lang="en-US" altLang="zh-CN" sz="2400" dirty="0">
                <a:solidFill>
                  <a:srgbClr val="3B20FF"/>
                </a:solidFill>
                <a:latin typeface="微软雅黑" panose="020B0503020204020204" pitchFamily="82" charset="2"/>
                <a:ea typeface="微软雅黑" panose="020B0503020204020204" pitchFamily="82" charset="2"/>
              </a:rPr>
              <a:t>/SOME</a:t>
            </a:r>
            <a:r>
              <a:rPr lang="zh-CN" altLang="en-US" sz="2400" dirty="0">
                <a:solidFill>
                  <a:srgbClr val="3B20FF"/>
                </a:solidFill>
                <a:latin typeface="微软雅黑" panose="020B0503020204020204" pitchFamily="82" charset="2"/>
                <a:ea typeface="微软雅黑" panose="020B0503020204020204" pitchFamily="82" charset="2"/>
              </a:rPr>
              <a:t>、</a:t>
            </a:r>
            <a:r>
              <a:rPr lang="en-US" altLang="zh-CN" sz="2400" dirty="0">
                <a:solidFill>
                  <a:srgbClr val="3B20FF"/>
                </a:solidFill>
                <a:latin typeface="微软雅黑" panose="020B0503020204020204" pitchFamily="82" charset="2"/>
                <a:ea typeface="微软雅黑" panose="020B0503020204020204" pitchFamily="82" charset="2"/>
              </a:rPr>
              <a:t>ALL</a:t>
            </a:r>
            <a:r>
              <a:rPr lang="zh-CN" altLang="zh-CN" sz="2400" dirty="0">
                <a:solidFill>
                  <a:srgbClr val="3B20FF"/>
                </a:solidFill>
                <a:latin typeface="微软雅黑" panose="020B0503020204020204" pitchFamily="82" charset="2"/>
                <a:ea typeface="微软雅黑" panose="020B0503020204020204" pitchFamily="82" charset="2"/>
              </a:rPr>
              <a:t> </a:t>
            </a:r>
          </a:p>
          <a:p>
            <a:pPr>
              <a:buFont typeface="Wingdings" panose="05000000000000000000" pitchFamily="2" charset="2"/>
              <a:buChar char="Ø"/>
            </a:pPr>
            <a:endParaRPr lang="en-US" altLang="zh-CN" sz="2400" dirty="0">
              <a:solidFill>
                <a:srgbClr val="FF0000"/>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p:txBody>
      </p:sp>
      <p:pic>
        <p:nvPicPr>
          <p:cNvPr id="5" name="图片 4">
            <a:extLst>
              <a:ext uri="{FF2B5EF4-FFF2-40B4-BE49-F238E27FC236}">
                <a16:creationId xmlns:a16="http://schemas.microsoft.com/office/drawing/2014/main" id="{A96402EA-4055-7BED-0A04-9ECE0615198A}"/>
              </a:ext>
            </a:extLst>
          </p:cNvPr>
          <p:cNvPicPr>
            <a:picLocks noChangeAspect="1"/>
          </p:cNvPicPr>
          <p:nvPr/>
        </p:nvPicPr>
        <p:blipFill>
          <a:blip r:embed="rId2"/>
          <a:stretch>
            <a:fillRect/>
          </a:stretch>
        </p:blipFill>
        <p:spPr>
          <a:xfrm>
            <a:off x="430306" y="2038927"/>
            <a:ext cx="10744200" cy="1028700"/>
          </a:xfrm>
          <a:prstGeom prst="rect">
            <a:avLst/>
          </a:prstGeom>
        </p:spPr>
      </p:pic>
      <p:grpSp>
        <p:nvGrpSpPr>
          <p:cNvPr id="9" name="组合 8">
            <a:extLst>
              <a:ext uri="{FF2B5EF4-FFF2-40B4-BE49-F238E27FC236}">
                <a16:creationId xmlns:a16="http://schemas.microsoft.com/office/drawing/2014/main" id="{CFB23F4B-3128-81A6-C5A1-8F79C275A16A}"/>
              </a:ext>
            </a:extLst>
          </p:cNvPr>
          <p:cNvGrpSpPr/>
          <p:nvPr/>
        </p:nvGrpSpPr>
        <p:grpSpPr>
          <a:xfrm>
            <a:off x="1731465" y="3718025"/>
            <a:ext cx="4136453" cy="2006600"/>
            <a:chOff x="0" y="1441227"/>
            <a:chExt cx="4136453" cy="2006600"/>
          </a:xfrm>
        </p:grpSpPr>
        <p:pic>
          <p:nvPicPr>
            <p:cNvPr id="8" name="图片 7" descr="矩形&#10;&#10;中度可信度描述已自动生成">
              <a:extLst>
                <a:ext uri="{FF2B5EF4-FFF2-40B4-BE49-F238E27FC236}">
                  <a16:creationId xmlns:a16="http://schemas.microsoft.com/office/drawing/2014/main" id="{8C432918-06C7-A508-9FE9-7A3F339F2943}"/>
                </a:ext>
              </a:extLst>
            </p:cNvPr>
            <p:cNvPicPr>
              <a:picLocks noChangeAspect="1"/>
            </p:cNvPicPr>
            <p:nvPr/>
          </p:nvPicPr>
          <p:blipFill rotWithShape="1">
            <a:blip r:embed="rId3"/>
            <a:srcRect l="96045"/>
            <a:stretch/>
          </p:blipFill>
          <p:spPr>
            <a:xfrm>
              <a:off x="3712092" y="1446227"/>
              <a:ext cx="424361" cy="2001600"/>
            </a:xfrm>
            <a:prstGeom prst="rect">
              <a:avLst/>
            </a:prstGeom>
          </p:spPr>
        </p:pic>
        <p:pic>
          <p:nvPicPr>
            <p:cNvPr id="16" name="图片 15" descr="矩形&#10;&#10;中度可信度描述已自动生成">
              <a:extLst>
                <a:ext uri="{FF2B5EF4-FFF2-40B4-BE49-F238E27FC236}">
                  <a16:creationId xmlns:a16="http://schemas.microsoft.com/office/drawing/2014/main" id="{A0EDEFE9-CEE6-A0D4-41F1-56A3C6132F16}"/>
                </a:ext>
              </a:extLst>
            </p:cNvPr>
            <p:cNvPicPr>
              <a:picLocks noChangeAspect="1"/>
            </p:cNvPicPr>
            <p:nvPr/>
          </p:nvPicPr>
          <p:blipFill rotWithShape="1">
            <a:blip r:embed="rId3"/>
            <a:srcRect r="65082"/>
            <a:stretch/>
          </p:blipFill>
          <p:spPr>
            <a:xfrm>
              <a:off x="0" y="1441227"/>
              <a:ext cx="3756074" cy="2006600"/>
            </a:xfrm>
            <a:prstGeom prst="rect">
              <a:avLst/>
            </a:prstGeom>
          </p:spPr>
        </p:pic>
      </p:grpSp>
      <p:graphicFrame>
        <p:nvGraphicFramePr>
          <p:cNvPr id="12" name="表格 11">
            <a:extLst>
              <a:ext uri="{FF2B5EF4-FFF2-40B4-BE49-F238E27FC236}">
                <a16:creationId xmlns:a16="http://schemas.microsoft.com/office/drawing/2014/main" id="{0065DF40-017D-96AC-D3AD-43A850169A94}"/>
              </a:ext>
            </a:extLst>
          </p:cNvPr>
          <p:cNvGraphicFramePr>
            <a:graphicFrameLocks noGrp="1"/>
          </p:cNvGraphicFramePr>
          <p:nvPr>
            <p:extLst>
              <p:ext uri="{D42A27DB-BD31-4B8C-83A1-F6EECF244321}">
                <p14:modId xmlns:p14="http://schemas.microsoft.com/office/powerpoint/2010/main" val="3885292676"/>
              </p:ext>
            </p:extLst>
          </p:nvPr>
        </p:nvGraphicFramePr>
        <p:xfrm>
          <a:off x="6477000" y="3718025"/>
          <a:ext cx="4585447" cy="1065189"/>
        </p:xfrm>
        <a:graphic>
          <a:graphicData uri="http://schemas.openxmlformats.org/drawingml/2006/table">
            <a:tbl>
              <a:tblPr firstRow="1" firstCol="1" bandRow="1">
                <a:tableStyleId>{5940675A-B579-460E-94D1-54222C63F5DA}</a:tableStyleId>
              </a:tblPr>
              <a:tblGrid>
                <a:gridCol w="4585447">
                  <a:extLst>
                    <a:ext uri="{9D8B030D-6E8A-4147-A177-3AD203B41FA5}">
                      <a16:colId xmlns:a16="http://schemas.microsoft.com/office/drawing/2014/main" val="989698627"/>
                    </a:ext>
                  </a:extLst>
                </a:gridCol>
              </a:tblGrid>
              <a:tr h="355063">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Sno</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330028024"/>
                  </a:ext>
                </a:extLst>
              </a:tr>
              <a:tr h="355063">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74443136"/>
                  </a:ext>
                </a:extLst>
              </a:tr>
              <a:tr h="355063">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2021310723</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390640829"/>
                  </a:ext>
                </a:extLst>
              </a:tr>
            </a:tbl>
          </a:graphicData>
        </a:graphic>
      </p:graphicFrame>
      <p:sp>
        <p:nvSpPr>
          <p:cNvPr id="4" name="页脚占位符 3">
            <a:extLst>
              <a:ext uri="{FF2B5EF4-FFF2-40B4-BE49-F238E27FC236}">
                <a16:creationId xmlns:a16="http://schemas.microsoft.com/office/drawing/2014/main" id="{514FBA4E-2992-C26B-35ED-FA19B890FED3}"/>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871DD74A-E884-ED52-CAAF-59584FD655B4}"/>
              </a:ext>
            </a:extLst>
          </p:cNvPr>
          <p:cNvSpPr>
            <a:spLocks noGrp="1"/>
          </p:cNvSpPr>
          <p:nvPr>
            <p:ph type="sldNum" sz="quarter" idx="12"/>
          </p:nvPr>
        </p:nvSpPr>
        <p:spPr/>
        <p:txBody>
          <a:bodyPr/>
          <a:lstStyle/>
          <a:p>
            <a:fld id="{4B0D34C0-35A8-654C-9FBA-7B4E017BD630}" type="slidenum">
              <a:rPr lang="en-US" altLang="zh-CN" smtClean="0"/>
              <a:t>50</a:t>
            </a:fld>
            <a:endParaRPr kumimoji="1" lang="zh-CN" altLang="en-US"/>
          </a:p>
        </p:txBody>
      </p:sp>
      <p:sp>
        <p:nvSpPr>
          <p:cNvPr id="7" name="圆角矩形标注 6">
            <a:extLst>
              <a:ext uri="{FF2B5EF4-FFF2-40B4-BE49-F238E27FC236}">
                <a16:creationId xmlns:a16="http://schemas.microsoft.com/office/drawing/2014/main" id="{FD2F978D-747F-218E-6232-ACC9BB7F1B47}"/>
              </a:ext>
            </a:extLst>
          </p:cNvPr>
          <p:cNvSpPr/>
          <p:nvPr/>
        </p:nvSpPr>
        <p:spPr bwMode="auto">
          <a:xfrm>
            <a:off x="6170799" y="4832486"/>
            <a:ext cx="5262283" cy="868323"/>
          </a:xfrm>
          <a:prstGeom prst="wedgeRoundRectCallout">
            <a:avLst>
              <a:gd name="adj1" fmla="val -6601"/>
              <a:gd name="adj2" fmla="val 62960"/>
              <a:gd name="adj3" fmla="val 16667"/>
            </a:avLst>
          </a:prstGeom>
          <a:solidFill>
            <a:schemeClr val="bg1"/>
          </a:solidFill>
          <a:ln w="12700" cap="flat" cmpd="sng" algn="ctr">
            <a:solidFill>
              <a:srgbClr val="74348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342900" indent="-342900" fontAlgn="base">
              <a:spcBef>
                <a:spcPct val="50000"/>
              </a:spcBef>
              <a:spcAft>
                <a:spcPct val="0"/>
              </a:spcAft>
              <a:buFont typeface="Arial" panose="020B0604020202020204" pitchFamily="34" charset="0"/>
              <a:buChar char="•"/>
            </a:pPr>
            <a:r>
              <a:rPr kumimoji="1" lang="en-US" altLang="zh-CN" dirty="0">
                <a:latin typeface="Microsoft YaHei" panose="020B0503020204020204" pitchFamily="34" charset="-122"/>
                <a:ea typeface="Microsoft YaHei" panose="020B0503020204020204" pitchFamily="34" charset="-122"/>
              </a:rPr>
              <a:t>IN</a:t>
            </a:r>
            <a:r>
              <a:rPr kumimoji="1" lang="zh-CN" altLang="en-US" dirty="0">
                <a:latin typeface="Microsoft YaHei" panose="020B0503020204020204" pitchFamily="34" charset="-122"/>
                <a:ea typeface="Microsoft YaHei" panose="020B0503020204020204" pitchFamily="34" charset="-122"/>
              </a:rPr>
              <a:t> 等价于 </a:t>
            </a:r>
            <a:r>
              <a:rPr kumimoji="1" lang="en-US" altLang="zh-CN" dirty="0">
                <a:latin typeface="Microsoft YaHei" panose="020B0503020204020204" pitchFamily="34" charset="-122"/>
                <a:ea typeface="Microsoft YaHei" panose="020B0503020204020204" pitchFamily="34" charset="-122"/>
              </a:rPr>
              <a:t>=ANY;</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NOT</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IN</a:t>
            </a:r>
            <a:r>
              <a:rPr kumimoji="1" lang="zh-CN" altLang="en-US" dirty="0">
                <a:latin typeface="Microsoft YaHei" panose="020B0503020204020204" pitchFamily="34" charset="-122"/>
                <a:ea typeface="Microsoft YaHei" panose="020B0503020204020204" pitchFamily="34" charset="-122"/>
              </a:rPr>
              <a:t> 等价于 </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ALL</a:t>
            </a:r>
          </a:p>
          <a:p>
            <a:pPr marL="342900" indent="-342900" fontAlgn="base">
              <a:spcBef>
                <a:spcPct val="50000"/>
              </a:spcBef>
              <a:spcAft>
                <a:spcPct val="0"/>
              </a:spcAft>
              <a:buFont typeface="Arial" panose="020B0604020202020204" pitchFamily="34" charset="0"/>
              <a:buChar char="•"/>
            </a:pPr>
            <a:r>
              <a:rPr kumimoji="1" lang="en-US" altLang="zh-CN" dirty="0">
                <a:latin typeface="Microsoft YaHei" panose="020B0503020204020204" pitchFamily="34" charset="-122"/>
                <a:ea typeface="Microsoft YaHei" panose="020B0503020204020204" pitchFamily="34" charset="-122"/>
              </a:rPr>
              <a:t>&gt;</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ANY</a:t>
            </a:r>
            <a:r>
              <a:rPr kumimoji="1" lang="zh-CN" altLang="en-US" dirty="0">
                <a:latin typeface="Microsoft YaHei" panose="020B0503020204020204" pitchFamily="34" charset="-122"/>
                <a:ea typeface="Microsoft YaHei" panose="020B0503020204020204" pitchFamily="34" charset="-122"/>
              </a:rPr>
              <a:t> 大于任一个；</a:t>
            </a:r>
            <a:r>
              <a:rPr kumimoji="1" lang="en-US" altLang="zh-CN" dirty="0">
                <a:latin typeface="Microsoft YaHei" panose="020B0503020204020204" pitchFamily="34" charset="-122"/>
                <a:ea typeface="Microsoft YaHei" panose="020B0503020204020204" pitchFamily="34" charset="-122"/>
              </a:rPr>
              <a:t>&gt;</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ALL</a:t>
            </a:r>
            <a:r>
              <a:rPr kumimoji="1" lang="zh-CN" altLang="en-US" dirty="0">
                <a:latin typeface="Microsoft YaHei" panose="020B0503020204020204" pitchFamily="34" charset="-122"/>
                <a:ea typeface="Microsoft YaHei" panose="020B0503020204020204" pitchFamily="34" charset="-122"/>
              </a:rPr>
              <a:t> 大于所有</a:t>
            </a:r>
          </a:p>
        </p:txBody>
      </p:sp>
    </p:spTree>
    <p:extLst>
      <p:ext uri="{BB962C8B-B14F-4D97-AF65-F5344CB8AC3E}">
        <p14:creationId xmlns:p14="http://schemas.microsoft.com/office/powerpoint/2010/main" val="10157797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9">
            <a:extLst>
              <a:ext uri="{FF2B5EF4-FFF2-40B4-BE49-F238E27FC236}">
                <a16:creationId xmlns:a16="http://schemas.microsoft.com/office/drawing/2014/main" id="{003226AC-6541-4649-B6AC-1E73BD4D9C4F}"/>
              </a:ext>
            </a:extLst>
          </p:cNvPr>
          <p:cNvSpPr/>
          <p:nvPr/>
        </p:nvSpPr>
        <p:spPr>
          <a:xfrm>
            <a:off x="391665" y="2516883"/>
            <a:ext cx="12116021" cy="4000264"/>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8" name="Shape18">
            <a:extLst>
              <a:ext uri="{FF2B5EF4-FFF2-40B4-BE49-F238E27FC236}">
                <a16:creationId xmlns:a16="http://schemas.microsoft.com/office/drawing/2014/main" id="{CA02947C-86FA-43A0-AEA7-1533075A3978}"/>
              </a:ext>
            </a:extLst>
          </p:cNvPr>
          <p:cNvSpPr/>
          <p:nvPr/>
        </p:nvSpPr>
        <p:spPr>
          <a:xfrm>
            <a:off x="282948" y="1048076"/>
            <a:ext cx="11775702" cy="1152952"/>
          </a:xfrm>
          <a:prstGeom prst="roundRect">
            <a:avLst>
              <a:gd name="adj" fmla="val 2350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嵌套查询</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800" y="1201270"/>
            <a:ext cx="11456894" cy="4876801"/>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子查询的查询条件</a:t>
            </a:r>
            <a:r>
              <a:rPr lang="zh-CN" altLang="zh-CN" sz="2400" dirty="0">
                <a:solidFill>
                  <a:srgbClr val="743481"/>
                </a:solidFill>
                <a:latin typeface="微软雅黑" panose="020B0503020204020204" pitchFamily="82" charset="2"/>
                <a:ea typeface="微软雅黑" panose="020B0503020204020204" pitchFamily="82" charset="2"/>
              </a:rPr>
              <a:t>不依赖</a:t>
            </a:r>
            <a:r>
              <a:rPr lang="zh-CN" altLang="zh-CN" sz="2400" dirty="0">
                <a:latin typeface="微软雅黑" panose="020B0503020204020204" pitchFamily="82" charset="2"/>
                <a:ea typeface="微软雅黑" panose="020B0503020204020204" pitchFamily="82" charset="2"/>
              </a:rPr>
              <a:t>于父查询</a:t>
            </a:r>
            <a:r>
              <a:rPr lang="zh-CN" altLang="en-US" sz="2400" dirty="0">
                <a:latin typeface="微软雅黑" panose="020B0503020204020204" pitchFamily="82" charset="2"/>
                <a:ea typeface="微软雅黑" panose="020B0503020204020204" pitchFamily="82" charset="2"/>
              </a:rPr>
              <a:t>的查询为</a:t>
            </a:r>
            <a:r>
              <a:rPr lang="zh-CN" altLang="en-US" sz="2400" dirty="0">
                <a:solidFill>
                  <a:srgbClr val="743481"/>
                </a:solidFill>
                <a:latin typeface="微软雅黑" panose="020B0503020204020204" pitchFamily="82" charset="2"/>
                <a:ea typeface="微软雅黑" panose="020B0503020204020204" pitchFamily="82" charset="2"/>
              </a:rPr>
              <a:t>不相关子查询</a:t>
            </a:r>
            <a:r>
              <a:rPr lang="zh-CN" altLang="en-US"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4.52</a:t>
            </a:r>
            <a:r>
              <a:rPr lang="zh-CN" altLang="en-US"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4.54</a:t>
            </a:r>
            <a:r>
              <a:rPr lang="zh-CN" altLang="en-US" sz="2400" dirty="0">
                <a:latin typeface="微软雅黑" panose="020B0503020204020204" pitchFamily="82" charset="2"/>
                <a:ea typeface="微软雅黑" panose="020B0503020204020204" pitchFamily="82" charset="2"/>
              </a:rPr>
              <a:t>）</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子查询的查询条件</a:t>
            </a:r>
            <a:r>
              <a:rPr lang="zh-CN" altLang="zh-CN" sz="2400" dirty="0">
                <a:solidFill>
                  <a:srgbClr val="743481"/>
                </a:solidFill>
                <a:latin typeface="微软雅黑" panose="020B0503020204020204" pitchFamily="82" charset="2"/>
                <a:ea typeface="微软雅黑" panose="020B0503020204020204" pitchFamily="82" charset="2"/>
              </a:rPr>
              <a:t>依赖</a:t>
            </a:r>
            <a:r>
              <a:rPr lang="zh-CN" altLang="zh-CN" sz="2400" dirty="0">
                <a:latin typeface="微软雅黑" panose="020B0503020204020204" pitchFamily="82" charset="2"/>
                <a:ea typeface="微软雅黑" panose="020B0503020204020204" pitchFamily="82" charset="2"/>
              </a:rPr>
              <a:t>于父查询的某个属性值</a:t>
            </a:r>
            <a:r>
              <a:rPr lang="zh-CN" altLang="en-US" sz="2400" dirty="0">
                <a:latin typeface="微软雅黑" panose="020B0503020204020204" pitchFamily="82" charset="2"/>
                <a:ea typeface="微软雅黑" panose="020B0503020204020204" pitchFamily="82" charset="2"/>
              </a:rPr>
              <a:t>的查询为</a:t>
            </a:r>
            <a:r>
              <a:rPr lang="zh-CN" altLang="en-US" sz="2400" dirty="0">
                <a:solidFill>
                  <a:srgbClr val="743481"/>
                </a:solidFill>
                <a:latin typeface="微软雅黑" panose="020B0503020204020204" pitchFamily="82" charset="2"/>
                <a:ea typeface="微软雅黑" panose="020B0503020204020204" pitchFamily="82" charset="2"/>
              </a:rPr>
              <a:t>相关子查询</a:t>
            </a:r>
            <a:r>
              <a:rPr lang="zh-CN" altLang="en-US"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4.56</a:t>
            </a:r>
            <a:r>
              <a:rPr lang="zh-CN" altLang="en-US" sz="2400" dirty="0">
                <a:latin typeface="微软雅黑" panose="020B0503020204020204" pitchFamily="82" charset="2"/>
                <a:ea typeface="微软雅黑" panose="020B0503020204020204" pitchFamily="82" charset="2"/>
              </a:rPr>
              <a:t>）</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solidFill>
                <a:srgbClr val="FF0000"/>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4.57</a:t>
            </a:r>
            <a:r>
              <a:rPr lang="zh-CN" altLang="zh-CN" sz="2400" dirty="0">
                <a:latin typeface="微软雅黑" panose="020B0503020204020204" pitchFamily="82" charset="2"/>
                <a:ea typeface="微软雅黑" panose="020B0503020204020204" pitchFamily="82" charset="2"/>
              </a:rPr>
              <a:t>】查询各院系中年龄小于平均年龄的学生信息。</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查询结果为：</a:t>
            </a:r>
            <a:endParaRPr lang="en-US" altLang="zh-CN" sz="2400" dirty="0">
              <a:latin typeface="微软雅黑" panose="020B0503020204020204" pitchFamily="82" charset="2"/>
              <a:ea typeface="微软雅黑" panose="020B0503020204020204" pitchFamily="82" charset="2"/>
            </a:endParaRPr>
          </a:p>
        </p:txBody>
      </p:sp>
      <p:pic>
        <p:nvPicPr>
          <p:cNvPr id="6" name="图片 5" descr="图形用户界面, 文本, 应用程序&#10;&#10;描述已自动生成">
            <a:extLst>
              <a:ext uri="{FF2B5EF4-FFF2-40B4-BE49-F238E27FC236}">
                <a16:creationId xmlns:a16="http://schemas.microsoft.com/office/drawing/2014/main" id="{3F0433E5-4CDF-E997-4F87-99A2DF07D461}"/>
              </a:ext>
            </a:extLst>
          </p:cNvPr>
          <p:cNvPicPr>
            <a:picLocks noChangeAspect="1"/>
          </p:cNvPicPr>
          <p:nvPr/>
        </p:nvPicPr>
        <p:blipFill>
          <a:blip r:embed="rId2"/>
          <a:stretch>
            <a:fillRect/>
          </a:stretch>
        </p:blipFill>
        <p:spPr>
          <a:xfrm>
            <a:off x="670678" y="2965534"/>
            <a:ext cx="9450475" cy="1713451"/>
          </a:xfrm>
          <a:prstGeom prst="rect">
            <a:avLst/>
          </a:prstGeom>
        </p:spPr>
      </p:pic>
      <p:graphicFrame>
        <p:nvGraphicFramePr>
          <p:cNvPr id="7" name="表格 6">
            <a:extLst>
              <a:ext uri="{FF2B5EF4-FFF2-40B4-BE49-F238E27FC236}">
                <a16:creationId xmlns:a16="http://schemas.microsoft.com/office/drawing/2014/main" id="{2509690B-C95D-E349-F70A-388A9B3BBCEF}"/>
              </a:ext>
            </a:extLst>
          </p:cNvPr>
          <p:cNvGraphicFramePr>
            <a:graphicFrameLocks noGrp="1"/>
          </p:cNvGraphicFramePr>
          <p:nvPr>
            <p:extLst>
              <p:ext uri="{D42A27DB-BD31-4B8C-83A1-F6EECF244321}">
                <p14:modId xmlns:p14="http://schemas.microsoft.com/office/powerpoint/2010/main" val="3512512185"/>
              </p:ext>
            </p:extLst>
          </p:nvPr>
        </p:nvGraphicFramePr>
        <p:xfrm>
          <a:off x="2691574" y="4888283"/>
          <a:ext cx="6871527" cy="1328928"/>
        </p:xfrm>
        <a:graphic>
          <a:graphicData uri="http://schemas.openxmlformats.org/drawingml/2006/table">
            <a:tbl>
              <a:tblPr firstRow="1" firstCol="1" bandRow="1">
                <a:tableStyleId>{5940675A-B579-460E-94D1-54222C63F5DA}</a:tableStyleId>
              </a:tblPr>
              <a:tblGrid>
                <a:gridCol w="1282716">
                  <a:extLst>
                    <a:ext uri="{9D8B030D-6E8A-4147-A177-3AD203B41FA5}">
                      <a16:colId xmlns:a16="http://schemas.microsoft.com/office/drawing/2014/main" val="3681904053"/>
                    </a:ext>
                  </a:extLst>
                </a:gridCol>
                <a:gridCol w="1754168">
                  <a:extLst>
                    <a:ext uri="{9D8B030D-6E8A-4147-A177-3AD203B41FA5}">
                      <a16:colId xmlns:a16="http://schemas.microsoft.com/office/drawing/2014/main" val="4197611668"/>
                    </a:ext>
                  </a:extLst>
                </a:gridCol>
                <a:gridCol w="1435741">
                  <a:extLst>
                    <a:ext uri="{9D8B030D-6E8A-4147-A177-3AD203B41FA5}">
                      <a16:colId xmlns:a16="http://schemas.microsoft.com/office/drawing/2014/main" val="2330559143"/>
                    </a:ext>
                  </a:extLst>
                </a:gridCol>
                <a:gridCol w="1282716">
                  <a:extLst>
                    <a:ext uri="{9D8B030D-6E8A-4147-A177-3AD203B41FA5}">
                      <a16:colId xmlns:a16="http://schemas.microsoft.com/office/drawing/2014/main" val="902490038"/>
                    </a:ext>
                  </a:extLst>
                </a:gridCol>
                <a:gridCol w="1116186">
                  <a:extLst>
                    <a:ext uri="{9D8B030D-6E8A-4147-A177-3AD203B41FA5}">
                      <a16:colId xmlns:a16="http://schemas.microsoft.com/office/drawing/2014/main" val="687355608"/>
                    </a:ext>
                  </a:extLst>
                </a:gridCol>
              </a:tblGrid>
              <a:tr h="442976">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Sdept</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Sno</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Sname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a:solidFill>
                            <a:schemeClr val="bg1"/>
                          </a:solidFill>
                          <a:effectLst/>
                          <a:latin typeface="微软雅黑" panose="020B0503020204020204" pitchFamily="34" charset="-122"/>
                          <a:ea typeface="微软雅黑" panose="020B0503020204020204" pitchFamily="34" charset="-122"/>
                        </a:rPr>
                        <a:t>Sgender</a:t>
                      </a:r>
                      <a:endParaRPr lang="zh-CN" sz="14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34" charset="-122"/>
                          <a:ea typeface="微软雅黑" panose="020B0503020204020204" pitchFamily="34" charset="-122"/>
                        </a:rPr>
                        <a:t>Sage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3114706378"/>
                  </a:ext>
                </a:extLst>
              </a:tr>
              <a:tr h="442976">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CS</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2021310721</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李博</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男</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17</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680087457"/>
                  </a:ext>
                </a:extLst>
              </a:tr>
              <a:tr h="442976">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MA</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2021310725</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刘佳</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女</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17</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31642778"/>
                  </a:ext>
                </a:extLst>
              </a:tr>
            </a:tbl>
          </a:graphicData>
        </a:graphic>
      </p:graphicFrame>
      <p:sp>
        <p:nvSpPr>
          <p:cNvPr id="4" name="页脚占位符 3">
            <a:extLst>
              <a:ext uri="{FF2B5EF4-FFF2-40B4-BE49-F238E27FC236}">
                <a16:creationId xmlns:a16="http://schemas.microsoft.com/office/drawing/2014/main" id="{930E5478-8831-E1AA-045F-58B5F06D0D6B}"/>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8121B751-9B75-7900-FC65-E10AFBCAE138}"/>
              </a:ext>
            </a:extLst>
          </p:cNvPr>
          <p:cNvSpPr>
            <a:spLocks noGrp="1"/>
          </p:cNvSpPr>
          <p:nvPr>
            <p:ph type="sldNum" sz="quarter" idx="12"/>
          </p:nvPr>
        </p:nvSpPr>
        <p:spPr/>
        <p:txBody>
          <a:bodyPr/>
          <a:lstStyle/>
          <a:p>
            <a:fld id="{4B0D34C0-35A8-654C-9FBA-7B4E017BD630}" type="slidenum">
              <a:rPr lang="en-US" altLang="zh-CN" smtClean="0"/>
              <a:t>51</a:t>
            </a:fld>
            <a:endParaRPr kumimoji="1" lang="zh-CN" altLang="en-US"/>
          </a:p>
        </p:txBody>
      </p:sp>
    </p:spTree>
    <p:extLst>
      <p:ext uri="{BB962C8B-B14F-4D97-AF65-F5344CB8AC3E}">
        <p14:creationId xmlns:p14="http://schemas.microsoft.com/office/powerpoint/2010/main" val="11030362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18">
            <a:extLst>
              <a:ext uri="{FF2B5EF4-FFF2-40B4-BE49-F238E27FC236}">
                <a16:creationId xmlns:a16="http://schemas.microsoft.com/office/drawing/2014/main" id="{CA02947C-86FA-43A0-AEA7-1533075A3978}"/>
              </a:ext>
            </a:extLst>
          </p:cNvPr>
          <p:cNvSpPr/>
          <p:nvPr/>
        </p:nvSpPr>
        <p:spPr>
          <a:xfrm>
            <a:off x="282948" y="6008488"/>
            <a:ext cx="11489952" cy="532025"/>
          </a:xfrm>
          <a:prstGeom prst="roundRect">
            <a:avLst>
              <a:gd name="adj" fmla="val 2350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2" name="Shape9">
            <a:extLst>
              <a:ext uri="{FF2B5EF4-FFF2-40B4-BE49-F238E27FC236}">
                <a16:creationId xmlns:a16="http://schemas.microsoft.com/office/drawing/2014/main" id="{003226AC-6541-4649-B6AC-1E73BD4D9C4F}"/>
              </a:ext>
            </a:extLst>
          </p:cNvPr>
          <p:cNvSpPr/>
          <p:nvPr/>
        </p:nvSpPr>
        <p:spPr>
          <a:xfrm>
            <a:off x="391665" y="2870993"/>
            <a:ext cx="12116021" cy="3021807"/>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1" name="Shape18">
            <a:extLst>
              <a:ext uri="{FF2B5EF4-FFF2-40B4-BE49-F238E27FC236}">
                <a16:creationId xmlns:a16="http://schemas.microsoft.com/office/drawing/2014/main" id="{CA02947C-86FA-43A0-AEA7-1533075A3978}"/>
              </a:ext>
            </a:extLst>
          </p:cNvPr>
          <p:cNvSpPr/>
          <p:nvPr/>
        </p:nvSpPr>
        <p:spPr>
          <a:xfrm>
            <a:off x="282948" y="1048076"/>
            <a:ext cx="11775702" cy="1669724"/>
          </a:xfrm>
          <a:prstGeom prst="roundRect">
            <a:avLst>
              <a:gd name="adj" fmla="val 2350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集合操作</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799" y="1201270"/>
            <a:ext cx="12272513" cy="4876801"/>
          </a:xfrm>
          <a:prstGeom prst="rect">
            <a:avLst/>
          </a:prstGeom>
        </p:spPr>
        <p:txBody>
          <a:bodyPr/>
          <a:lstStyle/>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语句查询的结果是元组的集合，因此可以将查询结果进行集合操作</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中支持的集合操作主要包括并（</a:t>
            </a:r>
            <a:r>
              <a:rPr lang="en-US" altLang="zh-CN" sz="2400" dirty="0">
                <a:latin typeface="微软雅黑" panose="020B0503020204020204" pitchFamily="82" charset="2"/>
                <a:ea typeface="微软雅黑" panose="020B0503020204020204" pitchFamily="82" charset="2"/>
              </a:rPr>
              <a:t>UNION</a:t>
            </a:r>
            <a:r>
              <a:rPr lang="zh-CN" altLang="zh-CN" sz="2400" dirty="0">
                <a:latin typeface="微软雅黑" panose="020B0503020204020204" pitchFamily="82" charset="2"/>
                <a:ea typeface="微软雅黑" panose="020B0503020204020204" pitchFamily="82" charset="2"/>
              </a:rPr>
              <a:t>）、交（</a:t>
            </a:r>
            <a:r>
              <a:rPr lang="en-US" altLang="zh-CN" sz="2400" dirty="0">
                <a:latin typeface="微软雅黑" panose="020B0503020204020204" pitchFamily="82" charset="2"/>
                <a:ea typeface="微软雅黑" panose="020B0503020204020204" pitchFamily="82" charset="2"/>
              </a:rPr>
              <a:t>INTERSECT</a:t>
            </a:r>
            <a:r>
              <a:rPr lang="zh-CN" altLang="zh-CN" sz="2400" dirty="0">
                <a:latin typeface="微软雅黑" panose="020B0503020204020204" pitchFamily="82" charset="2"/>
                <a:ea typeface="微软雅黑" panose="020B0503020204020204" pitchFamily="82" charset="2"/>
              </a:rPr>
              <a:t>）、差（</a:t>
            </a:r>
            <a:r>
              <a:rPr lang="en-US" altLang="zh-CN" sz="2400" dirty="0">
                <a:latin typeface="微软雅黑" panose="020B0503020204020204" pitchFamily="82" charset="2"/>
                <a:ea typeface="微软雅黑" panose="020B0503020204020204" pitchFamily="82" charset="2"/>
              </a:rPr>
              <a:t>EXCEPT</a:t>
            </a:r>
            <a:r>
              <a:rPr lang="zh-CN" altLang="zh-CN" sz="2400" dirty="0">
                <a:latin typeface="微软雅黑" panose="020B0503020204020204" pitchFamily="82" charset="2"/>
                <a:ea typeface="微软雅黑" panose="020B0503020204020204" pitchFamily="82" charset="2"/>
              </a:rPr>
              <a:t>）</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参加集合操作的各查询结果</a:t>
            </a:r>
            <a:r>
              <a:rPr lang="zh-CN" altLang="zh-CN" sz="2400" dirty="0">
                <a:solidFill>
                  <a:srgbClr val="743481"/>
                </a:solidFill>
                <a:latin typeface="微软雅黑" panose="020B0503020204020204" pitchFamily="82" charset="2"/>
                <a:ea typeface="微软雅黑" panose="020B0503020204020204" pitchFamily="82" charset="2"/>
              </a:rPr>
              <a:t>列数必须相同</a:t>
            </a:r>
            <a:r>
              <a:rPr lang="zh-CN" altLang="zh-CN" sz="2400" dirty="0">
                <a:latin typeface="微软雅黑" panose="020B0503020204020204" pitchFamily="82" charset="2"/>
                <a:ea typeface="微软雅黑" panose="020B0503020204020204" pitchFamily="82" charset="2"/>
              </a:rPr>
              <a:t>，对应的</a:t>
            </a:r>
            <a:r>
              <a:rPr lang="zh-CN" altLang="zh-CN" sz="2400" dirty="0">
                <a:solidFill>
                  <a:srgbClr val="743481"/>
                </a:solidFill>
                <a:latin typeface="微软雅黑" panose="020B0503020204020204" pitchFamily="82" charset="2"/>
                <a:ea typeface="微软雅黑" panose="020B0503020204020204" pitchFamily="82" charset="2"/>
              </a:rPr>
              <a:t>数据类型也需要相同 </a:t>
            </a:r>
            <a:endParaRPr lang="en-US" altLang="zh-CN" sz="2400" dirty="0">
              <a:solidFill>
                <a:srgbClr val="743481"/>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solidFill>
                <a:srgbClr val="FF0000"/>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solidFill>
                  <a:srgbClr val="743481"/>
                </a:solidFill>
                <a:latin typeface="微软雅黑" panose="020B0503020204020204" pitchFamily="82" charset="2"/>
                <a:ea typeface="微软雅黑" panose="020B0503020204020204" pitchFamily="82" charset="2"/>
              </a:rPr>
              <a:t>并操作：</a:t>
            </a: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4.60</a:t>
            </a:r>
            <a:r>
              <a:rPr lang="zh-CN" altLang="zh-CN" sz="2400" dirty="0">
                <a:latin typeface="微软雅黑" panose="020B0503020204020204" pitchFamily="82" charset="2"/>
                <a:ea typeface="微软雅黑" panose="020B0503020204020204" pitchFamily="82" charset="2"/>
              </a:rPr>
              <a:t>】查询计算机系学生或男生的信息。</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Union/Intersect/Except</a:t>
            </a:r>
            <a:r>
              <a:rPr lang="zh-CN" altLang="en-US" sz="2400" dirty="0">
                <a:latin typeface="微软雅黑" panose="020B0503020204020204" pitchFamily="82" charset="2"/>
                <a:ea typeface="微软雅黑" panose="020B0503020204020204" pitchFamily="82" charset="2"/>
              </a:rPr>
              <a:t>：去重；</a:t>
            </a:r>
            <a:r>
              <a:rPr lang="en-US" altLang="zh-CN" sz="2400" dirty="0">
                <a:latin typeface="微软雅黑" panose="020B0503020204020204" pitchFamily="82" charset="2"/>
                <a:ea typeface="微软雅黑" panose="020B0503020204020204" pitchFamily="82" charset="2"/>
              </a:rPr>
              <a:t> Union/Intersect/Except</a:t>
            </a:r>
            <a:r>
              <a:rPr lang="zh-CN" altLang="en-US" sz="2400" dirty="0">
                <a:latin typeface="微软雅黑" panose="020B0503020204020204" pitchFamily="82" charset="2"/>
                <a:ea typeface="微软雅黑" panose="020B0503020204020204" pitchFamily="82" charset="2"/>
              </a:rPr>
              <a:t> </a:t>
            </a:r>
            <a:r>
              <a:rPr lang="en-US" altLang="zh-CN" sz="2400" dirty="0">
                <a:solidFill>
                  <a:srgbClr val="3B20FF"/>
                </a:solidFill>
                <a:latin typeface="微软雅黑" panose="020B0503020204020204" pitchFamily="82" charset="2"/>
                <a:ea typeface="微软雅黑" panose="020B0503020204020204" pitchFamily="82" charset="2"/>
              </a:rPr>
              <a:t>ALL</a:t>
            </a:r>
            <a:r>
              <a:rPr lang="zh-CN" altLang="en-US" sz="2400" dirty="0">
                <a:latin typeface="微软雅黑" panose="020B0503020204020204" pitchFamily="82" charset="2"/>
                <a:ea typeface="微软雅黑" panose="020B0503020204020204" pitchFamily="82" charset="2"/>
              </a:rPr>
              <a:t>：不去重</a:t>
            </a: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solidFill>
                <a:srgbClr val="FF0000"/>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solidFill>
                <a:srgbClr val="FF0000"/>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p:txBody>
      </p:sp>
      <p:grpSp>
        <p:nvGrpSpPr>
          <p:cNvPr id="9" name="组合 8">
            <a:extLst>
              <a:ext uri="{FF2B5EF4-FFF2-40B4-BE49-F238E27FC236}">
                <a16:creationId xmlns:a16="http://schemas.microsoft.com/office/drawing/2014/main" id="{C473BFBD-208B-FC66-3AA5-AAE9AA190844}"/>
              </a:ext>
            </a:extLst>
          </p:cNvPr>
          <p:cNvGrpSpPr/>
          <p:nvPr/>
        </p:nvGrpSpPr>
        <p:grpSpPr>
          <a:xfrm>
            <a:off x="971550" y="3571938"/>
            <a:ext cx="4070782" cy="2185200"/>
            <a:chOff x="797013" y="730952"/>
            <a:chExt cx="4070782" cy="2185200"/>
          </a:xfrm>
        </p:grpSpPr>
        <p:pic>
          <p:nvPicPr>
            <p:cNvPr id="5" name="图片 4" descr="形状, 矩形&#10;&#10;描述已自动生成">
              <a:extLst>
                <a:ext uri="{FF2B5EF4-FFF2-40B4-BE49-F238E27FC236}">
                  <a16:creationId xmlns:a16="http://schemas.microsoft.com/office/drawing/2014/main" id="{A5861F34-3478-5DA2-E40A-890E46C8164E}"/>
                </a:ext>
              </a:extLst>
            </p:cNvPr>
            <p:cNvPicPr>
              <a:picLocks noChangeAspect="1"/>
            </p:cNvPicPr>
            <p:nvPr/>
          </p:nvPicPr>
          <p:blipFill rotWithShape="1">
            <a:blip r:embed="rId2"/>
            <a:srcRect l="90051"/>
            <a:stretch/>
          </p:blipFill>
          <p:spPr>
            <a:xfrm>
              <a:off x="3845901" y="730952"/>
              <a:ext cx="1021894" cy="2185200"/>
            </a:xfrm>
            <a:prstGeom prst="rect">
              <a:avLst/>
            </a:prstGeom>
          </p:spPr>
        </p:pic>
        <p:pic>
          <p:nvPicPr>
            <p:cNvPr id="8" name="图片 7" descr="形状, 矩形&#10;&#10;描述已自动生成">
              <a:extLst>
                <a:ext uri="{FF2B5EF4-FFF2-40B4-BE49-F238E27FC236}">
                  <a16:creationId xmlns:a16="http://schemas.microsoft.com/office/drawing/2014/main" id="{FF7C31FC-1AC9-B555-BAF9-636676946CC5}"/>
                </a:ext>
              </a:extLst>
            </p:cNvPr>
            <p:cNvPicPr>
              <a:picLocks noChangeAspect="1"/>
            </p:cNvPicPr>
            <p:nvPr/>
          </p:nvPicPr>
          <p:blipFill rotWithShape="1">
            <a:blip r:embed="rId2"/>
            <a:srcRect r="70117"/>
            <a:stretch/>
          </p:blipFill>
          <p:spPr>
            <a:xfrm>
              <a:off x="797013" y="732222"/>
              <a:ext cx="3067621" cy="2183930"/>
            </a:xfrm>
            <a:prstGeom prst="rect">
              <a:avLst/>
            </a:prstGeom>
          </p:spPr>
        </p:pic>
      </p:grpSp>
      <p:graphicFrame>
        <p:nvGraphicFramePr>
          <p:cNvPr id="10" name="表格 9">
            <a:extLst>
              <a:ext uri="{FF2B5EF4-FFF2-40B4-BE49-F238E27FC236}">
                <a16:creationId xmlns:a16="http://schemas.microsoft.com/office/drawing/2014/main" id="{58D6A6AF-7286-C7CE-B7EE-2A65DCEB3594}"/>
              </a:ext>
            </a:extLst>
          </p:cNvPr>
          <p:cNvGraphicFramePr>
            <a:graphicFrameLocks noGrp="1"/>
          </p:cNvGraphicFramePr>
          <p:nvPr>
            <p:extLst>
              <p:ext uri="{D42A27DB-BD31-4B8C-83A1-F6EECF244321}">
                <p14:modId xmlns:p14="http://schemas.microsoft.com/office/powerpoint/2010/main" val="1486239982"/>
              </p:ext>
            </p:extLst>
          </p:nvPr>
        </p:nvGraphicFramePr>
        <p:xfrm>
          <a:off x="5905500" y="3573207"/>
          <a:ext cx="5867400" cy="2183932"/>
        </p:xfrm>
        <a:graphic>
          <a:graphicData uri="http://schemas.openxmlformats.org/drawingml/2006/table">
            <a:tbl>
              <a:tblPr firstRow="1" firstCol="1" bandRow="1">
                <a:tableStyleId>{5940675A-B579-460E-94D1-54222C63F5DA}</a:tableStyleId>
              </a:tblPr>
              <a:tblGrid>
                <a:gridCol w="1525345">
                  <a:extLst>
                    <a:ext uri="{9D8B030D-6E8A-4147-A177-3AD203B41FA5}">
                      <a16:colId xmlns:a16="http://schemas.microsoft.com/office/drawing/2014/main" val="3342485963"/>
                    </a:ext>
                  </a:extLst>
                </a:gridCol>
                <a:gridCol w="1014530">
                  <a:extLst>
                    <a:ext uri="{9D8B030D-6E8A-4147-A177-3AD203B41FA5}">
                      <a16:colId xmlns:a16="http://schemas.microsoft.com/office/drawing/2014/main" val="3262257686"/>
                    </a:ext>
                  </a:extLst>
                </a:gridCol>
                <a:gridCol w="1026461">
                  <a:extLst>
                    <a:ext uri="{9D8B030D-6E8A-4147-A177-3AD203B41FA5}">
                      <a16:colId xmlns:a16="http://schemas.microsoft.com/office/drawing/2014/main" val="4206199702"/>
                    </a:ext>
                  </a:extLst>
                </a:gridCol>
                <a:gridCol w="1025895">
                  <a:extLst>
                    <a:ext uri="{9D8B030D-6E8A-4147-A177-3AD203B41FA5}">
                      <a16:colId xmlns:a16="http://schemas.microsoft.com/office/drawing/2014/main" val="3284656963"/>
                    </a:ext>
                  </a:extLst>
                </a:gridCol>
                <a:gridCol w="1275169">
                  <a:extLst>
                    <a:ext uri="{9D8B030D-6E8A-4147-A177-3AD203B41FA5}">
                      <a16:colId xmlns:a16="http://schemas.microsoft.com/office/drawing/2014/main" val="1073481860"/>
                    </a:ext>
                  </a:extLst>
                </a:gridCol>
              </a:tblGrid>
              <a:tr h="683536">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Sno</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Sname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Sgender</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a:solidFill>
                            <a:schemeClr val="bg1"/>
                          </a:solidFill>
                          <a:effectLst/>
                          <a:latin typeface="微软雅黑" panose="020B0503020204020204" pitchFamily="34" charset="-122"/>
                          <a:ea typeface="微软雅黑" panose="020B0503020204020204" pitchFamily="34" charset="-122"/>
                        </a:rPr>
                        <a:t>Sage</a:t>
                      </a:r>
                      <a:endParaRPr lang="zh-CN" sz="1400" b="1" kern="1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Sdept</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113001244"/>
                  </a:ext>
                </a:extLst>
              </a:tr>
              <a:tr h="375099">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2021310721</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李博</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男</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17</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CS</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24499260"/>
                  </a:ext>
                </a:extLst>
              </a:tr>
              <a:tr h="375099">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2021310722</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赵宇</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男</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19</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CS</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399588400"/>
                  </a:ext>
                </a:extLst>
              </a:tr>
              <a:tr h="375099">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2021310723</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张敏</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女</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18</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CS</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98998650"/>
                  </a:ext>
                </a:extLst>
              </a:tr>
              <a:tr h="375099">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2021310724</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王勇</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男</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18</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MA</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382864369"/>
                  </a:ext>
                </a:extLst>
              </a:tr>
            </a:tbl>
          </a:graphicData>
        </a:graphic>
      </p:graphicFrame>
      <p:sp>
        <p:nvSpPr>
          <p:cNvPr id="4" name="页脚占位符 3">
            <a:extLst>
              <a:ext uri="{FF2B5EF4-FFF2-40B4-BE49-F238E27FC236}">
                <a16:creationId xmlns:a16="http://schemas.microsoft.com/office/drawing/2014/main" id="{957873E6-8AB1-FB69-2A64-888D7EC557B2}"/>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8AC706F5-C17D-D57D-6F81-7914E5765A6C}"/>
              </a:ext>
            </a:extLst>
          </p:cNvPr>
          <p:cNvSpPr>
            <a:spLocks noGrp="1"/>
          </p:cNvSpPr>
          <p:nvPr>
            <p:ph type="sldNum" sz="quarter" idx="12"/>
          </p:nvPr>
        </p:nvSpPr>
        <p:spPr/>
        <p:txBody>
          <a:bodyPr/>
          <a:lstStyle/>
          <a:p>
            <a:fld id="{4B0D34C0-35A8-654C-9FBA-7B4E017BD630}" type="slidenum">
              <a:rPr lang="en-US" altLang="zh-CN" smtClean="0"/>
              <a:t>52</a:t>
            </a:fld>
            <a:endParaRPr kumimoji="1" lang="zh-CN" altLang="en-US"/>
          </a:p>
        </p:txBody>
      </p:sp>
    </p:spTree>
    <p:extLst>
      <p:ext uri="{BB962C8B-B14F-4D97-AF65-F5344CB8AC3E}">
        <p14:creationId xmlns:p14="http://schemas.microsoft.com/office/powerpoint/2010/main" val="2425414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9">
            <a:extLst>
              <a:ext uri="{FF2B5EF4-FFF2-40B4-BE49-F238E27FC236}">
                <a16:creationId xmlns:a16="http://schemas.microsoft.com/office/drawing/2014/main" id="{003226AC-6541-4649-B6AC-1E73BD4D9C4F}"/>
              </a:ext>
            </a:extLst>
          </p:cNvPr>
          <p:cNvSpPr/>
          <p:nvPr/>
        </p:nvSpPr>
        <p:spPr>
          <a:xfrm>
            <a:off x="391665" y="1171297"/>
            <a:ext cx="12116021" cy="534585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集合操作</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799" y="1201270"/>
            <a:ext cx="12272513" cy="4876801"/>
          </a:xfrm>
          <a:prstGeom prst="rect">
            <a:avLst/>
          </a:prstGeom>
        </p:spPr>
        <p:txBody>
          <a:bodyPr/>
          <a:lstStyle/>
          <a:p>
            <a:pPr>
              <a:buFont typeface="Wingdings" panose="05000000000000000000" pitchFamily="2" charset="2"/>
              <a:buChar char="Ø"/>
            </a:pPr>
            <a:r>
              <a:rPr lang="zh-CN" altLang="en-US" sz="2400" dirty="0">
                <a:solidFill>
                  <a:srgbClr val="743481"/>
                </a:solidFill>
                <a:latin typeface="微软雅黑" panose="020B0503020204020204" pitchFamily="82" charset="2"/>
                <a:ea typeface="微软雅黑" panose="020B0503020204020204" pitchFamily="82" charset="2"/>
              </a:rPr>
              <a:t>交操作： </a:t>
            </a: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4.61</a:t>
            </a:r>
            <a:r>
              <a:rPr lang="zh-CN" altLang="zh-CN" sz="2400" dirty="0">
                <a:latin typeface="微软雅黑" panose="020B0503020204020204" pitchFamily="82" charset="2"/>
                <a:ea typeface="微软雅黑" panose="020B0503020204020204" pitchFamily="82" charset="2"/>
              </a:rPr>
              <a:t>】查询计算机系男生的信息。</a:t>
            </a:r>
          </a:p>
          <a:p>
            <a:pPr>
              <a:buFont typeface="Wingdings" panose="05000000000000000000" pitchFamily="2" charset="2"/>
              <a:buChar char="Ø"/>
            </a:pPr>
            <a:endParaRPr lang="en-US" altLang="zh-CN" sz="2400" dirty="0">
              <a:solidFill>
                <a:srgbClr val="FF0000"/>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solidFill>
                <a:srgbClr val="FF0000"/>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solidFill>
                <a:srgbClr val="FF0000"/>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solidFill>
                <a:srgbClr val="FF0000"/>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solidFill>
                <a:srgbClr val="743481"/>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solidFill>
                  <a:srgbClr val="743481"/>
                </a:solidFill>
                <a:latin typeface="微软雅黑" panose="020B0503020204020204" pitchFamily="82" charset="2"/>
                <a:ea typeface="微软雅黑" panose="020B0503020204020204" pitchFamily="82" charset="2"/>
              </a:rPr>
              <a:t>差操作： </a:t>
            </a: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4.62</a:t>
            </a:r>
            <a:r>
              <a:rPr lang="zh-CN" altLang="zh-CN" sz="2400" dirty="0">
                <a:latin typeface="微软雅黑" panose="020B0503020204020204" pitchFamily="82" charset="2"/>
                <a:ea typeface="微软雅黑" panose="020B0503020204020204" pitchFamily="82" charset="2"/>
              </a:rPr>
              <a:t>】查询计算机系女生的信息。</a:t>
            </a:r>
            <a:endParaRPr lang="en-US" altLang="zh-CN" sz="2400" dirty="0">
              <a:latin typeface="微软雅黑" panose="020B0503020204020204" pitchFamily="82" charset="2"/>
              <a:ea typeface="微软雅黑" panose="020B0503020204020204" pitchFamily="82" charset="2"/>
            </a:endParaRPr>
          </a:p>
        </p:txBody>
      </p:sp>
      <p:grpSp>
        <p:nvGrpSpPr>
          <p:cNvPr id="7" name="组合 6">
            <a:extLst>
              <a:ext uri="{FF2B5EF4-FFF2-40B4-BE49-F238E27FC236}">
                <a16:creationId xmlns:a16="http://schemas.microsoft.com/office/drawing/2014/main" id="{9E05DFD3-E1C1-A2A6-04A4-92E3BBD7CA23}"/>
              </a:ext>
            </a:extLst>
          </p:cNvPr>
          <p:cNvGrpSpPr/>
          <p:nvPr/>
        </p:nvGrpSpPr>
        <p:grpSpPr>
          <a:xfrm>
            <a:off x="971549" y="1651000"/>
            <a:ext cx="3922201" cy="2128491"/>
            <a:chOff x="0" y="2135388"/>
            <a:chExt cx="3843914" cy="2012400"/>
          </a:xfrm>
        </p:grpSpPr>
        <p:pic>
          <p:nvPicPr>
            <p:cNvPr id="6" name="图片 5" descr="形状&#10;&#10;中度可信度描述已自动生成">
              <a:extLst>
                <a:ext uri="{FF2B5EF4-FFF2-40B4-BE49-F238E27FC236}">
                  <a16:creationId xmlns:a16="http://schemas.microsoft.com/office/drawing/2014/main" id="{8F722C3A-2648-8730-B4EE-EAC62A4B7513}"/>
                </a:ext>
              </a:extLst>
            </p:cNvPr>
            <p:cNvPicPr>
              <a:picLocks noChangeAspect="1"/>
            </p:cNvPicPr>
            <p:nvPr/>
          </p:nvPicPr>
          <p:blipFill rotWithShape="1">
            <a:blip r:embed="rId2"/>
            <a:srcRect r="68214"/>
            <a:stretch/>
          </p:blipFill>
          <p:spPr>
            <a:xfrm>
              <a:off x="0" y="2135388"/>
              <a:ext cx="3014133" cy="2012285"/>
            </a:xfrm>
            <a:prstGeom prst="rect">
              <a:avLst/>
            </a:prstGeom>
          </p:spPr>
        </p:pic>
        <p:pic>
          <p:nvPicPr>
            <p:cNvPr id="11" name="图片 10">
              <a:extLst>
                <a:ext uri="{FF2B5EF4-FFF2-40B4-BE49-F238E27FC236}">
                  <a16:creationId xmlns:a16="http://schemas.microsoft.com/office/drawing/2014/main" id="{CC1D84A0-5312-F34D-BEB9-FB2FD3AA9BA4}"/>
                </a:ext>
              </a:extLst>
            </p:cNvPr>
            <p:cNvPicPr>
              <a:picLocks noChangeAspect="1"/>
            </p:cNvPicPr>
            <p:nvPr/>
          </p:nvPicPr>
          <p:blipFill rotWithShape="1">
            <a:blip r:embed="rId2"/>
            <a:srcRect l="91250"/>
            <a:stretch/>
          </p:blipFill>
          <p:spPr>
            <a:xfrm>
              <a:off x="3014133" y="2135388"/>
              <a:ext cx="829781" cy="2012400"/>
            </a:xfrm>
            <a:prstGeom prst="rect">
              <a:avLst/>
            </a:prstGeom>
          </p:spPr>
        </p:pic>
      </p:grpSp>
      <p:graphicFrame>
        <p:nvGraphicFramePr>
          <p:cNvPr id="12" name="表格 11">
            <a:extLst>
              <a:ext uri="{FF2B5EF4-FFF2-40B4-BE49-F238E27FC236}">
                <a16:creationId xmlns:a16="http://schemas.microsoft.com/office/drawing/2014/main" id="{0C55B714-D44D-5275-A1C1-F274FB3B5AC4}"/>
              </a:ext>
            </a:extLst>
          </p:cNvPr>
          <p:cNvGraphicFramePr>
            <a:graphicFrameLocks noGrp="1"/>
          </p:cNvGraphicFramePr>
          <p:nvPr>
            <p:extLst>
              <p:ext uri="{D42A27DB-BD31-4B8C-83A1-F6EECF244321}">
                <p14:modId xmlns:p14="http://schemas.microsoft.com/office/powerpoint/2010/main" val="2106988025"/>
              </p:ext>
            </p:extLst>
          </p:nvPr>
        </p:nvGraphicFramePr>
        <p:xfrm>
          <a:off x="5092749" y="1728991"/>
          <a:ext cx="6807198" cy="1211664"/>
        </p:xfrm>
        <a:graphic>
          <a:graphicData uri="http://schemas.openxmlformats.org/drawingml/2006/table">
            <a:tbl>
              <a:tblPr firstRow="1" firstCol="1" bandRow="1">
                <a:tableStyleId>{5940675A-B579-460E-94D1-54222C63F5DA}</a:tableStyleId>
              </a:tblPr>
              <a:tblGrid>
                <a:gridCol w="1769663">
                  <a:extLst>
                    <a:ext uri="{9D8B030D-6E8A-4147-A177-3AD203B41FA5}">
                      <a16:colId xmlns:a16="http://schemas.microsoft.com/office/drawing/2014/main" val="2290967726"/>
                    </a:ext>
                  </a:extLst>
                </a:gridCol>
                <a:gridCol w="1331162">
                  <a:extLst>
                    <a:ext uri="{9D8B030D-6E8A-4147-A177-3AD203B41FA5}">
                      <a16:colId xmlns:a16="http://schemas.microsoft.com/office/drawing/2014/main" val="571485313"/>
                    </a:ext>
                  </a:extLst>
                </a:gridCol>
                <a:gridCol w="1036741">
                  <a:extLst>
                    <a:ext uri="{9D8B030D-6E8A-4147-A177-3AD203B41FA5}">
                      <a16:colId xmlns:a16="http://schemas.microsoft.com/office/drawing/2014/main" val="1760548100"/>
                    </a:ext>
                  </a:extLst>
                </a:gridCol>
                <a:gridCol w="1190215">
                  <a:extLst>
                    <a:ext uri="{9D8B030D-6E8A-4147-A177-3AD203B41FA5}">
                      <a16:colId xmlns:a16="http://schemas.microsoft.com/office/drawing/2014/main" val="2392109186"/>
                    </a:ext>
                  </a:extLst>
                </a:gridCol>
                <a:gridCol w="1479417">
                  <a:extLst>
                    <a:ext uri="{9D8B030D-6E8A-4147-A177-3AD203B41FA5}">
                      <a16:colId xmlns:a16="http://schemas.microsoft.com/office/drawing/2014/main" val="3792730557"/>
                    </a:ext>
                  </a:extLst>
                </a:gridCol>
              </a:tblGrid>
              <a:tr h="403888">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Sno</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Sname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Sgender</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34" charset="-122"/>
                          <a:ea typeface="微软雅黑" panose="020B0503020204020204" pitchFamily="34" charset="-122"/>
                        </a:rPr>
                        <a:t>Sage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Sdept</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3119844074"/>
                  </a:ext>
                </a:extLst>
              </a:tr>
              <a:tr h="403888">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2021310721</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李博</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男</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17</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CS</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884334504"/>
                  </a:ext>
                </a:extLst>
              </a:tr>
              <a:tr h="403888">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a:effectLst/>
                          <a:latin typeface="微软雅黑" panose="020B0503020204020204" pitchFamily="34" charset="-122"/>
                          <a:ea typeface="微软雅黑" panose="020B0503020204020204" pitchFamily="34" charset="-122"/>
                        </a:rPr>
                        <a:t>赵宇</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男</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19</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CS</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021910907"/>
                  </a:ext>
                </a:extLst>
              </a:tr>
            </a:tbl>
          </a:graphicData>
        </a:graphic>
      </p:graphicFrame>
      <p:grpSp>
        <p:nvGrpSpPr>
          <p:cNvPr id="16" name="组合 15">
            <a:extLst>
              <a:ext uri="{FF2B5EF4-FFF2-40B4-BE49-F238E27FC236}">
                <a16:creationId xmlns:a16="http://schemas.microsoft.com/office/drawing/2014/main" id="{0AC679C1-C44D-16E8-CD3E-5363FA530441}"/>
              </a:ext>
            </a:extLst>
          </p:cNvPr>
          <p:cNvGrpSpPr/>
          <p:nvPr/>
        </p:nvGrpSpPr>
        <p:grpSpPr>
          <a:xfrm>
            <a:off x="971550" y="4325475"/>
            <a:ext cx="3922201" cy="1935625"/>
            <a:chOff x="946910" y="925248"/>
            <a:chExt cx="4468898" cy="2331050"/>
          </a:xfrm>
        </p:grpSpPr>
        <p:pic>
          <p:nvPicPr>
            <p:cNvPr id="14" name="图片 13" descr="形状&#10;&#10;低可信度描述已自动生成">
              <a:extLst>
                <a:ext uri="{FF2B5EF4-FFF2-40B4-BE49-F238E27FC236}">
                  <a16:creationId xmlns:a16="http://schemas.microsoft.com/office/drawing/2014/main" id="{E0D80FB7-3FBB-DC82-BAB1-49199B9A76D8}"/>
                </a:ext>
              </a:extLst>
            </p:cNvPr>
            <p:cNvPicPr>
              <a:picLocks noChangeAspect="1"/>
            </p:cNvPicPr>
            <p:nvPr/>
          </p:nvPicPr>
          <p:blipFill rotWithShape="1">
            <a:blip r:embed="rId3"/>
            <a:srcRect r="68345"/>
            <a:stretch/>
          </p:blipFill>
          <p:spPr>
            <a:xfrm>
              <a:off x="946910" y="925248"/>
              <a:ext cx="3468474" cy="2331050"/>
            </a:xfrm>
            <a:prstGeom prst="rect">
              <a:avLst/>
            </a:prstGeom>
          </p:spPr>
        </p:pic>
        <p:pic>
          <p:nvPicPr>
            <p:cNvPr id="15" name="图片 14" descr="形状&#10;&#10;低可信度描述已自动生成">
              <a:extLst>
                <a:ext uri="{FF2B5EF4-FFF2-40B4-BE49-F238E27FC236}">
                  <a16:creationId xmlns:a16="http://schemas.microsoft.com/office/drawing/2014/main" id="{17946023-0331-E7D9-D507-2A32E72053DB}"/>
                </a:ext>
              </a:extLst>
            </p:cNvPr>
            <p:cNvPicPr>
              <a:picLocks noChangeAspect="1"/>
            </p:cNvPicPr>
            <p:nvPr/>
          </p:nvPicPr>
          <p:blipFill rotWithShape="1">
            <a:blip r:embed="rId3"/>
            <a:srcRect l="90264"/>
            <a:stretch/>
          </p:blipFill>
          <p:spPr>
            <a:xfrm>
              <a:off x="4349007" y="925248"/>
              <a:ext cx="1066801" cy="2331050"/>
            </a:xfrm>
            <a:prstGeom prst="rect">
              <a:avLst/>
            </a:prstGeom>
          </p:spPr>
        </p:pic>
      </p:grpSp>
      <p:graphicFrame>
        <p:nvGraphicFramePr>
          <p:cNvPr id="17" name="表格 16">
            <a:extLst>
              <a:ext uri="{FF2B5EF4-FFF2-40B4-BE49-F238E27FC236}">
                <a16:creationId xmlns:a16="http://schemas.microsoft.com/office/drawing/2014/main" id="{3326AFCF-5E54-9272-9A28-A3A27F59D9C1}"/>
              </a:ext>
            </a:extLst>
          </p:cNvPr>
          <p:cNvGraphicFramePr>
            <a:graphicFrameLocks noGrp="1"/>
          </p:cNvGraphicFramePr>
          <p:nvPr>
            <p:extLst>
              <p:ext uri="{D42A27DB-BD31-4B8C-83A1-F6EECF244321}">
                <p14:modId xmlns:p14="http://schemas.microsoft.com/office/powerpoint/2010/main" val="1050775661"/>
              </p:ext>
            </p:extLst>
          </p:nvPr>
        </p:nvGraphicFramePr>
        <p:xfrm>
          <a:off x="5092749" y="4374827"/>
          <a:ext cx="6807199" cy="933773"/>
        </p:xfrm>
        <a:graphic>
          <a:graphicData uri="http://schemas.openxmlformats.org/drawingml/2006/table">
            <a:tbl>
              <a:tblPr firstRow="1" firstCol="1" bandRow="1">
                <a:tableStyleId>{5940675A-B579-460E-94D1-54222C63F5DA}</a:tableStyleId>
              </a:tblPr>
              <a:tblGrid>
                <a:gridCol w="1769662">
                  <a:extLst>
                    <a:ext uri="{9D8B030D-6E8A-4147-A177-3AD203B41FA5}">
                      <a16:colId xmlns:a16="http://schemas.microsoft.com/office/drawing/2014/main" val="413632536"/>
                    </a:ext>
                  </a:extLst>
                </a:gridCol>
                <a:gridCol w="1331163">
                  <a:extLst>
                    <a:ext uri="{9D8B030D-6E8A-4147-A177-3AD203B41FA5}">
                      <a16:colId xmlns:a16="http://schemas.microsoft.com/office/drawing/2014/main" val="2352429272"/>
                    </a:ext>
                  </a:extLst>
                </a:gridCol>
                <a:gridCol w="1036740">
                  <a:extLst>
                    <a:ext uri="{9D8B030D-6E8A-4147-A177-3AD203B41FA5}">
                      <a16:colId xmlns:a16="http://schemas.microsoft.com/office/drawing/2014/main" val="3591381477"/>
                    </a:ext>
                  </a:extLst>
                </a:gridCol>
                <a:gridCol w="1190216">
                  <a:extLst>
                    <a:ext uri="{9D8B030D-6E8A-4147-A177-3AD203B41FA5}">
                      <a16:colId xmlns:a16="http://schemas.microsoft.com/office/drawing/2014/main" val="628927846"/>
                    </a:ext>
                  </a:extLst>
                </a:gridCol>
                <a:gridCol w="1479418">
                  <a:extLst>
                    <a:ext uri="{9D8B030D-6E8A-4147-A177-3AD203B41FA5}">
                      <a16:colId xmlns:a16="http://schemas.microsoft.com/office/drawing/2014/main" val="980636835"/>
                    </a:ext>
                  </a:extLst>
                </a:gridCol>
              </a:tblGrid>
              <a:tr h="549133">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Sno</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Sname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Sgender</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34" charset="-122"/>
                          <a:ea typeface="微软雅黑" panose="020B0503020204020204" pitchFamily="34" charset="-122"/>
                        </a:rPr>
                        <a:t>Sage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Sdept</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120829164"/>
                  </a:ext>
                </a:extLst>
              </a:tr>
              <a:tr h="384640">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2021310723</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张敏</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400" kern="100" dirty="0">
                          <a:effectLst/>
                          <a:latin typeface="微软雅黑" panose="020B0503020204020204" pitchFamily="34" charset="-122"/>
                          <a:ea typeface="微软雅黑" panose="020B0503020204020204" pitchFamily="34" charset="-122"/>
                        </a:rPr>
                        <a:t>女</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18</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CS</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564553224"/>
                  </a:ext>
                </a:extLst>
              </a:tr>
            </a:tbl>
          </a:graphicData>
        </a:graphic>
      </p:graphicFrame>
      <p:sp>
        <p:nvSpPr>
          <p:cNvPr id="4" name="页脚占位符 3">
            <a:extLst>
              <a:ext uri="{FF2B5EF4-FFF2-40B4-BE49-F238E27FC236}">
                <a16:creationId xmlns:a16="http://schemas.microsoft.com/office/drawing/2014/main" id="{966F71A2-13EE-BECA-F3A1-BB6C96AABFB3}"/>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230E2CF5-90AC-E7E1-2E6F-EB4F6D3F2B11}"/>
              </a:ext>
            </a:extLst>
          </p:cNvPr>
          <p:cNvSpPr>
            <a:spLocks noGrp="1"/>
          </p:cNvSpPr>
          <p:nvPr>
            <p:ph type="sldNum" sz="quarter" idx="12"/>
          </p:nvPr>
        </p:nvSpPr>
        <p:spPr/>
        <p:txBody>
          <a:bodyPr/>
          <a:lstStyle/>
          <a:p>
            <a:fld id="{4B0D34C0-35A8-654C-9FBA-7B4E017BD630}" type="slidenum">
              <a:rPr lang="en-US" altLang="zh-CN" smtClean="0"/>
              <a:t>53</a:t>
            </a:fld>
            <a:endParaRPr kumimoji="1" lang="zh-CN" altLang="en-US"/>
          </a:p>
        </p:txBody>
      </p:sp>
    </p:spTree>
    <p:extLst>
      <p:ext uri="{BB962C8B-B14F-4D97-AF65-F5344CB8AC3E}">
        <p14:creationId xmlns:p14="http://schemas.microsoft.com/office/powerpoint/2010/main" val="655698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304799" y="1034421"/>
            <a:ext cx="11438966" cy="1669724"/>
          </a:xfrm>
          <a:prstGeom prst="roundRect">
            <a:avLst>
              <a:gd name="adj" fmla="val 1361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关系代数与</a:t>
            </a:r>
            <a:r>
              <a:rPr lang="en-US" altLang="zh-CN" dirty="0"/>
              <a:t>SQL</a:t>
            </a:r>
            <a:r>
              <a:rPr lang="zh-CN" altLang="en-US" dirty="0"/>
              <a:t>的转换</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222" y="1034421"/>
            <a:ext cx="11673841" cy="1910230"/>
          </a:xfrm>
          <a:prstGeom prst="rect">
            <a:avLst/>
          </a:prstGeom>
        </p:spPr>
        <p:txBody>
          <a:bodyPr/>
          <a:lstStyle/>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是一种结构化的、便于计算机所理解的查询语言。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关系代数是关系型数据库理论的一部分，是</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的基础</a:t>
            </a:r>
            <a:r>
              <a:rPr lang="zh-CN" altLang="en-US" sz="2400" dirty="0">
                <a:latin typeface="微软雅黑" panose="020B0503020204020204" pitchFamily="82" charset="2"/>
                <a:ea typeface="微软雅黑" panose="020B0503020204020204" pitchFamily="82" charset="2"/>
              </a:rPr>
              <a:t>：</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在执行时需要先转为</a:t>
            </a:r>
            <a:r>
              <a:rPr lang="zh-CN" altLang="zh-CN" sz="2400" dirty="0">
                <a:solidFill>
                  <a:srgbClr val="743481"/>
                </a:solidFill>
                <a:latin typeface="微软雅黑" panose="020B0503020204020204" pitchFamily="82" charset="2"/>
                <a:ea typeface="微软雅黑" panose="020B0503020204020204" pitchFamily="82" charset="2"/>
              </a:rPr>
              <a:t>等价</a:t>
            </a:r>
            <a:r>
              <a:rPr lang="zh-CN" altLang="zh-CN" sz="2400" dirty="0">
                <a:latin typeface="微软雅黑" panose="020B0503020204020204" pitchFamily="82" charset="2"/>
                <a:ea typeface="微软雅黑" panose="020B0503020204020204" pitchFamily="82" charset="2"/>
              </a:rPr>
              <a:t>的关系代数表达式。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关系代数和</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之间可以进行相互转换</a:t>
            </a:r>
            <a:r>
              <a:rPr lang="zh-CN" altLang="en-US" sz="2400" dirty="0">
                <a:latin typeface="微软雅黑" panose="020B0503020204020204" pitchFamily="82" charset="2"/>
                <a:ea typeface="微软雅黑" panose="020B0503020204020204" pitchFamily="82" charset="2"/>
              </a:rPr>
              <a:t>：</a:t>
            </a:r>
            <a:endParaRPr lang="en-US" altLang="zh-CN" sz="2400" dirty="0">
              <a:latin typeface="微软雅黑" panose="020B0503020204020204" pitchFamily="82" charset="2"/>
              <a:ea typeface="微软雅黑" panose="020B0503020204020204" pitchFamily="82" charset="2"/>
            </a:endParaRPr>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1844105C-A8CE-E034-4EA8-845A81403008}"/>
                  </a:ext>
                </a:extLst>
              </p:cNvPr>
              <p:cNvGraphicFramePr>
                <a:graphicFrameLocks noGrp="1"/>
              </p:cNvGraphicFramePr>
              <p:nvPr>
                <p:extLst>
                  <p:ext uri="{D42A27DB-BD31-4B8C-83A1-F6EECF244321}">
                    <p14:modId xmlns:p14="http://schemas.microsoft.com/office/powerpoint/2010/main" val="357958838"/>
                  </p:ext>
                </p:extLst>
              </p:nvPr>
            </p:nvGraphicFramePr>
            <p:xfrm>
              <a:off x="711200" y="2938669"/>
              <a:ext cx="10859887" cy="3505197"/>
            </p:xfrm>
            <a:graphic>
              <a:graphicData uri="http://schemas.openxmlformats.org/drawingml/2006/table">
                <a:tbl>
                  <a:tblPr firstRow="1" firstCol="1" bandRow="1">
                    <a:tableStyleId>{5940675A-B579-460E-94D1-54222C63F5DA}</a:tableStyleId>
                  </a:tblPr>
                  <a:tblGrid>
                    <a:gridCol w="3188536">
                      <a:extLst>
                        <a:ext uri="{9D8B030D-6E8A-4147-A177-3AD203B41FA5}">
                          <a16:colId xmlns:a16="http://schemas.microsoft.com/office/drawing/2014/main" val="1984676046"/>
                        </a:ext>
                      </a:extLst>
                    </a:gridCol>
                    <a:gridCol w="2646197">
                      <a:extLst>
                        <a:ext uri="{9D8B030D-6E8A-4147-A177-3AD203B41FA5}">
                          <a16:colId xmlns:a16="http://schemas.microsoft.com/office/drawing/2014/main" val="2656422872"/>
                        </a:ext>
                      </a:extLst>
                    </a:gridCol>
                    <a:gridCol w="2512577">
                      <a:extLst>
                        <a:ext uri="{9D8B030D-6E8A-4147-A177-3AD203B41FA5}">
                          <a16:colId xmlns:a16="http://schemas.microsoft.com/office/drawing/2014/main" val="330087310"/>
                        </a:ext>
                      </a:extLst>
                    </a:gridCol>
                    <a:gridCol w="2512577">
                      <a:extLst>
                        <a:ext uri="{9D8B030D-6E8A-4147-A177-3AD203B41FA5}">
                          <a16:colId xmlns:a16="http://schemas.microsoft.com/office/drawing/2014/main" val="3480089769"/>
                        </a:ext>
                      </a:extLst>
                    </a:gridCol>
                  </a:tblGrid>
                  <a:tr h="420968">
                    <a:tc>
                      <a:txBody>
                        <a:bodyPr/>
                        <a:lstStyle/>
                        <a:p>
                          <a:pPr indent="127000" algn="just">
                            <a:lnSpc>
                              <a:spcPct val="150000"/>
                            </a:lnSpc>
                          </a:pPr>
                          <a:r>
                            <a:rPr lang="zh-CN" sz="1400" b="1" kern="100" dirty="0">
                              <a:solidFill>
                                <a:schemeClr val="bg1"/>
                              </a:solidFill>
                              <a:effectLst/>
                              <a:latin typeface="微软雅黑" panose="020B0503020204020204" pitchFamily="34" charset="-122"/>
                              <a:ea typeface="微软雅黑" panose="020B0503020204020204" pitchFamily="34" charset="-122"/>
                            </a:rPr>
                            <a:t>关系代数运算</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just">
                            <a:lnSpc>
                              <a:spcPct val="150000"/>
                            </a:lnSpc>
                          </a:pPr>
                          <a:r>
                            <a:rPr lang="zh-CN" sz="1400" b="1" kern="100" dirty="0">
                              <a:solidFill>
                                <a:schemeClr val="bg1"/>
                              </a:solidFill>
                              <a:effectLst/>
                              <a:latin typeface="微软雅黑" panose="020B0503020204020204" pitchFamily="34" charset="-122"/>
                              <a:ea typeface="微软雅黑" panose="020B0503020204020204" pitchFamily="34" charset="-122"/>
                            </a:rPr>
                            <a:t>对应的</a:t>
                          </a:r>
                          <a:r>
                            <a:rPr lang="en-US" sz="1400" b="1" kern="100" dirty="0">
                              <a:solidFill>
                                <a:schemeClr val="bg1"/>
                              </a:solidFill>
                              <a:effectLst/>
                              <a:latin typeface="微软雅黑" panose="020B0503020204020204" pitchFamily="34" charset="-122"/>
                              <a:ea typeface="微软雅黑" panose="020B0503020204020204" pitchFamily="34" charset="-122"/>
                            </a:rPr>
                            <a:t>SQL</a:t>
                          </a:r>
                          <a:r>
                            <a:rPr lang="zh-CN" sz="1400" b="1" kern="100" dirty="0">
                              <a:solidFill>
                                <a:schemeClr val="bg1"/>
                              </a:solidFill>
                              <a:effectLst/>
                              <a:latin typeface="微软雅黑" panose="020B0503020204020204" pitchFamily="34" charset="-122"/>
                              <a:ea typeface="微软雅黑" panose="020B0503020204020204" pitchFamily="34" charset="-122"/>
                            </a:rPr>
                            <a:t>语句</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just">
                            <a:lnSpc>
                              <a:spcPct val="150000"/>
                            </a:lnSpc>
                          </a:pPr>
                          <a:r>
                            <a:rPr lang="zh-CN" sz="1400" b="1" kern="100" dirty="0">
                              <a:solidFill>
                                <a:schemeClr val="bg1"/>
                              </a:solidFill>
                              <a:effectLst/>
                              <a:latin typeface="微软雅黑" panose="020B0503020204020204" pitchFamily="34" charset="-122"/>
                              <a:ea typeface="微软雅黑" panose="020B0503020204020204" pitchFamily="34" charset="-122"/>
                            </a:rPr>
                            <a:t>关系代数运算</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just">
                            <a:lnSpc>
                              <a:spcPct val="150000"/>
                            </a:lnSpc>
                          </a:pPr>
                          <a:r>
                            <a:rPr lang="zh-CN" sz="1400" b="1" kern="100" dirty="0">
                              <a:solidFill>
                                <a:schemeClr val="bg1"/>
                              </a:solidFill>
                              <a:effectLst/>
                              <a:latin typeface="微软雅黑" panose="020B0503020204020204" pitchFamily="34" charset="-122"/>
                              <a:ea typeface="微软雅黑" panose="020B0503020204020204" pitchFamily="34" charset="-122"/>
                            </a:rPr>
                            <a:t>对应的</a:t>
                          </a:r>
                          <a:r>
                            <a:rPr lang="en-US" sz="1400" b="1" kern="100" dirty="0">
                              <a:solidFill>
                                <a:schemeClr val="bg1"/>
                              </a:solidFill>
                              <a:effectLst/>
                              <a:latin typeface="微软雅黑" panose="020B0503020204020204" pitchFamily="34" charset="-122"/>
                              <a:ea typeface="微软雅黑" panose="020B0503020204020204" pitchFamily="34" charset="-122"/>
                            </a:rPr>
                            <a:t>SQL</a:t>
                          </a:r>
                          <a:r>
                            <a:rPr lang="zh-CN" sz="1400" b="1" kern="100" dirty="0">
                              <a:solidFill>
                                <a:schemeClr val="bg1"/>
                              </a:solidFill>
                              <a:effectLst/>
                              <a:latin typeface="微软雅黑" panose="020B0503020204020204" pitchFamily="34" charset="-122"/>
                              <a:ea typeface="微软雅黑" panose="020B0503020204020204" pitchFamily="34" charset="-122"/>
                            </a:rPr>
                            <a:t>语句</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4259571870"/>
                      </a:ext>
                    </a:extLst>
                  </a:tr>
                  <a:tr h="424241">
                    <a:tc>
                      <a:txBody>
                        <a:bodyPr/>
                        <a:lstStyle/>
                        <a:p>
                          <a:pPr indent="127000" algn="just">
                            <a:lnSpc>
                              <a:spcPct val="150000"/>
                            </a:lnSpc>
                          </a:pPr>
                          <a:r>
                            <a:rPr lang="zh-CN" sz="1400" kern="100" dirty="0">
                              <a:effectLst/>
                              <a:latin typeface="微软雅黑" panose="020B0503020204020204" pitchFamily="34" charset="-122"/>
                              <a:ea typeface="微软雅黑" panose="020B0503020204020204" pitchFamily="34" charset="-122"/>
                            </a:rPr>
                            <a:t>选择运算（</a:t>
                          </a:r>
                          <a14:m>
                            <m:oMath xmlns:m="http://schemas.openxmlformats.org/officeDocument/2006/math">
                              <m:r>
                                <a:rPr lang="en-US" sz="1400" kern="100">
                                  <a:effectLst/>
                                  <a:latin typeface="Cambria Math" panose="02040503050406030204" pitchFamily="18" charset="0"/>
                                </a:rPr>
                                <m:t>𝜎</m:t>
                              </m:r>
                            </m:oMath>
                          </a14:m>
                          <a:r>
                            <a:rPr lang="zh-CN" sz="1400" kern="100" dirty="0">
                              <a:effectLst/>
                              <a:latin typeface="微软雅黑" panose="020B0503020204020204" pitchFamily="34" charset="-122"/>
                              <a:ea typeface="微软雅黑" panose="020B0503020204020204" pitchFamily="34" charset="-122"/>
                            </a:rPr>
                            <a:t>）</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en-US" sz="1400" kern="100" dirty="0">
                              <a:effectLst/>
                              <a:latin typeface="微软雅黑" panose="020B0503020204020204" pitchFamily="34" charset="-122"/>
                              <a:ea typeface="微软雅黑" panose="020B0503020204020204" pitchFamily="34" charset="-122"/>
                            </a:rPr>
                            <a:t>WHERE</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zh-CN" sz="1400" kern="100">
                              <a:effectLst/>
                              <a:latin typeface="微软雅黑" panose="020B0503020204020204" pitchFamily="34" charset="-122"/>
                              <a:ea typeface="微软雅黑" panose="020B0503020204020204" pitchFamily="34" charset="-122"/>
                            </a:rPr>
                            <a:t>连接运算（</a:t>
                          </a:r>
                          <a14:m>
                            <m:oMath xmlns:m="http://schemas.openxmlformats.org/officeDocument/2006/math">
                              <m:r>
                                <a:rPr lang="en-US" sz="1400" kern="100">
                                  <a:effectLst/>
                                  <a:latin typeface="Cambria Math" panose="02040503050406030204" pitchFamily="18" charset="0"/>
                                </a:rPr>
                                <m:t>⋈</m:t>
                              </m:r>
                            </m:oMath>
                          </a14:m>
                          <a:r>
                            <a:rPr lang="zh-CN" sz="1400" kern="100">
                              <a:effectLst/>
                              <a:latin typeface="微软雅黑" panose="020B0503020204020204" pitchFamily="34" charset="-122"/>
                              <a:ea typeface="微软雅黑" panose="020B0503020204020204" pitchFamily="34" charset="-122"/>
                            </a:rPr>
                            <a:t>）</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en-US" sz="1400" kern="100" dirty="0">
                              <a:effectLst/>
                              <a:latin typeface="微软雅黑" panose="020B0503020204020204" pitchFamily="34" charset="-122"/>
                              <a:ea typeface="微软雅黑" panose="020B0503020204020204" pitchFamily="34" charset="-122"/>
                            </a:rPr>
                            <a:t>JOIN</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750164117"/>
                      </a:ext>
                    </a:extLst>
                  </a:tr>
                  <a:tr h="481512">
                    <a:tc>
                      <a:txBody>
                        <a:bodyPr/>
                        <a:lstStyle/>
                        <a:p>
                          <a:pPr indent="127000" algn="just">
                            <a:lnSpc>
                              <a:spcPct val="150000"/>
                            </a:lnSpc>
                          </a:pPr>
                          <a:r>
                            <a:rPr lang="zh-CN" sz="1400" kern="100" dirty="0">
                              <a:effectLst/>
                              <a:latin typeface="微软雅黑" panose="020B0503020204020204" pitchFamily="34" charset="-122"/>
                              <a:ea typeface="微软雅黑" panose="020B0503020204020204" pitchFamily="34" charset="-122"/>
                            </a:rPr>
                            <a:t>投影运算（</a:t>
                          </a:r>
                          <a14:m>
                            <m:oMath xmlns:m="http://schemas.openxmlformats.org/officeDocument/2006/math">
                              <m:r>
                                <m:rPr>
                                  <m:sty m:val="p"/>
                                </m:rPr>
                                <a:rPr lang="en-US" sz="1400" kern="100">
                                  <a:effectLst/>
                                  <a:latin typeface="Cambria Math" panose="02040503050406030204" pitchFamily="18" charset="0"/>
                                </a:rPr>
                                <m:t>Π</m:t>
                              </m:r>
                            </m:oMath>
                          </a14:m>
                          <a:r>
                            <a:rPr lang="zh-CN" sz="1400" kern="100" dirty="0">
                              <a:effectLst/>
                              <a:latin typeface="微软雅黑" panose="020B0503020204020204" pitchFamily="34" charset="-122"/>
                              <a:ea typeface="微软雅黑" panose="020B0503020204020204" pitchFamily="34" charset="-122"/>
                            </a:rPr>
                            <a:t>）</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en-US" sz="1400" kern="100" dirty="0">
                              <a:effectLst/>
                              <a:latin typeface="微软雅黑" panose="020B0503020204020204" pitchFamily="34" charset="-122"/>
                              <a:ea typeface="微软雅黑" panose="020B0503020204020204" pitchFamily="34" charset="-122"/>
                            </a:rPr>
                            <a:t>SELECT</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zh-CN" sz="1400" kern="100">
                              <a:effectLst/>
                              <a:latin typeface="微软雅黑" panose="020B0503020204020204" pitchFamily="34" charset="-122"/>
                              <a:ea typeface="微软雅黑" panose="020B0503020204020204" pitchFamily="34" charset="-122"/>
                            </a:rPr>
                            <a:t>赋值运算（</a:t>
                          </a:r>
                          <a14:m>
                            <m:oMath xmlns:m="http://schemas.openxmlformats.org/officeDocument/2006/math">
                              <m:r>
                                <a:rPr lang="en-US" sz="1400" kern="100">
                                  <a:effectLst/>
                                  <a:latin typeface="Cambria Math" panose="02040503050406030204" pitchFamily="18" charset="0"/>
                                </a:rPr>
                                <m:t>←</m:t>
                              </m:r>
                            </m:oMath>
                          </a14:m>
                          <a:r>
                            <a:rPr lang="zh-CN" sz="1400" kern="100">
                              <a:effectLst/>
                              <a:latin typeface="微软雅黑" panose="020B0503020204020204" pitchFamily="34" charset="-122"/>
                              <a:ea typeface="微软雅黑" panose="020B0503020204020204" pitchFamily="34" charset="-122"/>
                            </a:rPr>
                            <a:t>）</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en-US" sz="1400" kern="100">
                              <a:effectLst/>
                              <a:latin typeface="微软雅黑" panose="020B0503020204020204" pitchFamily="34" charset="-122"/>
                              <a:ea typeface="微软雅黑" panose="020B0503020204020204" pitchFamily="34" charset="-122"/>
                            </a:rPr>
                            <a:t>AS</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495064481"/>
                      </a:ext>
                    </a:extLst>
                  </a:tr>
                  <a:tr h="424241">
                    <a:tc>
                      <a:txBody>
                        <a:bodyPr/>
                        <a:lstStyle/>
                        <a:p>
                          <a:pPr indent="127000" algn="just">
                            <a:lnSpc>
                              <a:spcPct val="150000"/>
                            </a:lnSpc>
                          </a:pPr>
                          <a:r>
                            <a:rPr lang="zh-CN" sz="1400" kern="100" dirty="0">
                              <a:effectLst/>
                              <a:latin typeface="微软雅黑" panose="020B0503020204020204" pitchFamily="34" charset="-122"/>
                              <a:ea typeface="微软雅黑" panose="020B0503020204020204" pitchFamily="34" charset="-122"/>
                            </a:rPr>
                            <a:t>并运算（</a:t>
                          </a:r>
                          <a14:m>
                            <m:oMath xmlns:m="http://schemas.openxmlformats.org/officeDocument/2006/math">
                              <m:r>
                                <a:rPr lang="en-US" sz="1400" kern="100">
                                  <a:effectLst/>
                                  <a:latin typeface="Cambria Math" panose="02040503050406030204" pitchFamily="18" charset="0"/>
                                </a:rPr>
                                <m:t>∪</m:t>
                              </m:r>
                            </m:oMath>
                          </a14:m>
                          <a:r>
                            <a:rPr lang="zh-CN" sz="1400" kern="100" dirty="0">
                              <a:effectLst/>
                              <a:latin typeface="微软雅黑" panose="020B0503020204020204" pitchFamily="34" charset="-122"/>
                              <a:ea typeface="微软雅黑" panose="020B0503020204020204" pitchFamily="34" charset="-122"/>
                            </a:rPr>
                            <a:t>）</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en-US" sz="1400" kern="100">
                              <a:effectLst/>
                              <a:latin typeface="微软雅黑" panose="020B0503020204020204" pitchFamily="34" charset="-122"/>
                              <a:ea typeface="微软雅黑" panose="020B0503020204020204" pitchFamily="34" charset="-122"/>
                            </a:rPr>
                            <a:t>UNION</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zh-CN" sz="1400" kern="100">
                              <a:effectLst/>
                              <a:latin typeface="微软雅黑" panose="020B0503020204020204" pitchFamily="34" charset="-122"/>
                              <a:ea typeface="微软雅黑" panose="020B0503020204020204" pitchFamily="34" charset="-122"/>
                            </a:rPr>
                            <a:t>除运算（</a:t>
                          </a:r>
                          <a14:m>
                            <m:oMath xmlns:m="http://schemas.openxmlformats.org/officeDocument/2006/math">
                              <m:r>
                                <a:rPr lang="en-US" sz="1400" kern="100">
                                  <a:effectLst/>
                                  <a:latin typeface="Cambria Math" panose="02040503050406030204" pitchFamily="18" charset="0"/>
                                </a:rPr>
                                <m:t>÷</m:t>
                              </m:r>
                            </m:oMath>
                          </a14:m>
                          <a:r>
                            <a:rPr lang="zh-CN" sz="1400" kern="100">
                              <a:effectLst/>
                              <a:latin typeface="微软雅黑" panose="020B0503020204020204" pitchFamily="34" charset="-122"/>
                              <a:ea typeface="微软雅黑" panose="020B0503020204020204" pitchFamily="34" charset="-122"/>
                            </a:rPr>
                            <a:t>）</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en-US" sz="1400" kern="100">
                              <a:effectLst/>
                              <a:latin typeface="微软雅黑" panose="020B0503020204020204" pitchFamily="34" charset="-122"/>
                              <a:ea typeface="微软雅黑" panose="020B0503020204020204" pitchFamily="34" charset="-122"/>
                            </a:rPr>
                            <a:t>NOT EXISTS</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788713201"/>
                      </a:ext>
                    </a:extLst>
                  </a:tr>
                  <a:tr h="424241">
                    <a:tc>
                      <a:txBody>
                        <a:bodyPr/>
                        <a:lstStyle/>
                        <a:p>
                          <a:pPr indent="127000" algn="just">
                            <a:lnSpc>
                              <a:spcPct val="150000"/>
                            </a:lnSpc>
                          </a:pPr>
                          <a:r>
                            <a:rPr lang="zh-CN" sz="1400" kern="100" dirty="0">
                              <a:effectLst/>
                              <a:latin typeface="微软雅黑" panose="020B0503020204020204" pitchFamily="34" charset="-122"/>
                              <a:ea typeface="微软雅黑" panose="020B0503020204020204" pitchFamily="34" charset="-122"/>
                            </a:rPr>
                            <a:t>差运算（</a:t>
                          </a:r>
                          <a14:m>
                            <m:oMath xmlns:m="http://schemas.openxmlformats.org/officeDocument/2006/math">
                              <m:r>
                                <a:rPr lang="en-US" sz="1400" kern="100">
                                  <a:effectLst/>
                                  <a:latin typeface="Cambria Math" panose="02040503050406030204" pitchFamily="18" charset="0"/>
                                </a:rPr>
                                <m:t>−</m:t>
                              </m:r>
                            </m:oMath>
                          </a14:m>
                          <a:r>
                            <a:rPr lang="zh-CN" sz="1400" kern="100" dirty="0">
                              <a:effectLst/>
                              <a:latin typeface="微软雅黑" panose="020B0503020204020204" pitchFamily="34" charset="-122"/>
                              <a:ea typeface="微软雅黑" panose="020B0503020204020204" pitchFamily="34" charset="-122"/>
                            </a:rPr>
                            <a:t>）</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en-US" sz="1400" kern="100">
                              <a:effectLst/>
                              <a:latin typeface="微软雅黑" panose="020B0503020204020204" pitchFamily="34" charset="-122"/>
                              <a:ea typeface="微软雅黑" panose="020B0503020204020204" pitchFamily="34" charset="-122"/>
                            </a:rPr>
                            <a:t>EXCEPT</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zh-CN" sz="1400" kern="100">
                              <a:effectLst/>
                              <a:latin typeface="微软雅黑" panose="020B0503020204020204" pitchFamily="34" charset="-122"/>
                              <a:ea typeface="微软雅黑" panose="020B0503020204020204" pitchFamily="34" charset="-122"/>
                            </a:rPr>
                            <a:t>去重运算（</a:t>
                          </a:r>
                          <a14:m>
                            <m:oMath xmlns:m="http://schemas.openxmlformats.org/officeDocument/2006/math">
                              <m:r>
                                <a:rPr lang="en-US" sz="1400" kern="100">
                                  <a:effectLst/>
                                  <a:latin typeface="Cambria Math" panose="02040503050406030204" pitchFamily="18" charset="0"/>
                                </a:rPr>
                                <m:t>𝛿</m:t>
                              </m:r>
                            </m:oMath>
                          </a14:m>
                          <a:r>
                            <a:rPr lang="zh-CN" sz="1400" kern="100">
                              <a:effectLst/>
                              <a:latin typeface="微软雅黑" panose="020B0503020204020204" pitchFamily="34" charset="-122"/>
                              <a:ea typeface="微软雅黑" panose="020B0503020204020204" pitchFamily="34" charset="-122"/>
                            </a:rPr>
                            <a:t>）</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en-US" sz="1400" kern="100">
                              <a:effectLst/>
                              <a:latin typeface="微软雅黑" panose="020B0503020204020204" pitchFamily="34" charset="-122"/>
                              <a:ea typeface="微软雅黑" panose="020B0503020204020204" pitchFamily="34" charset="-122"/>
                            </a:rPr>
                            <a:t>DISTINCT</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201530784"/>
                      </a:ext>
                    </a:extLst>
                  </a:tr>
                  <a:tr h="481512">
                    <a:tc>
                      <a:txBody>
                        <a:bodyPr/>
                        <a:lstStyle/>
                        <a:p>
                          <a:pPr indent="127000" algn="just">
                            <a:lnSpc>
                              <a:spcPct val="150000"/>
                            </a:lnSpc>
                          </a:pPr>
                          <a:r>
                            <a:rPr lang="zh-CN" sz="1400" kern="100" dirty="0">
                              <a:effectLst/>
                              <a:latin typeface="微软雅黑" panose="020B0503020204020204" pitchFamily="34" charset="-122"/>
                              <a:ea typeface="微软雅黑" panose="020B0503020204020204" pitchFamily="34" charset="-122"/>
                            </a:rPr>
                            <a:t>笛卡尔积运算（</a:t>
                          </a:r>
                          <a14:m>
                            <m:oMath xmlns:m="http://schemas.openxmlformats.org/officeDocument/2006/math">
                              <m:r>
                                <a:rPr lang="en-US" sz="1400" kern="100">
                                  <a:effectLst/>
                                  <a:latin typeface="Cambria Math" panose="02040503050406030204" pitchFamily="18" charset="0"/>
                                </a:rPr>
                                <m:t>×</m:t>
                              </m:r>
                            </m:oMath>
                          </a14:m>
                          <a:r>
                            <a:rPr lang="zh-CN" sz="1400" kern="100" dirty="0">
                              <a:effectLst/>
                              <a:latin typeface="微软雅黑" panose="020B0503020204020204" pitchFamily="34" charset="-122"/>
                              <a:ea typeface="微软雅黑" panose="020B0503020204020204" pitchFamily="34" charset="-122"/>
                            </a:rPr>
                            <a:t>）</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en-US" sz="1400" kern="100">
                              <a:effectLst/>
                              <a:latin typeface="微软雅黑" panose="020B0503020204020204" pitchFamily="34" charset="-122"/>
                              <a:ea typeface="微软雅黑" panose="020B0503020204020204" pitchFamily="34" charset="-122"/>
                            </a:rPr>
                            <a:t>FROM</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zh-CN" sz="1400" kern="100" dirty="0">
                              <a:effectLst/>
                              <a:latin typeface="微软雅黑" panose="020B0503020204020204" pitchFamily="34" charset="-122"/>
                              <a:ea typeface="微软雅黑" panose="020B0503020204020204" pitchFamily="34" charset="-122"/>
                            </a:rPr>
                            <a:t>广义投影运算（</a:t>
                          </a:r>
                          <a14:m>
                            <m:oMath xmlns:m="http://schemas.openxmlformats.org/officeDocument/2006/math">
                              <m:r>
                                <m:rPr>
                                  <m:sty m:val="p"/>
                                </m:rPr>
                                <a:rPr lang="en-US" sz="1400" kern="100">
                                  <a:effectLst/>
                                  <a:latin typeface="Cambria Math" panose="02040503050406030204" pitchFamily="18" charset="0"/>
                                </a:rPr>
                                <m:t>Π</m:t>
                              </m:r>
                            </m:oMath>
                          </a14:m>
                          <a:r>
                            <a:rPr lang="zh-CN" sz="1400" kern="100" dirty="0">
                              <a:effectLst/>
                              <a:latin typeface="微软雅黑" panose="020B0503020204020204" pitchFamily="34" charset="-122"/>
                              <a:ea typeface="微软雅黑" panose="020B0503020204020204" pitchFamily="34" charset="-122"/>
                            </a:rPr>
                            <a:t>）</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en-US" sz="1400" kern="100">
                              <a:effectLst/>
                              <a:latin typeface="微软雅黑" panose="020B0503020204020204" pitchFamily="34" charset="-122"/>
                              <a:ea typeface="微软雅黑" panose="020B0503020204020204" pitchFamily="34" charset="-122"/>
                            </a:rPr>
                            <a:t>SELECT</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229784034"/>
                      </a:ext>
                    </a:extLst>
                  </a:tr>
                  <a:tr h="424241">
                    <a:tc>
                      <a:txBody>
                        <a:bodyPr/>
                        <a:lstStyle/>
                        <a:p>
                          <a:pPr indent="127000" algn="just">
                            <a:lnSpc>
                              <a:spcPct val="150000"/>
                            </a:lnSpc>
                          </a:pPr>
                          <a:r>
                            <a:rPr lang="zh-CN" sz="1400" kern="100">
                              <a:effectLst/>
                              <a:latin typeface="微软雅黑" panose="020B0503020204020204" pitchFamily="34" charset="-122"/>
                              <a:ea typeface="微软雅黑" panose="020B0503020204020204" pitchFamily="34" charset="-122"/>
                            </a:rPr>
                            <a:t>重命名运算（</a:t>
                          </a:r>
                          <a14:m>
                            <m:oMath xmlns:m="http://schemas.openxmlformats.org/officeDocument/2006/math">
                              <m:r>
                                <a:rPr lang="en-US" sz="1400" kern="100">
                                  <a:effectLst/>
                                  <a:latin typeface="Cambria Math" panose="02040503050406030204" pitchFamily="18" charset="0"/>
                                </a:rPr>
                                <m:t>𝜌</m:t>
                              </m:r>
                            </m:oMath>
                          </a14:m>
                          <a:r>
                            <a:rPr lang="zh-CN" sz="1400" kern="100">
                              <a:effectLst/>
                              <a:latin typeface="微软雅黑" panose="020B0503020204020204" pitchFamily="34" charset="-122"/>
                              <a:ea typeface="微软雅黑" panose="020B0503020204020204" pitchFamily="34" charset="-122"/>
                            </a:rPr>
                            <a:t>）</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en-US" sz="1400" kern="100">
                              <a:effectLst/>
                              <a:latin typeface="微软雅黑" panose="020B0503020204020204" pitchFamily="34" charset="-122"/>
                              <a:ea typeface="微软雅黑" panose="020B0503020204020204" pitchFamily="34" charset="-122"/>
                            </a:rPr>
                            <a:t>AS</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zh-CN" sz="1400" kern="100">
                              <a:effectLst/>
                              <a:latin typeface="微软雅黑" panose="020B0503020204020204" pitchFamily="34" charset="-122"/>
                              <a:ea typeface="微软雅黑" panose="020B0503020204020204" pitchFamily="34" charset="-122"/>
                            </a:rPr>
                            <a:t>聚集运算（</a:t>
                          </a:r>
                          <a14:m>
                            <m:oMath xmlns:m="http://schemas.openxmlformats.org/officeDocument/2006/math">
                              <m:r>
                                <a:rPr lang="en-US" sz="1400" kern="100">
                                  <a:effectLst/>
                                  <a:latin typeface="Cambria Math" panose="02040503050406030204" pitchFamily="18" charset="0"/>
                                </a:rPr>
                                <m:t>𝒢</m:t>
                              </m:r>
                            </m:oMath>
                          </a14:m>
                          <a:r>
                            <a:rPr lang="zh-CN" sz="1400" kern="100">
                              <a:effectLst/>
                              <a:latin typeface="微软雅黑" panose="020B0503020204020204" pitchFamily="34" charset="-122"/>
                              <a:ea typeface="微软雅黑" panose="020B0503020204020204" pitchFamily="34" charset="-122"/>
                            </a:rPr>
                            <a:t>）</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zh-CN" sz="1400" kern="100">
                              <a:effectLst/>
                              <a:latin typeface="微软雅黑" panose="020B0503020204020204" pitchFamily="34" charset="-122"/>
                              <a:ea typeface="微软雅黑" panose="020B0503020204020204" pitchFamily="34" charset="-122"/>
                            </a:rPr>
                            <a:t>聚集函数</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110372668"/>
                      </a:ext>
                    </a:extLst>
                  </a:tr>
                  <a:tr h="424241">
                    <a:tc>
                      <a:txBody>
                        <a:bodyPr/>
                        <a:lstStyle/>
                        <a:p>
                          <a:pPr indent="127000" algn="just">
                            <a:lnSpc>
                              <a:spcPct val="150000"/>
                            </a:lnSpc>
                          </a:pPr>
                          <a:r>
                            <a:rPr lang="zh-CN" sz="1400" kern="100">
                              <a:effectLst/>
                              <a:latin typeface="微软雅黑" panose="020B0503020204020204" pitchFamily="34" charset="-122"/>
                              <a:ea typeface="微软雅黑" panose="020B0503020204020204" pitchFamily="34" charset="-122"/>
                            </a:rPr>
                            <a:t>交运算（</a:t>
                          </a:r>
                          <a14:m>
                            <m:oMath xmlns:m="http://schemas.openxmlformats.org/officeDocument/2006/math">
                              <m:r>
                                <a:rPr lang="en-US" sz="1400" kern="100">
                                  <a:effectLst/>
                                  <a:latin typeface="Cambria Math" panose="02040503050406030204" pitchFamily="18" charset="0"/>
                                </a:rPr>
                                <m:t>∩</m:t>
                              </m:r>
                            </m:oMath>
                          </a14:m>
                          <a:r>
                            <a:rPr lang="zh-CN" sz="1400" kern="100">
                              <a:effectLst/>
                              <a:latin typeface="微软雅黑" panose="020B0503020204020204" pitchFamily="34" charset="-122"/>
                              <a:ea typeface="微软雅黑" panose="020B0503020204020204" pitchFamily="34" charset="-122"/>
                            </a:rPr>
                            <a:t>）</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en-US" sz="1400" kern="100">
                              <a:effectLst/>
                              <a:latin typeface="微软雅黑" panose="020B0503020204020204" pitchFamily="34" charset="-122"/>
                              <a:ea typeface="微软雅黑" panose="020B0503020204020204" pitchFamily="34" charset="-122"/>
                            </a:rPr>
                            <a:t>INTERSECT</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zh-CN" sz="1400" kern="100">
                              <a:effectLst/>
                              <a:latin typeface="微软雅黑" panose="020B0503020204020204" pitchFamily="34" charset="-122"/>
                              <a:ea typeface="微软雅黑" panose="020B0503020204020204" pitchFamily="34" charset="-122"/>
                            </a:rPr>
                            <a:t>分组运算（</a:t>
                          </a:r>
                          <a14:m>
                            <m:oMath xmlns:m="http://schemas.openxmlformats.org/officeDocument/2006/math">
                              <m:r>
                                <a:rPr lang="en-US" sz="1400" kern="100">
                                  <a:effectLst/>
                                  <a:latin typeface="Cambria Math" panose="02040503050406030204" pitchFamily="18" charset="0"/>
                                </a:rPr>
                                <m:t>𝒢</m:t>
                              </m:r>
                            </m:oMath>
                          </a14:m>
                          <a:r>
                            <a:rPr lang="zh-CN" sz="1400" kern="100">
                              <a:effectLst/>
                              <a:latin typeface="微软雅黑" panose="020B0503020204020204" pitchFamily="34" charset="-122"/>
                              <a:ea typeface="微软雅黑" panose="020B0503020204020204" pitchFamily="34" charset="-122"/>
                            </a:rPr>
                            <a:t>）</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en-US" sz="1400" kern="100" dirty="0">
                              <a:effectLst/>
                              <a:latin typeface="微软雅黑" panose="020B0503020204020204" pitchFamily="34" charset="-122"/>
                              <a:ea typeface="微软雅黑" panose="020B0503020204020204" pitchFamily="34" charset="-122"/>
                            </a:rPr>
                            <a:t>GROUP BY</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009760198"/>
                      </a:ext>
                    </a:extLst>
                  </a:tr>
                </a:tbl>
              </a:graphicData>
            </a:graphic>
          </p:graphicFrame>
        </mc:Choice>
        <mc:Fallback xmlns="">
          <p:graphicFrame>
            <p:nvGraphicFramePr>
              <p:cNvPr id="4" name="表格 3">
                <a:extLst>
                  <a:ext uri="{FF2B5EF4-FFF2-40B4-BE49-F238E27FC236}">
                    <a16:creationId xmlns:a16="http://schemas.microsoft.com/office/drawing/2014/main" xmlns:a14="http://schemas.microsoft.com/office/drawing/2010/main" xmlns="" id="{1844105C-A8CE-E034-4EA8-845A81403008}"/>
                  </a:ext>
                </a:extLst>
              </p:cNvPr>
              <p:cNvGraphicFramePr>
                <a:graphicFrameLocks noGrp="1"/>
              </p:cNvGraphicFramePr>
              <p:nvPr>
                <p:extLst>
                  <p:ext uri="{D42A27DB-BD31-4B8C-83A1-F6EECF244321}">
                    <p14:modId xmlns:p14="http://schemas.microsoft.com/office/powerpoint/2010/main" val="357958838"/>
                  </p:ext>
                </p:extLst>
              </p:nvPr>
            </p:nvGraphicFramePr>
            <p:xfrm>
              <a:off x="711200" y="2938669"/>
              <a:ext cx="10859887" cy="3505197"/>
            </p:xfrm>
            <a:graphic>
              <a:graphicData uri="http://schemas.openxmlformats.org/drawingml/2006/table">
                <a:tbl>
                  <a:tblPr firstRow="1" firstCol="1" bandRow="1">
                    <a:tableStyleId>{5940675A-B579-460E-94D1-54222C63F5DA}</a:tableStyleId>
                  </a:tblPr>
                  <a:tblGrid>
                    <a:gridCol w="3188536">
                      <a:extLst>
                        <a:ext uri="{9D8B030D-6E8A-4147-A177-3AD203B41FA5}">
                          <a16:colId xmlns:a16="http://schemas.microsoft.com/office/drawing/2014/main" xmlns:a14="http://schemas.microsoft.com/office/drawing/2010/main" xmlns="" val="1984676046"/>
                        </a:ext>
                      </a:extLst>
                    </a:gridCol>
                    <a:gridCol w="2646197">
                      <a:extLst>
                        <a:ext uri="{9D8B030D-6E8A-4147-A177-3AD203B41FA5}">
                          <a16:colId xmlns:a16="http://schemas.microsoft.com/office/drawing/2014/main" xmlns:a14="http://schemas.microsoft.com/office/drawing/2010/main" xmlns="" val="2656422872"/>
                        </a:ext>
                      </a:extLst>
                    </a:gridCol>
                    <a:gridCol w="2512577">
                      <a:extLst>
                        <a:ext uri="{9D8B030D-6E8A-4147-A177-3AD203B41FA5}">
                          <a16:colId xmlns:a16="http://schemas.microsoft.com/office/drawing/2014/main" xmlns:a14="http://schemas.microsoft.com/office/drawing/2010/main" xmlns="" val="330087310"/>
                        </a:ext>
                      </a:extLst>
                    </a:gridCol>
                    <a:gridCol w="2512577">
                      <a:extLst>
                        <a:ext uri="{9D8B030D-6E8A-4147-A177-3AD203B41FA5}">
                          <a16:colId xmlns:a16="http://schemas.microsoft.com/office/drawing/2014/main" xmlns:a14="http://schemas.microsoft.com/office/drawing/2010/main" xmlns="" val="3480089769"/>
                        </a:ext>
                      </a:extLst>
                    </a:gridCol>
                  </a:tblGrid>
                  <a:tr h="420968">
                    <a:tc>
                      <a:txBody>
                        <a:bodyPr/>
                        <a:lstStyle/>
                        <a:p>
                          <a:pPr indent="127000" algn="just">
                            <a:lnSpc>
                              <a:spcPct val="150000"/>
                            </a:lnSpc>
                          </a:pPr>
                          <a:r>
                            <a:rPr lang="zh-CN" sz="1400" b="1" kern="100" dirty="0">
                              <a:solidFill>
                                <a:schemeClr val="bg1"/>
                              </a:solidFill>
                              <a:effectLst/>
                              <a:latin typeface="微软雅黑" panose="020B0503020204020204" pitchFamily="34" charset="-122"/>
                              <a:ea typeface="微软雅黑" panose="020B0503020204020204" pitchFamily="34" charset="-122"/>
                            </a:rPr>
                            <a:t>关系代数运算</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just">
                            <a:lnSpc>
                              <a:spcPct val="150000"/>
                            </a:lnSpc>
                          </a:pPr>
                          <a:r>
                            <a:rPr lang="zh-CN" sz="1400" b="1" kern="100" dirty="0">
                              <a:solidFill>
                                <a:schemeClr val="bg1"/>
                              </a:solidFill>
                              <a:effectLst/>
                              <a:latin typeface="微软雅黑" panose="020B0503020204020204" pitchFamily="34" charset="-122"/>
                              <a:ea typeface="微软雅黑" panose="020B0503020204020204" pitchFamily="34" charset="-122"/>
                            </a:rPr>
                            <a:t>对应的</a:t>
                          </a:r>
                          <a:r>
                            <a:rPr lang="en-US" sz="1400" b="1" kern="100" dirty="0">
                              <a:solidFill>
                                <a:schemeClr val="bg1"/>
                              </a:solidFill>
                              <a:effectLst/>
                              <a:latin typeface="微软雅黑" panose="020B0503020204020204" pitchFamily="34" charset="-122"/>
                              <a:ea typeface="微软雅黑" panose="020B0503020204020204" pitchFamily="34" charset="-122"/>
                            </a:rPr>
                            <a:t>SQL</a:t>
                          </a:r>
                          <a:r>
                            <a:rPr lang="zh-CN" sz="1400" b="1" kern="100" dirty="0">
                              <a:solidFill>
                                <a:schemeClr val="bg1"/>
                              </a:solidFill>
                              <a:effectLst/>
                              <a:latin typeface="微软雅黑" panose="020B0503020204020204" pitchFamily="34" charset="-122"/>
                              <a:ea typeface="微软雅黑" panose="020B0503020204020204" pitchFamily="34" charset="-122"/>
                            </a:rPr>
                            <a:t>语句</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just">
                            <a:lnSpc>
                              <a:spcPct val="150000"/>
                            </a:lnSpc>
                          </a:pPr>
                          <a:r>
                            <a:rPr lang="zh-CN" sz="1400" b="1" kern="100" dirty="0">
                              <a:solidFill>
                                <a:schemeClr val="bg1"/>
                              </a:solidFill>
                              <a:effectLst/>
                              <a:latin typeface="微软雅黑" panose="020B0503020204020204" pitchFamily="34" charset="-122"/>
                              <a:ea typeface="微软雅黑" panose="020B0503020204020204" pitchFamily="34" charset="-122"/>
                            </a:rPr>
                            <a:t>关系代数运算</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just">
                            <a:lnSpc>
                              <a:spcPct val="150000"/>
                            </a:lnSpc>
                          </a:pPr>
                          <a:r>
                            <a:rPr lang="zh-CN" sz="1400" b="1" kern="100" dirty="0">
                              <a:solidFill>
                                <a:schemeClr val="bg1"/>
                              </a:solidFill>
                              <a:effectLst/>
                              <a:latin typeface="微软雅黑" panose="020B0503020204020204" pitchFamily="34" charset="-122"/>
                              <a:ea typeface="微软雅黑" panose="020B0503020204020204" pitchFamily="34" charset="-122"/>
                            </a:rPr>
                            <a:t>对应的</a:t>
                          </a:r>
                          <a:r>
                            <a:rPr lang="en-US" sz="1400" b="1" kern="100" dirty="0">
                              <a:solidFill>
                                <a:schemeClr val="bg1"/>
                              </a:solidFill>
                              <a:effectLst/>
                              <a:latin typeface="微软雅黑" panose="020B0503020204020204" pitchFamily="34" charset="-122"/>
                              <a:ea typeface="微软雅黑" panose="020B0503020204020204" pitchFamily="34" charset="-122"/>
                            </a:rPr>
                            <a:t>SQL</a:t>
                          </a:r>
                          <a:r>
                            <a:rPr lang="zh-CN" sz="1400" b="1" kern="100" dirty="0">
                              <a:solidFill>
                                <a:schemeClr val="bg1"/>
                              </a:solidFill>
                              <a:effectLst/>
                              <a:latin typeface="微软雅黑" panose="020B0503020204020204" pitchFamily="34" charset="-122"/>
                              <a:ea typeface="微软雅黑" panose="020B0503020204020204" pitchFamily="34" charset="-122"/>
                            </a:rPr>
                            <a:t>语句</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xmlns:a14="http://schemas.microsoft.com/office/drawing/2010/main" xmlns="" val="4259571870"/>
                      </a:ext>
                    </a:extLst>
                  </a:tr>
                  <a:tr h="424241">
                    <a:tc>
                      <a:txBody>
                        <a:bodyPr/>
                        <a:lstStyle/>
                        <a:p>
                          <a:endParaRPr lang="zh-CN"/>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blipFill rotWithShape="0">
                          <a:blip r:embed="rId2"/>
                          <a:stretch>
                            <a:fillRect l="-191" t="-100000" r="-240649" b="-627143"/>
                          </a:stretch>
                        </a:blipFill>
                      </a:tcPr>
                    </a:tc>
                    <a:tc>
                      <a:txBody>
                        <a:bodyPr/>
                        <a:lstStyle/>
                        <a:p>
                          <a:pPr indent="127000" algn="just">
                            <a:lnSpc>
                              <a:spcPct val="150000"/>
                            </a:lnSpc>
                          </a:pPr>
                          <a:r>
                            <a:rPr lang="en-US" sz="1400" kern="100" dirty="0">
                              <a:effectLst/>
                              <a:latin typeface="微软雅黑" panose="020B0503020204020204" pitchFamily="34" charset="-122"/>
                              <a:ea typeface="微软雅黑" panose="020B0503020204020204" pitchFamily="34" charset="-122"/>
                            </a:rPr>
                            <a:t>WHERE</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endParaRPr lang="zh-CN"/>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blipFill rotWithShape="0">
                          <a:blip r:embed="rId2"/>
                          <a:stretch>
                            <a:fillRect l="-232767" t="-100000" r="-100728" b="-627143"/>
                          </a:stretch>
                        </a:blipFill>
                      </a:tcPr>
                    </a:tc>
                    <a:tc>
                      <a:txBody>
                        <a:bodyPr/>
                        <a:lstStyle/>
                        <a:p>
                          <a:pPr indent="127000" algn="just">
                            <a:lnSpc>
                              <a:spcPct val="150000"/>
                            </a:lnSpc>
                          </a:pPr>
                          <a:r>
                            <a:rPr lang="en-US" sz="1400" kern="100" dirty="0">
                              <a:effectLst/>
                              <a:latin typeface="微软雅黑" panose="020B0503020204020204" pitchFamily="34" charset="-122"/>
                              <a:ea typeface="微软雅黑" panose="020B0503020204020204" pitchFamily="34" charset="-122"/>
                            </a:rPr>
                            <a:t>JOIN</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1750164117"/>
                      </a:ext>
                    </a:extLst>
                  </a:tr>
                  <a:tr h="481512">
                    <a:tc>
                      <a:txBody>
                        <a:bodyPr/>
                        <a:lstStyle/>
                        <a:p>
                          <a:endParaRPr lang="zh-CN"/>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blipFill rotWithShape="0">
                          <a:blip r:embed="rId2"/>
                          <a:stretch>
                            <a:fillRect l="-191" t="-177215" r="-240649" b="-455696"/>
                          </a:stretch>
                        </a:blipFill>
                      </a:tcPr>
                    </a:tc>
                    <a:tc>
                      <a:txBody>
                        <a:bodyPr/>
                        <a:lstStyle/>
                        <a:p>
                          <a:pPr indent="127000" algn="just">
                            <a:lnSpc>
                              <a:spcPct val="150000"/>
                            </a:lnSpc>
                          </a:pPr>
                          <a:r>
                            <a:rPr lang="en-US" sz="1400" kern="100" dirty="0">
                              <a:effectLst/>
                              <a:latin typeface="微软雅黑" panose="020B0503020204020204" pitchFamily="34" charset="-122"/>
                              <a:ea typeface="微软雅黑" panose="020B0503020204020204" pitchFamily="34" charset="-122"/>
                            </a:rPr>
                            <a:t>SELECT</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endParaRPr lang="zh-CN"/>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blipFill rotWithShape="0">
                          <a:blip r:embed="rId2"/>
                          <a:stretch>
                            <a:fillRect l="-232767" t="-177215" r="-100728" b="-455696"/>
                          </a:stretch>
                        </a:blipFill>
                      </a:tcPr>
                    </a:tc>
                    <a:tc>
                      <a:txBody>
                        <a:bodyPr/>
                        <a:lstStyle/>
                        <a:p>
                          <a:pPr indent="127000" algn="just">
                            <a:lnSpc>
                              <a:spcPct val="150000"/>
                            </a:lnSpc>
                          </a:pPr>
                          <a:r>
                            <a:rPr lang="en-US" sz="1400" kern="100">
                              <a:effectLst/>
                              <a:latin typeface="微软雅黑" panose="020B0503020204020204" pitchFamily="34" charset="-122"/>
                              <a:ea typeface="微软雅黑" panose="020B0503020204020204" pitchFamily="34" charset="-122"/>
                            </a:rPr>
                            <a:t>AS</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1495064481"/>
                      </a:ext>
                    </a:extLst>
                  </a:tr>
                  <a:tr h="424241">
                    <a:tc>
                      <a:txBody>
                        <a:bodyPr/>
                        <a:lstStyle/>
                        <a:p>
                          <a:endParaRPr lang="zh-CN"/>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blipFill rotWithShape="0">
                          <a:blip r:embed="rId2"/>
                          <a:stretch>
                            <a:fillRect l="-191" t="-312857" r="-240649" b="-414286"/>
                          </a:stretch>
                        </a:blipFill>
                      </a:tcPr>
                    </a:tc>
                    <a:tc>
                      <a:txBody>
                        <a:bodyPr/>
                        <a:lstStyle/>
                        <a:p>
                          <a:pPr indent="127000" algn="just">
                            <a:lnSpc>
                              <a:spcPct val="150000"/>
                            </a:lnSpc>
                          </a:pPr>
                          <a:r>
                            <a:rPr lang="en-US" sz="1400" kern="100">
                              <a:effectLst/>
                              <a:latin typeface="微软雅黑" panose="020B0503020204020204" pitchFamily="34" charset="-122"/>
                              <a:ea typeface="微软雅黑" panose="020B0503020204020204" pitchFamily="34" charset="-122"/>
                            </a:rPr>
                            <a:t>UNION</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endParaRPr lang="zh-CN"/>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blipFill rotWithShape="0">
                          <a:blip r:embed="rId2"/>
                          <a:stretch>
                            <a:fillRect l="-232767" t="-312857" r="-100728" b="-414286"/>
                          </a:stretch>
                        </a:blipFill>
                      </a:tcPr>
                    </a:tc>
                    <a:tc>
                      <a:txBody>
                        <a:bodyPr/>
                        <a:lstStyle/>
                        <a:p>
                          <a:pPr indent="127000" algn="just">
                            <a:lnSpc>
                              <a:spcPct val="150000"/>
                            </a:lnSpc>
                          </a:pPr>
                          <a:r>
                            <a:rPr lang="en-US" sz="1400" kern="100">
                              <a:effectLst/>
                              <a:latin typeface="微软雅黑" panose="020B0503020204020204" pitchFamily="34" charset="-122"/>
                              <a:ea typeface="微软雅黑" panose="020B0503020204020204" pitchFamily="34" charset="-122"/>
                            </a:rPr>
                            <a:t>NOT EXISTS</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3788713201"/>
                      </a:ext>
                    </a:extLst>
                  </a:tr>
                  <a:tr h="424241">
                    <a:tc>
                      <a:txBody>
                        <a:bodyPr/>
                        <a:lstStyle/>
                        <a:p>
                          <a:endParaRPr lang="zh-CN"/>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blipFill rotWithShape="0">
                          <a:blip r:embed="rId2"/>
                          <a:stretch>
                            <a:fillRect l="-191" t="-418841" r="-240649" b="-320290"/>
                          </a:stretch>
                        </a:blipFill>
                      </a:tcPr>
                    </a:tc>
                    <a:tc>
                      <a:txBody>
                        <a:bodyPr/>
                        <a:lstStyle/>
                        <a:p>
                          <a:pPr indent="127000" algn="just">
                            <a:lnSpc>
                              <a:spcPct val="150000"/>
                            </a:lnSpc>
                          </a:pPr>
                          <a:r>
                            <a:rPr lang="en-US" sz="1400" kern="100">
                              <a:effectLst/>
                              <a:latin typeface="微软雅黑" panose="020B0503020204020204" pitchFamily="34" charset="-122"/>
                              <a:ea typeface="微软雅黑" panose="020B0503020204020204" pitchFamily="34" charset="-122"/>
                            </a:rPr>
                            <a:t>EXCEPT</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endParaRPr lang="zh-CN"/>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blipFill rotWithShape="0">
                          <a:blip r:embed="rId2"/>
                          <a:stretch>
                            <a:fillRect l="-232767" t="-418841" r="-100728" b="-320290"/>
                          </a:stretch>
                        </a:blipFill>
                      </a:tcPr>
                    </a:tc>
                    <a:tc>
                      <a:txBody>
                        <a:bodyPr/>
                        <a:lstStyle/>
                        <a:p>
                          <a:pPr indent="127000" algn="just">
                            <a:lnSpc>
                              <a:spcPct val="150000"/>
                            </a:lnSpc>
                          </a:pPr>
                          <a:r>
                            <a:rPr lang="en-US" sz="1400" kern="100">
                              <a:effectLst/>
                              <a:latin typeface="微软雅黑" panose="020B0503020204020204" pitchFamily="34" charset="-122"/>
                              <a:ea typeface="微软雅黑" panose="020B0503020204020204" pitchFamily="34" charset="-122"/>
                            </a:rPr>
                            <a:t>DISTINCT</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3201530784"/>
                      </a:ext>
                    </a:extLst>
                  </a:tr>
                  <a:tr h="481512">
                    <a:tc>
                      <a:txBody>
                        <a:bodyPr/>
                        <a:lstStyle/>
                        <a:p>
                          <a:endParaRPr lang="zh-CN"/>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blipFill rotWithShape="0">
                          <a:blip r:embed="rId2"/>
                          <a:stretch>
                            <a:fillRect l="-191" t="-447500" r="-240649" b="-176250"/>
                          </a:stretch>
                        </a:blipFill>
                      </a:tcPr>
                    </a:tc>
                    <a:tc>
                      <a:txBody>
                        <a:bodyPr/>
                        <a:lstStyle/>
                        <a:p>
                          <a:pPr indent="127000" algn="just">
                            <a:lnSpc>
                              <a:spcPct val="150000"/>
                            </a:lnSpc>
                          </a:pPr>
                          <a:r>
                            <a:rPr lang="en-US" sz="1400" kern="100">
                              <a:effectLst/>
                              <a:latin typeface="微软雅黑" panose="020B0503020204020204" pitchFamily="34" charset="-122"/>
                              <a:ea typeface="微软雅黑" panose="020B0503020204020204" pitchFamily="34" charset="-122"/>
                            </a:rPr>
                            <a:t>FROM</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endParaRPr lang="zh-CN"/>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blipFill rotWithShape="0">
                          <a:blip r:embed="rId2"/>
                          <a:stretch>
                            <a:fillRect l="-232767" t="-447500" r="-100728" b="-176250"/>
                          </a:stretch>
                        </a:blipFill>
                      </a:tcPr>
                    </a:tc>
                    <a:tc>
                      <a:txBody>
                        <a:bodyPr/>
                        <a:lstStyle/>
                        <a:p>
                          <a:pPr indent="127000" algn="just">
                            <a:lnSpc>
                              <a:spcPct val="150000"/>
                            </a:lnSpc>
                          </a:pPr>
                          <a:r>
                            <a:rPr lang="en-US" sz="1400" kern="100">
                              <a:effectLst/>
                              <a:latin typeface="微软雅黑" panose="020B0503020204020204" pitchFamily="34" charset="-122"/>
                              <a:ea typeface="微软雅黑" panose="020B0503020204020204" pitchFamily="34" charset="-122"/>
                            </a:rPr>
                            <a:t>SELECT</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3229784034"/>
                      </a:ext>
                    </a:extLst>
                  </a:tr>
                  <a:tr h="424241">
                    <a:tc>
                      <a:txBody>
                        <a:bodyPr/>
                        <a:lstStyle/>
                        <a:p>
                          <a:endParaRPr lang="zh-CN"/>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blipFill rotWithShape="0">
                          <a:blip r:embed="rId2"/>
                          <a:stretch>
                            <a:fillRect l="-191" t="-634783" r="-240649" b="-104348"/>
                          </a:stretch>
                        </a:blipFill>
                      </a:tcPr>
                    </a:tc>
                    <a:tc>
                      <a:txBody>
                        <a:bodyPr/>
                        <a:lstStyle/>
                        <a:p>
                          <a:pPr indent="127000" algn="just">
                            <a:lnSpc>
                              <a:spcPct val="150000"/>
                            </a:lnSpc>
                          </a:pPr>
                          <a:r>
                            <a:rPr lang="en-US" sz="1400" kern="100">
                              <a:effectLst/>
                              <a:latin typeface="微软雅黑" panose="020B0503020204020204" pitchFamily="34" charset="-122"/>
                              <a:ea typeface="微软雅黑" panose="020B0503020204020204" pitchFamily="34" charset="-122"/>
                            </a:rPr>
                            <a:t>AS</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endParaRPr lang="zh-CN"/>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blipFill rotWithShape="0">
                          <a:blip r:embed="rId2"/>
                          <a:stretch>
                            <a:fillRect l="-232767" t="-634783" r="-100728" b="-104348"/>
                          </a:stretch>
                        </a:blipFill>
                      </a:tcPr>
                    </a:tc>
                    <a:tc>
                      <a:txBody>
                        <a:bodyPr/>
                        <a:lstStyle/>
                        <a:p>
                          <a:pPr indent="127000" algn="just">
                            <a:lnSpc>
                              <a:spcPct val="150000"/>
                            </a:lnSpc>
                          </a:pPr>
                          <a:r>
                            <a:rPr lang="zh-CN" sz="1400" kern="100">
                              <a:effectLst/>
                              <a:latin typeface="微软雅黑" panose="020B0503020204020204" pitchFamily="34" charset="-122"/>
                              <a:ea typeface="微软雅黑" panose="020B0503020204020204" pitchFamily="34" charset="-122"/>
                            </a:rPr>
                            <a:t>聚集函数</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2110372668"/>
                      </a:ext>
                    </a:extLst>
                  </a:tr>
                  <a:tr h="424241">
                    <a:tc>
                      <a:txBody>
                        <a:bodyPr/>
                        <a:lstStyle/>
                        <a:p>
                          <a:endParaRPr lang="zh-CN"/>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blipFill rotWithShape="0">
                          <a:blip r:embed="rId2"/>
                          <a:stretch>
                            <a:fillRect l="-191" t="-724286" r="-240649" b="-2857"/>
                          </a:stretch>
                        </a:blipFill>
                      </a:tcPr>
                    </a:tc>
                    <a:tc>
                      <a:txBody>
                        <a:bodyPr/>
                        <a:lstStyle/>
                        <a:p>
                          <a:pPr indent="127000" algn="just">
                            <a:lnSpc>
                              <a:spcPct val="150000"/>
                            </a:lnSpc>
                          </a:pPr>
                          <a:r>
                            <a:rPr lang="en-US" sz="1400" kern="100">
                              <a:effectLst/>
                              <a:latin typeface="微软雅黑" panose="020B0503020204020204" pitchFamily="34" charset="-122"/>
                              <a:ea typeface="微软雅黑" panose="020B0503020204020204" pitchFamily="34" charset="-122"/>
                            </a:rPr>
                            <a:t>INTERSECT</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endParaRPr lang="zh-CN"/>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blipFill rotWithShape="0">
                          <a:blip r:embed="rId2"/>
                          <a:stretch>
                            <a:fillRect l="-232767" t="-724286" r="-100728" b="-2857"/>
                          </a:stretch>
                        </a:blipFill>
                      </a:tcPr>
                    </a:tc>
                    <a:tc>
                      <a:txBody>
                        <a:bodyPr/>
                        <a:lstStyle/>
                        <a:p>
                          <a:pPr indent="127000" algn="just">
                            <a:lnSpc>
                              <a:spcPct val="150000"/>
                            </a:lnSpc>
                          </a:pPr>
                          <a:r>
                            <a:rPr lang="en-US" sz="1400" kern="100" dirty="0">
                              <a:effectLst/>
                              <a:latin typeface="微软雅黑" panose="020B0503020204020204" pitchFamily="34" charset="-122"/>
                              <a:ea typeface="微软雅黑" panose="020B0503020204020204" pitchFamily="34" charset="-122"/>
                            </a:rPr>
                            <a:t>GROUP BY</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xmlns:a14="http://schemas.microsoft.com/office/drawing/2010/main" xmlns="" val="2009760198"/>
                      </a:ext>
                    </a:extLst>
                  </a:tr>
                </a:tbl>
              </a:graphicData>
            </a:graphic>
          </p:graphicFrame>
        </mc:Fallback>
      </mc:AlternateContent>
      <p:sp>
        <p:nvSpPr>
          <p:cNvPr id="5" name="页脚占位符 4">
            <a:extLst>
              <a:ext uri="{FF2B5EF4-FFF2-40B4-BE49-F238E27FC236}">
                <a16:creationId xmlns:a16="http://schemas.microsoft.com/office/drawing/2014/main" id="{3245F11D-DA9A-720D-7F26-22AEF5C21FA9}"/>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5180B892-777E-E90C-0C48-51AEF8D80F13}"/>
              </a:ext>
            </a:extLst>
          </p:cNvPr>
          <p:cNvSpPr>
            <a:spLocks noGrp="1"/>
          </p:cNvSpPr>
          <p:nvPr>
            <p:ph type="sldNum" sz="quarter" idx="12"/>
          </p:nvPr>
        </p:nvSpPr>
        <p:spPr/>
        <p:txBody>
          <a:bodyPr/>
          <a:lstStyle/>
          <a:p>
            <a:fld id="{4B0D34C0-35A8-654C-9FBA-7B4E017BD630}" type="slidenum">
              <a:rPr lang="en-US" altLang="zh-CN" smtClean="0"/>
              <a:t>54</a:t>
            </a:fld>
            <a:endParaRPr kumimoji="1" lang="zh-CN" altLang="en-US"/>
          </a:p>
        </p:txBody>
      </p:sp>
    </p:spTree>
    <p:extLst>
      <p:ext uri="{BB962C8B-B14F-4D97-AF65-F5344CB8AC3E}">
        <p14:creationId xmlns:p14="http://schemas.microsoft.com/office/powerpoint/2010/main" val="4078215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282948" y="4241800"/>
            <a:ext cx="11288140" cy="1092200"/>
          </a:xfrm>
          <a:prstGeom prst="roundRect">
            <a:avLst>
              <a:gd name="adj" fmla="val 23505"/>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6" name="Shape18">
            <a:extLst>
              <a:ext uri="{FF2B5EF4-FFF2-40B4-BE49-F238E27FC236}">
                <a16:creationId xmlns:a16="http://schemas.microsoft.com/office/drawing/2014/main" id="{CA02947C-86FA-43A0-AEA7-1533075A3978}"/>
              </a:ext>
            </a:extLst>
          </p:cNvPr>
          <p:cNvSpPr/>
          <p:nvPr/>
        </p:nvSpPr>
        <p:spPr>
          <a:xfrm>
            <a:off x="282948" y="1168617"/>
            <a:ext cx="11288140" cy="2444643"/>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数据更新</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444499" y="1429871"/>
            <a:ext cx="11039289" cy="4056530"/>
          </a:xfrm>
          <a:prstGeom prst="rect">
            <a:avLst/>
          </a:prstGeom>
        </p:spPr>
        <p:txBody>
          <a:bodyPr/>
          <a:lstStyle/>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插入数据</a:t>
            </a: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en-US" sz="2000" dirty="0">
                <a:latin typeface="微软雅黑" panose="020B0503020204020204" pitchFamily="82" charset="2"/>
                <a:ea typeface="微软雅黑" panose="020B0503020204020204" pitchFamily="82" charset="2"/>
              </a:rPr>
              <a:t>插入单个元组</a:t>
            </a:r>
            <a:r>
              <a:rPr lang="zh-CN" altLang="zh-CN" sz="2000" dirty="0">
                <a:latin typeface="微软雅黑" panose="020B0503020204020204" pitchFamily="82" charset="2"/>
                <a:ea typeface="微软雅黑" panose="020B0503020204020204" pitchFamily="82" charset="2"/>
              </a:rPr>
              <a:t> </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en-US" sz="2000" dirty="0">
                <a:latin typeface="微软雅黑" panose="020B0503020204020204" pitchFamily="82" charset="2"/>
                <a:ea typeface="微软雅黑" panose="020B0503020204020204" pitchFamily="82" charset="2"/>
              </a:rPr>
              <a:t>插入子查询结果</a:t>
            </a:r>
            <a:endParaRPr lang="en-US" altLang="zh-CN" sz="20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删除数据</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修改数据</a:t>
            </a:r>
            <a:endParaRPr lang="en-US" altLang="zh-CN" sz="2400" dirty="0">
              <a:solidFill>
                <a:srgbClr val="FF0000"/>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solidFill>
                <a:srgbClr val="FF0000"/>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solidFill>
                <a:srgbClr val="FF0000"/>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在执行插入、修改和删除语句时会检查所插入、修改和删除的元组</a:t>
            </a:r>
            <a:r>
              <a:rPr lang="zh-CN" altLang="zh-CN" sz="2400" dirty="0">
                <a:solidFill>
                  <a:srgbClr val="3B20FF"/>
                </a:solidFill>
                <a:latin typeface="微软雅黑" panose="020B0503020204020204" pitchFamily="82" charset="2"/>
                <a:ea typeface="微软雅黑" panose="020B0503020204020204" pitchFamily="82" charset="2"/>
              </a:rPr>
              <a:t>是否破坏表中的完整性约束</a:t>
            </a:r>
            <a:r>
              <a:rPr lang="zh-CN" altLang="zh-CN" sz="2400" dirty="0">
                <a:latin typeface="微软雅黑" panose="020B0503020204020204" pitchFamily="82" charset="2"/>
                <a:ea typeface="微软雅黑" panose="020B0503020204020204" pitchFamily="82" charset="2"/>
              </a:rPr>
              <a:t>。如果不满足完整性约束，则可能会执行</a:t>
            </a:r>
            <a:r>
              <a:rPr lang="zh-CN" altLang="zh-CN" sz="2400" dirty="0">
                <a:solidFill>
                  <a:srgbClr val="743481"/>
                </a:solidFill>
                <a:latin typeface="微软雅黑" panose="020B0503020204020204" pitchFamily="82" charset="2"/>
                <a:ea typeface="微软雅黑" panose="020B0503020204020204" pitchFamily="82" charset="2"/>
              </a:rPr>
              <a:t>失败</a:t>
            </a:r>
            <a:r>
              <a:rPr lang="zh-CN" altLang="en-US" sz="2400" dirty="0">
                <a:latin typeface="微软雅黑" panose="020B0503020204020204" pitchFamily="82" charset="2"/>
                <a:ea typeface="微软雅黑" panose="020B0503020204020204" pitchFamily="82" charset="2"/>
              </a:rPr>
              <a:t>！</a:t>
            </a:r>
            <a:endParaRPr lang="en-US" altLang="zh-CN" sz="2400" dirty="0">
              <a:latin typeface="微软雅黑" panose="020B0503020204020204" pitchFamily="82" charset="2"/>
              <a:ea typeface="微软雅黑" panose="020B0503020204020204" pitchFamily="82" charset="2"/>
            </a:endParaRPr>
          </a:p>
        </p:txBody>
      </p:sp>
      <p:sp>
        <p:nvSpPr>
          <p:cNvPr id="4" name="页脚占位符 3">
            <a:extLst>
              <a:ext uri="{FF2B5EF4-FFF2-40B4-BE49-F238E27FC236}">
                <a16:creationId xmlns:a16="http://schemas.microsoft.com/office/drawing/2014/main" id="{D3C765E7-17F2-5382-C1B4-341AAA2F1DCF}"/>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7FC25F82-482D-16B2-B487-D2C7DEB1E184}"/>
              </a:ext>
            </a:extLst>
          </p:cNvPr>
          <p:cNvSpPr>
            <a:spLocks noGrp="1"/>
          </p:cNvSpPr>
          <p:nvPr>
            <p:ph type="sldNum" sz="quarter" idx="12"/>
          </p:nvPr>
        </p:nvSpPr>
        <p:spPr/>
        <p:txBody>
          <a:bodyPr/>
          <a:lstStyle/>
          <a:p>
            <a:fld id="{4B0D34C0-35A8-654C-9FBA-7B4E017BD630}" type="slidenum">
              <a:rPr lang="en-US" altLang="zh-CN" smtClean="0"/>
              <a:t>55</a:t>
            </a:fld>
            <a:endParaRPr kumimoji="1" lang="zh-CN" altLang="en-US"/>
          </a:p>
        </p:txBody>
      </p:sp>
      <p:pic>
        <p:nvPicPr>
          <p:cNvPr id="9" name="图片 8">
            <a:extLst>
              <a:ext uri="{FF2B5EF4-FFF2-40B4-BE49-F238E27FC236}">
                <a16:creationId xmlns:a16="http://schemas.microsoft.com/office/drawing/2014/main" id="{3B623D0F-C3F4-4171-BCFD-F1D281B1EC17}"/>
              </a:ext>
            </a:extLst>
          </p:cNvPr>
          <p:cNvPicPr>
            <a:picLocks noChangeAspect="1"/>
          </p:cNvPicPr>
          <p:nvPr/>
        </p:nvPicPr>
        <p:blipFill>
          <a:blip r:embed="rId2"/>
          <a:stretch>
            <a:fillRect/>
          </a:stretch>
        </p:blipFill>
        <p:spPr>
          <a:xfrm>
            <a:off x="7143420" y="5428129"/>
            <a:ext cx="4427668" cy="1175172"/>
          </a:xfrm>
          <a:prstGeom prst="rect">
            <a:avLst/>
          </a:prstGeom>
        </p:spPr>
      </p:pic>
    </p:spTree>
    <p:extLst>
      <p:ext uri="{BB962C8B-B14F-4D97-AF65-F5344CB8AC3E}">
        <p14:creationId xmlns:p14="http://schemas.microsoft.com/office/powerpoint/2010/main" val="17782303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9">
            <a:extLst>
              <a:ext uri="{FF2B5EF4-FFF2-40B4-BE49-F238E27FC236}">
                <a16:creationId xmlns:a16="http://schemas.microsoft.com/office/drawing/2014/main" id="{003226AC-6541-4649-B6AC-1E73BD4D9C4F}"/>
              </a:ext>
            </a:extLst>
          </p:cNvPr>
          <p:cNvSpPr/>
          <p:nvPr/>
        </p:nvSpPr>
        <p:spPr>
          <a:xfrm>
            <a:off x="277365" y="950162"/>
            <a:ext cx="12116021" cy="1776489"/>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7" name="Shape18">
            <a:extLst>
              <a:ext uri="{FF2B5EF4-FFF2-40B4-BE49-F238E27FC236}">
                <a16:creationId xmlns:a16="http://schemas.microsoft.com/office/drawing/2014/main" id="{CA02947C-86FA-43A0-AEA7-1533075A3978}"/>
              </a:ext>
            </a:extLst>
          </p:cNvPr>
          <p:cNvSpPr/>
          <p:nvPr/>
        </p:nvSpPr>
        <p:spPr>
          <a:xfrm>
            <a:off x="282948" y="2780058"/>
            <a:ext cx="11775702" cy="1036767"/>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6" name="Shape9">
            <a:extLst>
              <a:ext uri="{FF2B5EF4-FFF2-40B4-BE49-F238E27FC236}">
                <a16:creationId xmlns:a16="http://schemas.microsoft.com/office/drawing/2014/main" id="{003226AC-6541-4649-B6AC-1E73BD4D9C4F}"/>
              </a:ext>
            </a:extLst>
          </p:cNvPr>
          <p:cNvSpPr/>
          <p:nvPr/>
        </p:nvSpPr>
        <p:spPr>
          <a:xfrm>
            <a:off x="277365" y="4076699"/>
            <a:ext cx="12116021" cy="1776489"/>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5" name="Shape18">
            <a:extLst>
              <a:ext uri="{FF2B5EF4-FFF2-40B4-BE49-F238E27FC236}">
                <a16:creationId xmlns:a16="http://schemas.microsoft.com/office/drawing/2014/main" id="{CA02947C-86FA-43A0-AEA7-1533075A3978}"/>
              </a:ext>
            </a:extLst>
          </p:cNvPr>
          <p:cNvSpPr/>
          <p:nvPr/>
        </p:nvSpPr>
        <p:spPr>
          <a:xfrm>
            <a:off x="282948" y="5891891"/>
            <a:ext cx="11775702" cy="778938"/>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插入数据</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799" y="1035662"/>
            <a:ext cx="11633201" cy="6621691"/>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插入</a:t>
            </a:r>
            <a:r>
              <a:rPr lang="zh-CN" altLang="zh-CN" sz="2400" dirty="0">
                <a:solidFill>
                  <a:srgbClr val="743481"/>
                </a:solidFill>
                <a:latin typeface="微软雅黑" panose="020B0503020204020204" pitchFamily="82" charset="2"/>
                <a:ea typeface="微软雅黑" panose="020B0503020204020204" pitchFamily="82" charset="2"/>
              </a:rPr>
              <a:t>单个元组</a:t>
            </a:r>
            <a:r>
              <a:rPr lang="zh-CN" altLang="zh-CN" sz="2400" dirty="0">
                <a:latin typeface="微软雅黑" panose="020B0503020204020204" pitchFamily="82" charset="2"/>
                <a:ea typeface="微软雅黑" panose="020B0503020204020204" pitchFamily="82" charset="2"/>
              </a:rPr>
              <a:t>的语法格式为：</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该语句的含义为将一个新元组插入到指定表中  </a:t>
            </a:r>
            <a:endParaRPr lang="en-US" altLang="zh-CN" sz="2000" dirty="0">
              <a:latin typeface="微软雅黑" panose="020B0503020204020204" pitchFamily="82" charset="2"/>
              <a:ea typeface="微软雅黑" panose="020B0503020204020204" pitchFamily="82" charset="2"/>
            </a:endParaRPr>
          </a:p>
          <a:p>
            <a:pPr lvl="2">
              <a:buFont typeface="Wingdings" panose="05000000000000000000" pitchFamily="2" charset="2"/>
              <a:buChar char="u"/>
            </a:pPr>
            <a:r>
              <a:rPr lang="zh-CN" altLang="zh-CN" sz="1800" dirty="0">
                <a:latin typeface="微软雅黑" panose="020B0503020204020204" pitchFamily="82" charset="2"/>
                <a:ea typeface="微软雅黑" panose="020B0503020204020204" pitchFamily="82" charset="2"/>
              </a:rPr>
              <a:t>该元组的列名</a:t>
            </a:r>
            <a:r>
              <a:rPr lang="en-US" altLang="zh-CN" sz="1800" dirty="0">
                <a:latin typeface="微软雅黑" panose="020B0503020204020204" pitchFamily="82" charset="2"/>
                <a:ea typeface="微软雅黑" panose="020B0503020204020204" pitchFamily="82" charset="2"/>
              </a:rPr>
              <a:t>1</a:t>
            </a:r>
            <a:r>
              <a:rPr lang="zh-CN" altLang="zh-CN" sz="1800" dirty="0">
                <a:latin typeface="微软雅黑" panose="020B0503020204020204" pitchFamily="82" charset="2"/>
                <a:ea typeface="微软雅黑" panose="020B0503020204020204" pitchFamily="82" charset="2"/>
              </a:rPr>
              <a:t>，列名</a:t>
            </a:r>
            <a:r>
              <a:rPr lang="en-US" altLang="zh-CN" sz="1800" dirty="0">
                <a:latin typeface="微软雅黑" panose="020B0503020204020204" pitchFamily="82" charset="2"/>
                <a:ea typeface="微软雅黑" panose="020B0503020204020204" pitchFamily="82" charset="2"/>
              </a:rPr>
              <a:t>2</a:t>
            </a:r>
            <a:r>
              <a:rPr lang="zh-CN" altLang="zh-CN" sz="1800" dirty="0">
                <a:latin typeface="微软雅黑" panose="020B0503020204020204" pitchFamily="82" charset="2"/>
                <a:ea typeface="微软雅黑" panose="020B0503020204020204" pitchFamily="82" charset="2"/>
              </a:rPr>
              <a:t>，</a:t>
            </a:r>
            <a:r>
              <a:rPr lang="en-US" altLang="zh-CN" sz="1800" dirty="0">
                <a:latin typeface="微软雅黑" panose="020B0503020204020204" pitchFamily="82" charset="2"/>
                <a:ea typeface="微软雅黑" panose="020B0503020204020204" pitchFamily="82" charset="2"/>
              </a:rPr>
              <a:t>…</a:t>
            </a:r>
            <a:r>
              <a:rPr lang="zh-CN" altLang="zh-CN" sz="1800" dirty="0">
                <a:latin typeface="微软雅黑" panose="020B0503020204020204" pitchFamily="82" charset="2"/>
                <a:ea typeface="微软雅黑" panose="020B0503020204020204" pitchFamily="82" charset="2"/>
              </a:rPr>
              <a:t>，列名</a:t>
            </a:r>
            <a:r>
              <a:rPr lang="en-US" altLang="zh-CN" sz="1800" dirty="0">
                <a:latin typeface="微软雅黑" panose="020B0503020204020204" pitchFamily="82" charset="2"/>
                <a:ea typeface="微软雅黑" panose="020B0503020204020204" pitchFamily="82" charset="2"/>
              </a:rPr>
              <a:t>n</a:t>
            </a:r>
            <a:r>
              <a:rPr lang="zh-CN" altLang="zh-CN" sz="1800" dirty="0">
                <a:latin typeface="微软雅黑" panose="020B0503020204020204" pitchFamily="82" charset="2"/>
                <a:ea typeface="微软雅黑" panose="020B0503020204020204" pitchFamily="82" charset="2"/>
              </a:rPr>
              <a:t>这</a:t>
            </a:r>
            <a:r>
              <a:rPr lang="en-US" altLang="zh-CN" sz="1800" dirty="0">
                <a:latin typeface="微软雅黑" panose="020B0503020204020204" pitchFamily="82" charset="2"/>
                <a:ea typeface="微软雅黑" panose="020B0503020204020204" pitchFamily="82" charset="2"/>
              </a:rPr>
              <a:t>n</a:t>
            </a:r>
            <a:r>
              <a:rPr lang="zh-CN" altLang="zh-CN" sz="1800" dirty="0">
                <a:latin typeface="微软雅黑" panose="020B0503020204020204" pitchFamily="82" charset="2"/>
                <a:ea typeface="微软雅黑" panose="020B0503020204020204" pitchFamily="82" charset="2"/>
              </a:rPr>
              <a:t>个列的取值分别为常量</a:t>
            </a:r>
            <a:r>
              <a:rPr lang="en-US" altLang="zh-CN" sz="1800" dirty="0">
                <a:latin typeface="微软雅黑" panose="020B0503020204020204" pitchFamily="82" charset="2"/>
                <a:ea typeface="微软雅黑" panose="020B0503020204020204" pitchFamily="82" charset="2"/>
              </a:rPr>
              <a:t>1</a:t>
            </a:r>
            <a:r>
              <a:rPr lang="zh-CN" altLang="zh-CN" sz="1800" dirty="0">
                <a:latin typeface="微软雅黑" panose="020B0503020204020204" pitchFamily="82" charset="2"/>
                <a:ea typeface="微软雅黑" panose="020B0503020204020204" pitchFamily="82" charset="2"/>
              </a:rPr>
              <a:t>，常量</a:t>
            </a:r>
            <a:r>
              <a:rPr lang="en-US" altLang="zh-CN" sz="1800" dirty="0">
                <a:latin typeface="微软雅黑" panose="020B0503020204020204" pitchFamily="82" charset="2"/>
                <a:ea typeface="微软雅黑" panose="020B0503020204020204" pitchFamily="82" charset="2"/>
              </a:rPr>
              <a:t>2</a:t>
            </a:r>
            <a:r>
              <a:rPr lang="zh-CN" altLang="zh-CN" sz="1800" dirty="0">
                <a:latin typeface="微软雅黑" panose="020B0503020204020204" pitchFamily="82" charset="2"/>
                <a:ea typeface="微软雅黑" panose="020B0503020204020204" pitchFamily="82" charset="2"/>
              </a:rPr>
              <a:t>，</a:t>
            </a:r>
            <a:r>
              <a:rPr lang="en-US" altLang="zh-CN" sz="1800" dirty="0">
                <a:latin typeface="微软雅黑" panose="020B0503020204020204" pitchFamily="82" charset="2"/>
                <a:ea typeface="微软雅黑" panose="020B0503020204020204" pitchFamily="82" charset="2"/>
              </a:rPr>
              <a:t>…</a:t>
            </a:r>
            <a:r>
              <a:rPr lang="zh-CN" altLang="zh-CN" sz="1800" dirty="0">
                <a:latin typeface="微软雅黑" panose="020B0503020204020204" pitchFamily="82" charset="2"/>
                <a:ea typeface="微软雅黑" panose="020B0503020204020204" pitchFamily="82" charset="2"/>
              </a:rPr>
              <a:t>，常量</a:t>
            </a:r>
            <a:r>
              <a:rPr lang="en-US" altLang="zh-CN" sz="1800" dirty="0">
                <a:latin typeface="微软雅黑" panose="020B0503020204020204" pitchFamily="82" charset="2"/>
                <a:ea typeface="微软雅黑" panose="020B0503020204020204" pitchFamily="82" charset="2"/>
              </a:rPr>
              <a:t>n</a:t>
            </a:r>
          </a:p>
          <a:p>
            <a:pPr lvl="2">
              <a:buFont typeface="Wingdings" panose="05000000000000000000" pitchFamily="2" charset="2"/>
              <a:buChar char="u"/>
            </a:pPr>
            <a:r>
              <a:rPr lang="zh-CN" altLang="zh-CN" sz="1800" dirty="0">
                <a:latin typeface="微软雅黑" panose="020B0503020204020204" pitchFamily="82" charset="2"/>
                <a:ea typeface="微软雅黑" panose="020B0503020204020204" pitchFamily="82" charset="2"/>
              </a:rPr>
              <a:t>对于没有在</a:t>
            </a:r>
            <a:r>
              <a:rPr lang="en-US" altLang="zh-CN" sz="1800" dirty="0">
                <a:latin typeface="微软雅黑" panose="020B0503020204020204" pitchFamily="82" charset="2"/>
                <a:ea typeface="微软雅黑" panose="020B0503020204020204" pitchFamily="82" charset="2"/>
              </a:rPr>
              <a:t>INTO</a:t>
            </a:r>
            <a:r>
              <a:rPr lang="zh-CN" altLang="zh-CN" sz="1800" dirty="0">
                <a:latin typeface="微软雅黑" panose="020B0503020204020204" pitchFamily="82" charset="2"/>
                <a:ea typeface="微软雅黑" panose="020B0503020204020204" pitchFamily="82" charset="2"/>
              </a:rPr>
              <a:t>子句中出现的列，新元组在这些列上的取值为空值</a:t>
            </a: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4.64</a:t>
            </a:r>
            <a:r>
              <a:rPr lang="zh-CN" altLang="zh-CN" sz="2400" dirty="0">
                <a:latin typeface="微软雅黑" panose="020B0503020204020204" pitchFamily="82" charset="2"/>
                <a:ea typeface="微软雅黑" panose="020B0503020204020204" pitchFamily="82" charset="2"/>
              </a:rPr>
              <a:t>】将新元组（学号：</a:t>
            </a:r>
            <a:r>
              <a:rPr lang="en-US" altLang="zh-CN" sz="2400" dirty="0">
                <a:latin typeface="微软雅黑" panose="020B0503020204020204" pitchFamily="82" charset="2"/>
                <a:ea typeface="微软雅黑" panose="020B0503020204020204" pitchFamily="82" charset="2"/>
              </a:rPr>
              <a:t>2021310726</a:t>
            </a:r>
            <a:r>
              <a:rPr lang="zh-CN" altLang="zh-CN" sz="2400" dirty="0">
                <a:latin typeface="微软雅黑" panose="020B0503020204020204" pitchFamily="82" charset="2"/>
                <a:ea typeface="微软雅黑" panose="020B0503020204020204" pitchFamily="82" charset="2"/>
              </a:rPr>
              <a:t>，姓名：李丽，年龄：</a:t>
            </a:r>
            <a:r>
              <a:rPr lang="en-US" altLang="zh-CN" sz="2400" dirty="0">
                <a:latin typeface="微软雅黑" panose="020B0503020204020204" pitchFamily="82" charset="2"/>
                <a:ea typeface="微软雅黑" panose="020B0503020204020204" pitchFamily="82" charset="2"/>
              </a:rPr>
              <a:t>17</a:t>
            </a:r>
            <a:r>
              <a:rPr lang="zh-CN" altLang="zh-CN" sz="2400" dirty="0">
                <a:latin typeface="微软雅黑" panose="020B0503020204020204" pitchFamily="82" charset="2"/>
                <a:ea typeface="微软雅黑" panose="020B0503020204020204" pitchFamily="82" charset="2"/>
              </a:rPr>
              <a:t>，性别：女，所在系：</a:t>
            </a:r>
            <a:r>
              <a:rPr lang="en-US" altLang="zh-CN" sz="2400" dirty="0">
                <a:latin typeface="微软雅黑" panose="020B0503020204020204" pitchFamily="82" charset="2"/>
                <a:ea typeface="微软雅黑" panose="020B0503020204020204" pitchFamily="82" charset="2"/>
              </a:rPr>
              <a:t>MA</a:t>
            </a:r>
            <a:r>
              <a:rPr lang="zh-CN" altLang="zh-CN" sz="2400" dirty="0">
                <a:latin typeface="微软雅黑" panose="020B0503020204020204" pitchFamily="82" charset="2"/>
                <a:ea typeface="微软雅黑" panose="020B0503020204020204" pitchFamily="82" charset="2"/>
              </a:rPr>
              <a:t>）插入到</a:t>
            </a:r>
            <a:r>
              <a:rPr lang="en-US" altLang="zh-CN" sz="2400" dirty="0">
                <a:latin typeface="微软雅黑" panose="020B0503020204020204" pitchFamily="82" charset="2"/>
                <a:ea typeface="微软雅黑" panose="020B0503020204020204" pitchFamily="82" charset="2"/>
              </a:rPr>
              <a:t>Student</a:t>
            </a:r>
            <a:r>
              <a:rPr lang="zh-CN" altLang="zh-CN" sz="2400" dirty="0">
                <a:latin typeface="微软雅黑" panose="020B0503020204020204" pitchFamily="82" charset="2"/>
                <a:ea typeface="微软雅黑" panose="020B0503020204020204" pitchFamily="82" charset="2"/>
              </a:rPr>
              <a:t>表中。</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cs typeface="Times New Roman" panose="02020603050405020304" pitchFamily="18" charset="0"/>
              </a:rPr>
              <a:t>INTO</a:t>
            </a:r>
            <a:r>
              <a:rPr lang="zh-CN" altLang="zh-CN" sz="2400" dirty="0">
                <a:latin typeface="微软雅黑" panose="020B0503020204020204" pitchFamily="82" charset="2"/>
                <a:ea typeface="微软雅黑" panose="020B0503020204020204" pitchFamily="82" charset="2"/>
              </a:rPr>
              <a:t>子句中的列名可以省略，那么</a:t>
            </a:r>
            <a:r>
              <a:rPr lang="en-US" altLang="zh-CN" sz="2400" dirty="0">
                <a:latin typeface="微软雅黑" panose="020B0503020204020204" pitchFamily="82" charset="2"/>
                <a:ea typeface="微软雅黑" panose="020B0503020204020204" pitchFamily="82" charset="2"/>
                <a:cs typeface="Times New Roman" panose="02020603050405020304" pitchFamily="18" charset="0"/>
              </a:rPr>
              <a:t>VALUES</a:t>
            </a:r>
            <a:r>
              <a:rPr lang="zh-CN" altLang="zh-CN" sz="2400" dirty="0">
                <a:latin typeface="微软雅黑" panose="020B0503020204020204" pitchFamily="82" charset="2"/>
                <a:ea typeface="微软雅黑" panose="020B0503020204020204" pitchFamily="82" charset="2"/>
              </a:rPr>
              <a:t>子句中则要按照表中列的顺序依次列出所有列的取值。 </a:t>
            </a:r>
          </a:p>
          <a:p>
            <a:pPr>
              <a:buFont typeface="Wingdings" panose="05000000000000000000" pitchFamily="2" charset="2"/>
              <a:buChar char="Ø"/>
            </a:pP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solidFill>
                <a:srgbClr val="FF0000"/>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solidFill>
                <a:srgbClr val="FF0000"/>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p:txBody>
      </p:sp>
      <p:pic>
        <p:nvPicPr>
          <p:cNvPr id="5" name="图片 4">
            <a:extLst>
              <a:ext uri="{FF2B5EF4-FFF2-40B4-BE49-F238E27FC236}">
                <a16:creationId xmlns:a16="http://schemas.microsoft.com/office/drawing/2014/main" id="{CA94E762-725A-DC5A-A7D3-1C62B15E970C}"/>
              </a:ext>
            </a:extLst>
          </p:cNvPr>
          <p:cNvPicPr>
            <a:picLocks noChangeAspect="1"/>
          </p:cNvPicPr>
          <p:nvPr/>
        </p:nvPicPr>
        <p:blipFill>
          <a:blip r:embed="rId2"/>
          <a:stretch>
            <a:fillRect/>
          </a:stretch>
        </p:blipFill>
        <p:spPr>
          <a:xfrm>
            <a:off x="643466" y="1577837"/>
            <a:ext cx="10549467" cy="1095408"/>
          </a:xfrm>
          <a:prstGeom prst="rect">
            <a:avLst/>
          </a:prstGeom>
        </p:spPr>
      </p:pic>
      <p:grpSp>
        <p:nvGrpSpPr>
          <p:cNvPr id="9" name="组合 8">
            <a:extLst>
              <a:ext uri="{FF2B5EF4-FFF2-40B4-BE49-F238E27FC236}">
                <a16:creationId xmlns:a16="http://schemas.microsoft.com/office/drawing/2014/main" id="{DF9CFDF1-84E2-2204-F5FC-B38D25E03753}"/>
              </a:ext>
            </a:extLst>
          </p:cNvPr>
          <p:cNvGrpSpPr/>
          <p:nvPr/>
        </p:nvGrpSpPr>
        <p:grpSpPr>
          <a:xfrm>
            <a:off x="643466" y="5004514"/>
            <a:ext cx="4783755" cy="822788"/>
            <a:chOff x="0" y="2805676"/>
            <a:chExt cx="4783755" cy="822788"/>
          </a:xfrm>
        </p:grpSpPr>
        <p:pic>
          <p:nvPicPr>
            <p:cNvPr id="7" name="图片 6">
              <a:extLst>
                <a:ext uri="{FF2B5EF4-FFF2-40B4-BE49-F238E27FC236}">
                  <a16:creationId xmlns:a16="http://schemas.microsoft.com/office/drawing/2014/main" id="{4CAE733A-738B-20F3-A0E3-03B7D417F177}"/>
                </a:ext>
              </a:extLst>
            </p:cNvPr>
            <p:cNvPicPr>
              <a:picLocks noChangeAspect="1"/>
            </p:cNvPicPr>
            <p:nvPr/>
          </p:nvPicPr>
          <p:blipFill rotWithShape="1">
            <a:blip r:embed="rId3"/>
            <a:srcRect r="42225"/>
            <a:stretch/>
          </p:blipFill>
          <p:spPr>
            <a:xfrm>
              <a:off x="0" y="2805676"/>
              <a:ext cx="4649002" cy="822788"/>
            </a:xfrm>
            <a:prstGeom prst="rect">
              <a:avLst/>
            </a:prstGeom>
          </p:spPr>
        </p:pic>
        <p:pic>
          <p:nvPicPr>
            <p:cNvPr id="8" name="图片 7">
              <a:extLst>
                <a:ext uri="{FF2B5EF4-FFF2-40B4-BE49-F238E27FC236}">
                  <a16:creationId xmlns:a16="http://schemas.microsoft.com/office/drawing/2014/main" id="{15048BD9-FC07-7C85-0A7A-0A423DB3F36B}"/>
                </a:ext>
              </a:extLst>
            </p:cNvPr>
            <p:cNvPicPr>
              <a:picLocks noChangeAspect="1"/>
            </p:cNvPicPr>
            <p:nvPr/>
          </p:nvPicPr>
          <p:blipFill rotWithShape="1">
            <a:blip r:embed="rId3"/>
            <a:srcRect l="96651"/>
            <a:stretch/>
          </p:blipFill>
          <p:spPr>
            <a:xfrm>
              <a:off x="4514248" y="2805676"/>
              <a:ext cx="269507" cy="822788"/>
            </a:xfrm>
            <a:prstGeom prst="rect">
              <a:avLst/>
            </a:prstGeom>
          </p:spPr>
        </p:pic>
      </p:grpSp>
      <p:grpSp>
        <p:nvGrpSpPr>
          <p:cNvPr id="13" name="组合 12">
            <a:extLst>
              <a:ext uri="{FF2B5EF4-FFF2-40B4-BE49-F238E27FC236}">
                <a16:creationId xmlns:a16="http://schemas.microsoft.com/office/drawing/2014/main" id="{047454BC-C848-6070-6DDF-F202D40B9849}"/>
              </a:ext>
            </a:extLst>
          </p:cNvPr>
          <p:cNvGrpSpPr/>
          <p:nvPr/>
        </p:nvGrpSpPr>
        <p:grpSpPr>
          <a:xfrm>
            <a:off x="6764781" y="5004514"/>
            <a:ext cx="4152021" cy="812152"/>
            <a:chOff x="0" y="2811394"/>
            <a:chExt cx="4152021" cy="812152"/>
          </a:xfrm>
        </p:grpSpPr>
        <p:pic>
          <p:nvPicPr>
            <p:cNvPr id="11" name="图片 10">
              <a:extLst>
                <a:ext uri="{FF2B5EF4-FFF2-40B4-BE49-F238E27FC236}">
                  <a16:creationId xmlns:a16="http://schemas.microsoft.com/office/drawing/2014/main" id="{BA757ED5-A9BF-F851-A9D1-6F8F2AEAC692}"/>
                </a:ext>
              </a:extLst>
            </p:cNvPr>
            <p:cNvPicPr>
              <a:picLocks noChangeAspect="1"/>
            </p:cNvPicPr>
            <p:nvPr/>
          </p:nvPicPr>
          <p:blipFill rotWithShape="1">
            <a:blip r:embed="rId4"/>
            <a:srcRect r="50000"/>
            <a:stretch/>
          </p:blipFill>
          <p:spPr>
            <a:xfrm>
              <a:off x="0" y="2811394"/>
              <a:ext cx="4008120" cy="812152"/>
            </a:xfrm>
            <a:prstGeom prst="rect">
              <a:avLst/>
            </a:prstGeom>
          </p:spPr>
        </p:pic>
        <p:pic>
          <p:nvPicPr>
            <p:cNvPr id="12" name="图片 11">
              <a:extLst>
                <a:ext uri="{FF2B5EF4-FFF2-40B4-BE49-F238E27FC236}">
                  <a16:creationId xmlns:a16="http://schemas.microsoft.com/office/drawing/2014/main" id="{5C9D009A-9734-E76B-1191-EAFEE68074CA}"/>
                </a:ext>
              </a:extLst>
            </p:cNvPr>
            <p:cNvPicPr>
              <a:picLocks noChangeAspect="1"/>
            </p:cNvPicPr>
            <p:nvPr/>
          </p:nvPicPr>
          <p:blipFill rotWithShape="1">
            <a:blip r:embed="rId4"/>
            <a:srcRect l="96410"/>
            <a:stretch/>
          </p:blipFill>
          <p:spPr>
            <a:xfrm>
              <a:off x="3864219" y="2811394"/>
              <a:ext cx="287802" cy="812152"/>
            </a:xfrm>
            <a:prstGeom prst="rect">
              <a:avLst/>
            </a:prstGeom>
          </p:spPr>
        </p:pic>
      </p:grpSp>
      <p:sp>
        <p:nvSpPr>
          <p:cNvPr id="14" name="文本框 13">
            <a:extLst>
              <a:ext uri="{FF2B5EF4-FFF2-40B4-BE49-F238E27FC236}">
                <a16:creationId xmlns:a16="http://schemas.microsoft.com/office/drawing/2014/main" id="{1754BBFF-351B-32D2-D375-2B03793FC86D}"/>
              </a:ext>
            </a:extLst>
          </p:cNvPr>
          <p:cNvSpPr txBox="1"/>
          <p:nvPr/>
        </p:nvSpPr>
        <p:spPr>
          <a:xfrm>
            <a:off x="5704042" y="4978174"/>
            <a:ext cx="697627" cy="707886"/>
          </a:xfrm>
          <a:prstGeom prst="rect">
            <a:avLst/>
          </a:prstGeom>
          <a:noFill/>
        </p:spPr>
        <p:txBody>
          <a:bodyPr wrap="none" rtlCol="0">
            <a:spAutoFit/>
          </a:bodyPr>
          <a:lstStyle/>
          <a:p>
            <a:r>
              <a:rPr kumimoji="1" lang="zh-CN" altLang="en-US" sz="4000" b="1" dirty="0">
                <a:latin typeface="微软雅黑" panose="020B0503020204020204" pitchFamily="82" charset="2"/>
                <a:ea typeface="微软雅黑" panose="020B0503020204020204" pitchFamily="82" charset="2"/>
              </a:rPr>
              <a:t>或</a:t>
            </a:r>
          </a:p>
        </p:txBody>
      </p:sp>
      <p:sp>
        <p:nvSpPr>
          <p:cNvPr id="4" name="页脚占位符 3">
            <a:extLst>
              <a:ext uri="{FF2B5EF4-FFF2-40B4-BE49-F238E27FC236}">
                <a16:creationId xmlns:a16="http://schemas.microsoft.com/office/drawing/2014/main" id="{87856ECF-2ED5-D43E-9645-53333D1DC087}"/>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B478F3E8-7E31-F512-8C97-97712928C84F}"/>
              </a:ext>
            </a:extLst>
          </p:cNvPr>
          <p:cNvSpPr>
            <a:spLocks noGrp="1"/>
          </p:cNvSpPr>
          <p:nvPr>
            <p:ph type="sldNum" sz="quarter" idx="12"/>
          </p:nvPr>
        </p:nvSpPr>
        <p:spPr/>
        <p:txBody>
          <a:bodyPr/>
          <a:lstStyle/>
          <a:p>
            <a:fld id="{4B0D34C0-35A8-654C-9FBA-7B4E017BD630}" type="slidenum">
              <a:rPr lang="en-US" altLang="zh-CN" smtClean="0"/>
              <a:t>56</a:t>
            </a:fld>
            <a:endParaRPr kumimoji="1" lang="zh-CN" altLang="en-US"/>
          </a:p>
        </p:txBody>
      </p:sp>
    </p:spTree>
    <p:extLst>
      <p:ext uri="{BB962C8B-B14F-4D97-AF65-F5344CB8AC3E}">
        <p14:creationId xmlns:p14="http://schemas.microsoft.com/office/powerpoint/2010/main" val="41040422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9">
            <a:extLst>
              <a:ext uri="{FF2B5EF4-FFF2-40B4-BE49-F238E27FC236}">
                <a16:creationId xmlns:a16="http://schemas.microsoft.com/office/drawing/2014/main" id="{003226AC-6541-4649-B6AC-1E73BD4D9C4F}"/>
              </a:ext>
            </a:extLst>
          </p:cNvPr>
          <p:cNvSpPr/>
          <p:nvPr/>
        </p:nvSpPr>
        <p:spPr>
          <a:xfrm>
            <a:off x="277365" y="2578386"/>
            <a:ext cx="12116021" cy="4069735"/>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9" name="Shape18">
            <a:extLst>
              <a:ext uri="{FF2B5EF4-FFF2-40B4-BE49-F238E27FC236}">
                <a16:creationId xmlns:a16="http://schemas.microsoft.com/office/drawing/2014/main" id="{CA02947C-86FA-43A0-AEA7-1533075A3978}"/>
              </a:ext>
            </a:extLst>
          </p:cNvPr>
          <p:cNvSpPr/>
          <p:nvPr/>
        </p:nvSpPr>
        <p:spPr>
          <a:xfrm>
            <a:off x="282948" y="882976"/>
            <a:ext cx="11775702" cy="1669724"/>
          </a:xfrm>
          <a:prstGeom prst="roundRect">
            <a:avLst>
              <a:gd name="adj" fmla="val 1361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插入数据</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799" y="908662"/>
            <a:ext cx="11633201" cy="5949337"/>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插入</a:t>
            </a:r>
            <a:r>
              <a:rPr lang="zh-CN" altLang="en-US" sz="2400" dirty="0">
                <a:solidFill>
                  <a:srgbClr val="743481"/>
                </a:solidFill>
                <a:latin typeface="微软雅黑" panose="020B0503020204020204" pitchFamily="82" charset="2"/>
                <a:ea typeface="微软雅黑" panose="020B0503020204020204" pitchFamily="82" charset="2"/>
              </a:rPr>
              <a:t>子查询结果</a:t>
            </a:r>
            <a:r>
              <a:rPr lang="zh-CN" altLang="zh-CN" sz="2400" dirty="0">
                <a:latin typeface="微软雅黑" panose="020B0503020204020204" pitchFamily="82" charset="2"/>
                <a:ea typeface="微软雅黑" panose="020B0503020204020204" pitchFamily="82" charset="2"/>
              </a:rPr>
              <a:t>的语法格式为：</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该语句的含义为将子查询的查询结果插入到指定表的指定列中 </a:t>
            </a:r>
            <a:endParaRPr lang="en-US" altLang="zh-CN" sz="20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4.65</a:t>
            </a:r>
            <a:r>
              <a:rPr lang="zh-CN" altLang="zh-CN" sz="2400" dirty="0">
                <a:latin typeface="微软雅黑" panose="020B0503020204020204" pitchFamily="82" charset="2"/>
                <a:ea typeface="微软雅黑" panose="020B0503020204020204" pitchFamily="82" charset="2"/>
              </a:rPr>
              <a:t>】对每一个系，求学生总人数，并将结果存入数据库。</a:t>
            </a: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首先，建立一个系（</a:t>
            </a:r>
            <a:r>
              <a:rPr lang="en-US" altLang="zh-CN" sz="2000" dirty="0">
                <a:latin typeface="微软雅黑" panose="020B0503020204020204" pitchFamily="82" charset="2"/>
                <a:ea typeface="微软雅黑" panose="020B0503020204020204" pitchFamily="82" charset="2"/>
              </a:rPr>
              <a:t>Department</a:t>
            </a:r>
            <a:r>
              <a:rPr lang="zh-CN" altLang="zh-CN" sz="2000" dirty="0">
                <a:latin typeface="微软雅黑" panose="020B0503020204020204" pitchFamily="82" charset="2"/>
                <a:ea typeface="微软雅黑" panose="020B0503020204020204" pitchFamily="82" charset="2"/>
              </a:rPr>
              <a:t>）表，该表包含</a:t>
            </a:r>
            <a:r>
              <a:rPr lang="en-US" altLang="zh-CN" sz="2000" dirty="0">
                <a:latin typeface="微软雅黑" panose="020B0503020204020204" pitchFamily="82" charset="2"/>
                <a:ea typeface="微软雅黑" panose="020B0503020204020204" pitchFamily="82" charset="2"/>
              </a:rPr>
              <a:t>2</a:t>
            </a:r>
            <a:r>
              <a:rPr lang="zh-CN" altLang="zh-CN" sz="2000" dirty="0">
                <a:latin typeface="微软雅黑" panose="020B0503020204020204" pitchFamily="82" charset="2"/>
                <a:ea typeface="微软雅黑" panose="020B0503020204020204" pitchFamily="82" charset="2"/>
              </a:rPr>
              <a:t>列：系名（</a:t>
            </a:r>
            <a:r>
              <a:rPr lang="en-US" altLang="zh-CN" sz="2000" dirty="0" err="1">
                <a:latin typeface="微软雅黑" panose="020B0503020204020204" pitchFamily="82" charset="2"/>
                <a:ea typeface="微软雅黑" panose="020B0503020204020204" pitchFamily="82" charset="2"/>
              </a:rPr>
              <a:t>Dname</a:t>
            </a:r>
            <a:r>
              <a:rPr lang="zh-CN" altLang="zh-CN" sz="2000" dirty="0">
                <a:latin typeface="微软雅黑" panose="020B0503020204020204" pitchFamily="82" charset="2"/>
                <a:ea typeface="微软雅黑" panose="020B0503020204020204" pitchFamily="82" charset="2"/>
              </a:rPr>
              <a:t>）列，数据类型为</a:t>
            </a:r>
            <a:r>
              <a:rPr lang="en-US" altLang="zh-CN" sz="2000" dirty="0">
                <a:latin typeface="微软雅黑" panose="020B0503020204020204" pitchFamily="82" charset="2"/>
                <a:ea typeface="微软雅黑" panose="020B0503020204020204" pitchFamily="82" charset="2"/>
              </a:rPr>
              <a:t>CHAR(20)</a:t>
            </a:r>
            <a:r>
              <a:rPr lang="zh-CN" altLang="zh-CN" sz="2000" dirty="0">
                <a:latin typeface="微软雅黑" panose="020B0503020204020204" pitchFamily="82" charset="2"/>
                <a:ea typeface="微软雅黑" panose="020B0503020204020204" pitchFamily="82" charset="2"/>
              </a:rPr>
              <a:t>，和人数（</a:t>
            </a:r>
            <a:r>
              <a:rPr lang="en-US" altLang="zh-CN" sz="2000" dirty="0" err="1">
                <a:latin typeface="微软雅黑" panose="020B0503020204020204" pitchFamily="82" charset="2"/>
                <a:ea typeface="微软雅黑" panose="020B0503020204020204" pitchFamily="82" charset="2"/>
              </a:rPr>
              <a:t>Dnum</a:t>
            </a:r>
            <a:r>
              <a:rPr lang="zh-CN" altLang="zh-CN" sz="2000" dirty="0">
                <a:latin typeface="微软雅黑" panose="020B0503020204020204" pitchFamily="82" charset="2"/>
                <a:ea typeface="微软雅黑" panose="020B0503020204020204" pitchFamily="82" charset="2"/>
              </a:rPr>
              <a:t>）列，数据类型为</a:t>
            </a:r>
            <a:r>
              <a:rPr lang="en-US" altLang="zh-CN" sz="2000" dirty="0">
                <a:latin typeface="微软雅黑" panose="020B0503020204020204" pitchFamily="82" charset="2"/>
                <a:ea typeface="微软雅黑" panose="020B0503020204020204" pitchFamily="82" charset="2"/>
              </a:rPr>
              <a:t>INT</a:t>
            </a:r>
            <a:r>
              <a:rPr lang="zh-CN" altLang="zh-CN" sz="2000" dirty="0">
                <a:latin typeface="微软雅黑" panose="020B0503020204020204" pitchFamily="82" charset="2"/>
                <a:ea typeface="微软雅黑" panose="020B0503020204020204" pitchFamily="82" charset="2"/>
              </a:rPr>
              <a:t>：</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en-US" sz="2000" dirty="0">
                <a:latin typeface="微软雅黑" panose="020B0503020204020204" pitchFamily="82" charset="2"/>
                <a:ea typeface="微软雅黑" panose="020B0503020204020204" pitchFamily="82" charset="2"/>
              </a:rPr>
              <a:t>然后，</a:t>
            </a:r>
            <a:r>
              <a:rPr lang="zh-CN" altLang="zh-CN" sz="2000" dirty="0">
                <a:latin typeface="微软雅黑" panose="020B0503020204020204" pitchFamily="82" charset="2"/>
                <a:ea typeface="微软雅黑" panose="020B0503020204020204" pitchFamily="82" charset="2"/>
              </a:rPr>
              <a:t>从学生表中查询每个系的学生总人数，并将结果存在系表中。</a:t>
            </a:r>
            <a:endParaRPr lang="en-US" altLang="zh-CN" sz="2400" dirty="0">
              <a:latin typeface="微软雅黑" panose="020B0503020204020204" pitchFamily="82" charset="2"/>
              <a:ea typeface="微软雅黑" panose="020B0503020204020204" pitchFamily="82" charset="2"/>
            </a:endParaRPr>
          </a:p>
        </p:txBody>
      </p:sp>
      <p:pic>
        <p:nvPicPr>
          <p:cNvPr id="6" name="图片 5">
            <a:extLst>
              <a:ext uri="{FF2B5EF4-FFF2-40B4-BE49-F238E27FC236}">
                <a16:creationId xmlns:a16="http://schemas.microsoft.com/office/drawing/2014/main" id="{8B321584-185A-70C0-ED43-973B3BD38394}"/>
              </a:ext>
            </a:extLst>
          </p:cNvPr>
          <p:cNvPicPr>
            <a:picLocks noChangeAspect="1"/>
          </p:cNvPicPr>
          <p:nvPr/>
        </p:nvPicPr>
        <p:blipFill>
          <a:blip r:embed="rId2"/>
          <a:stretch>
            <a:fillRect/>
          </a:stretch>
        </p:blipFill>
        <p:spPr>
          <a:xfrm>
            <a:off x="793115" y="1377918"/>
            <a:ext cx="8280000" cy="876068"/>
          </a:xfrm>
          <a:prstGeom prst="rect">
            <a:avLst/>
          </a:prstGeom>
        </p:spPr>
      </p:pic>
      <p:pic>
        <p:nvPicPr>
          <p:cNvPr id="17" name="图片 16" descr="形状, 矩形&#10;&#10;中度可信度描述已自动生成">
            <a:extLst>
              <a:ext uri="{FF2B5EF4-FFF2-40B4-BE49-F238E27FC236}">
                <a16:creationId xmlns:a16="http://schemas.microsoft.com/office/drawing/2014/main" id="{6489E798-647A-AE55-38C5-F5E8ACFE08CC}"/>
              </a:ext>
            </a:extLst>
          </p:cNvPr>
          <p:cNvPicPr>
            <a:picLocks noChangeAspect="1"/>
          </p:cNvPicPr>
          <p:nvPr/>
        </p:nvPicPr>
        <p:blipFill>
          <a:blip r:embed="rId3"/>
          <a:stretch>
            <a:fillRect/>
          </a:stretch>
        </p:blipFill>
        <p:spPr>
          <a:xfrm>
            <a:off x="971550" y="5250554"/>
            <a:ext cx="9000000" cy="1397568"/>
          </a:xfrm>
          <a:prstGeom prst="rect">
            <a:avLst/>
          </a:prstGeom>
        </p:spPr>
      </p:pic>
      <p:pic>
        <p:nvPicPr>
          <p:cNvPr id="19" name="图片 18">
            <a:extLst>
              <a:ext uri="{FF2B5EF4-FFF2-40B4-BE49-F238E27FC236}">
                <a16:creationId xmlns:a16="http://schemas.microsoft.com/office/drawing/2014/main" id="{4FB778C2-DD9D-6F71-8056-FD7BFA78DFDF}"/>
              </a:ext>
            </a:extLst>
          </p:cNvPr>
          <p:cNvPicPr>
            <a:picLocks noChangeAspect="1"/>
          </p:cNvPicPr>
          <p:nvPr/>
        </p:nvPicPr>
        <p:blipFill>
          <a:blip r:embed="rId4"/>
          <a:stretch>
            <a:fillRect/>
          </a:stretch>
        </p:blipFill>
        <p:spPr>
          <a:xfrm>
            <a:off x="989479" y="3664366"/>
            <a:ext cx="9000000" cy="1110281"/>
          </a:xfrm>
          <a:prstGeom prst="rect">
            <a:avLst/>
          </a:prstGeom>
        </p:spPr>
      </p:pic>
      <p:sp>
        <p:nvSpPr>
          <p:cNvPr id="4" name="页脚占位符 3">
            <a:extLst>
              <a:ext uri="{FF2B5EF4-FFF2-40B4-BE49-F238E27FC236}">
                <a16:creationId xmlns:a16="http://schemas.microsoft.com/office/drawing/2014/main" id="{1D1F7AAD-8C75-9985-E450-A18C5CB0BC79}"/>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A24F805A-4640-FF80-762D-605D01AEF53E}"/>
              </a:ext>
            </a:extLst>
          </p:cNvPr>
          <p:cNvSpPr>
            <a:spLocks noGrp="1"/>
          </p:cNvSpPr>
          <p:nvPr>
            <p:ph type="sldNum" sz="quarter" idx="12"/>
          </p:nvPr>
        </p:nvSpPr>
        <p:spPr/>
        <p:txBody>
          <a:bodyPr/>
          <a:lstStyle/>
          <a:p>
            <a:fld id="{4B0D34C0-35A8-654C-9FBA-7B4E017BD630}" type="slidenum">
              <a:rPr lang="en-US" altLang="zh-CN" smtClean="0"/>
              <a:t>57</a:t>
            </a:fld>
            <a:endParaRPr kumimoji="1" lang="zh-CN" altLang="en-US"/>
          </a:p>
        </p:txBody>
      </p:sp>
    </p:spTree>
    <p:extLst>
      <p:ext uri="{BB962C8B-B14F-4D97-AF65-F5344CB8AC3E}">
        <p14:creationId xmlns:p14="http://schemas.microsoft.com/office/powerpoint/2010/main" val="9224480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18">
            <a:extLst>
              <a:ext uri="{FF2B5EF4-FFF2-40B4-BE49-F238E27FC236}">
                <a16:creationId xmlns:a16="http://schemas.microsoft.com/office/drawing/2014/main" id="{CA02947C-86FA-43A0-AEA7-1533075A3978}"/>
              </a:ext>
            </a:extLst>
          </p:cNvPr>
          <p:cNvSpPr/>
          <p:nvPr/>
        </p:nvSpPr>
        <p:spPr>
          <a:xfrm>
            <a:off x="282948" y="906646"/>
            <a:ext cx="11775702" cy="2726914"/>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9" name="Shape9">
            <a:extLst>
              <a:ext uri="{FF2B5EF4-FFF2-40B4-BE49-F238E27FC236}">
                <a16:creationId xmlns:a16="http://schemas.microsoft.com/office/drawing/2014/main" id="{003226AC-6541-4649-B6AC-1E73BD4D9C4F}"/>
              </a:ext>
            </a:extLst>
          </p:cNvPr>
          <p:cNvSpPr/>
          <p:nvPr/>
        </p:nvSpPr>
        <p:spPr>
          <a:xfrm>
            <a:off x="277365" y="3797300"/>
            <a:ext cx="12116021" cy="285082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修改数据</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799" y="908662"/>
            <a:ext cx="11633201" cy="6621691"/>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在数据库中修改数据的语法格式为：</a:t>
            </a: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该语句的含义为更新指定表中满足</a:t>
            </a:r>
            <a:r>
              <a:rPr lang="en-US" altLang="zh-CN" sz="2000" dirty="0">
                <a:latin typeface="微软雅黑" panose="020B0503020204020204" pitchFamily="82" charset="2"/>
                <a:ea typeface="微软雅黑" panose="020B0503020204020204" pitchFamily="82" charset="2"/>
              </a:rPr>
              <a:t>WHERE</a:t>
            </a:r>
            <a:r>
              <a:rPr lang="zh-CN" altLang="zh-CN" sz="2000" dirty="0">
                <a:latin typeface="微软雅黑" panose="020B0503020204020204" pitchFamily="82" charset="2"/>
                <a:ea typeface="微软雅黑" panose="020B0503020204020204" pitchFamily="82" charset="2"/>
              </a:rPr>
              <a:t>子句中条件的元组</a:t>
            </a:r>
            <a:endParaRPr lang="en-US" altLang="zh-CN" sz="2000" dirty="0">
              <a:latin typeface="微软雅黑" panose="020B0503020204020204" pitchFamily="82" charset="2"/>
              <a:ea typeface="微软雅黑" panose="020B0503020204020204" pitchFamily="82" charset="2"/>
            </a:endParaRPr>
          </a:p>
          <a:p>
            <a:pPr lvl="2">
              <a:buFont typeface="Wingdings" panose="05000000000000000000" pitchFamily="2" charset="2"/>
              <a:buChar char="u"/>
            </a:pPr>
            <a:r>
              <a:rPr lang="zh-CN" altLang="zh-CN" sz="1600" dirty="0">
                <a:latin typeface="微软雅黑" panose="020B0503020204020204" pitchFamily="82" charset="2"/>
                <a:ea typeface="微软雅黑" panose="020B0503020204020204" pitchFamily="82" charset="2"/>
              </a:rPr>
              <a:t>将这些元组的列名</a:t>
            </a:r>
            <a:r>
              <a:rPr lang="en-US" altLang="zh-CN" sz="1600" dirty="0">
                <a:latin typeface="微软雅黑" panose="020B0503020204020204" pitchFamily="82" charset="2"/>
                <a:ea typeface="微软雅黑" panose="020B0503020204020204" pitchFamily="82" charset="2"/>
              </a:rPr>
              <a:t>1</a:t>
            </a:r>
            <a:r>
              <a:rPr lang="zh-CN" altLang="zh-CN" sz="1600" dirty="0">
                <a:latin typeface="微软雅黑" panose="020B0503020204020204" pitchFamily="82" charset="2"/>
                <a:ea typeface="微软雅黑" panose="020B0503020204020204" pitchFamily="82" charset="2"/>
              </a:rPr>
              <a:t>，列名</a:t>
            </a:r>
            <a:r>
              <a:rPr lang="en-US" altLang="zh-CN" sz="1600" dirty="0">
                <a:latin typeface="微软雅黑" panose="020B0503020204020204" pitchFamily="82" charset="2"/>
                <a:ea typeface="微软雅黑" panose="020B0503020204020204" pitchFamily="82" charset="2"/>
              </a:rPr>
              <a:t>2</a:t>
            </a:r>
            <a:r>
              <a:rPr lang="zh-CN" altLang="zh-CN" sz="1600" dirty="0">
                <a:latin typeface="微软雅黑" panose="020B0503020204020204" pitchFamily="82" charset="2"/>
                <a:ea typeface="微软雅黑" panose="020B0503020204020204" pitchFamily="82" charset="2"/>
              </a:rPr>
              <a:t>，</a:t>
            </a:r>
            <a:r>
              <a:rPr lang="en-US" altLang="zh-CN" sz="1600" dirty="0">
                <a:latin typeface="微软雅黑" panose="020B0503020204020204" pitchFamily="82" charset="2"/>
                <a:ea typeface="微软雅黑" panose="020B0503020204020204" pitchFamily="82" charset="2"/>
              </a:rPr>
              <a:t>…</a:t>
            </a:r>
            <a:r>
              <a:rPr lang="zh-CN" altLang="zh-CN" sz="1600" dirty="0">
                <a:latin typeface="微软雅黑" panose="020B0503020204020204" pitchFamily="82" charset="2"/>
                <a:ea typeface="微软雅黑" panose="020B0503020204020204" pitchFamily="82" charset="2"/>
              </a:rPr>
              <a:t>，列名</a:t>
            </a:r>
            <a:r>
              <a:rPr lang="en-US" altLang="zh-CN" sz="1600" dirty="0">
                <a:latin typeface="微软雅黑" panose="020B0503020204020204" pitchFamily="82" charset="2"/>
                <a:ea typeface="微软雅黑" panose="020B0503020204020204" pitchFamily="82" charset="2"/>
              </a:rPr>
              <a:t>n</a:t>
            </a:r>
            <a:r>
              <a:rPr lang="zh-CN" altLang="zh-CN" sz="1600" dirty="0">
                <a:latin typeface="微软雅黑" panose="020B0503020204020204" pitchFamily="82" charset="2"/>
                <a:ea typeface="微软雅黑" panose="020B0503020204020204" pitchFamily="82" charset="2"/>
              </a:rPr>
              <a:t>这</a:t>
            </a:r>
            <a:r>
              <a:rPr lang="en-US" altLang="zh-CN" sz="1600" dirty="0">
                <a:latin typeface="微软雅黑" panose="020B0503020204020204" pitchFamily="82" charset="2"/>
                <a:ea typeface="微软雅黑" panose="020B0503020204020204" pitchFamily="82" charset="2"/>
              </a:rPr>
              <a:t>n</a:t>
            </a:r>
            <a:r>
              <a:rPr lang="zh-CN" altLang="zh-CN" sz="1600" dirty="0">
                <a:latin typeface="微软雅黑" panose="020B0503020204020204" pitchFamily="82" charset="2"/>
                <a:ea typeface="微软雅黑" panose="020B0503020204020204" pitchFamily="82" charset="2"/>
              </a:rPr>
              <a:t>个列的取值分别设置为表达式</a:t>
            </a:r>
            <a:r>
              <a:rPr lang="en-US" altLang="zh-CN" sz="1600" dirty="0">
                <a:latin typeface="微软雅黑" panose="020B0503020204020204" pitchFamily="82" charset="2"/>
                <a:ea typeface="微软雅黑" panose="020B0503020204020204" pitchFamily="82" charset="2"/>
              </a:rPr>
              <a:t>1</a:t>
            </a:r>
            <a:r>
              <a:rPr lang="zh-CN" altLang="zh-CN" sz="1600" dirty="0">
                <a:latin typeface="微软雅黑" panose="020B0503020204020204" pitchFamily="82" charset="2"/>
                <a:ea typeface="微软雅黑" panose="020B0503020204020204" pitchFamily="82" charset="2"/>
              </a:rPr>
              <a:t>，表达式</a:t>
            </a:r>
            <a:r>
              <a:rPr lang="en-US" altLang="zh-CN" sz="1600" dirty="0">
                <a:latin typeface="微软雅黑" panose="020B0503020204020204" pitchFamily="82" charset="2"/>
                <a:ea typeface="微软雅黑" panose="020B0503020204020204" pitchFamily="82" charset="2"/>
              </a:rPr>
              <a:t>2</a:t>
            </a:r>
            <a:r>
              <a:rPr lang="zh-CN" altLang="zh-CN" sz="1600" dirty="0">
                <a:latin typeface="微软雅黑" panose="020B0503020204020204" pitchFamily="82" charset="2"/>
                <a:ea typeface="微软雅黑" panose="020B0503020204020204" pitchFamily="82" charset="2"/>
              </a:rPr>
              <a:t>，</a:t>
            </a:r>
            <a:r>
              <a:rPr lang="en-US" altLang="zh-CN" sz="1600" dirty="0">
                <a:latin typeface="微软雅黑" panose="020B0503020204020204" pitchFamily="82" charset="2"/>
                <a:ea typeface="微软雅黑" panose="020B0503020204020204" pitchFamily="82" charset="2"/>
              </a:rPr>
              <a:t>…</a:t>
            </a:r>
            <a:r>
              <a:rPr lang="zh-CN" altLang="zh-CN" sz="1600" dirty="0">
                <a:latin typeface="微软雅黑" panose="020B0503020204020204" pitchFamily="82" charset="2"/>
                <a:ea typeface="微软雅黑" panose="020B0503020204020204" pitchFamily="82" charset="2"/>
              </a:rPr>
              <a:t>，表达式</a:t>
            </a:r>
            <a:r>
              <a:rPr lang="en-US" altLang="zh-CN" sz="1600" dirty="0">
                <a:latin typeface="微软雅黑" panose="020B0503020204020204" pitchFamily="82" charset="2"/>
                <a:ea typeface="微软雅黑" panose="020B0503020204020204" pitchFamily="82" charset="2"/>
              </a:rPr>
              <a:t>n</a:t>
            </a:r>
            <a:r>
              <a:rPr lang="zh-CN" altLang="zh-CN" sz="1600" dirty="0">
                <a:latin typeface="微软雅黑" panose="020B0503020204020204" pitchFamily="82" charset="2"/>
                <a:ea typeface="微软雅黑" panose="020B0503020204020204" pitchFamily="82" charset="2"/>
              </a:rPr>
              <a:t>的取值 </a:t>
            </a:r>
            <a:endParaRPr lang="en-US" altLang="zh-CN" sz="1600" dirty="0">
              <a:latin typeface="微软雅黑" panose="020B0503020204020204" pitchFamily="82" charset="2"/>
              <a:ea typeface="微软雅黑" panose="020B0503020204020204" pitchFamily="82" charset="2"/>
            </a:endParaRPr>
          </a:p>
          <a:p>
            <a:pPr lvl="2">
              <a:buFont typeface="Wingdings" panose="05000000000000000000" pitchFamily="2" charset="2"/>
              <a:buChar char="u"/>
            </a:pPr>
            <a:r>
              <a:rPr lang="zh-CN" altLang="zh-CN" sz="1600" dirty="0">
                <a:latin typeface="微软雅黑" panose="020B0503020204020204" pitchFamily="82" charset="2"/>
                <a:ea typeface="微软雅黑" panose="020B0503020204020204" pitchFamily="82" charset="2"/>
              </a:rPr>
              <a:t>如果不包含</a:t>
            </a:r>
            <a:r>
              <a:rPr lang="en-US" altLang="zh-CN" sz="1600" dirty="0">
                <a:latin typeface="微软雅黑" panose="020B0503020204020204" pitchFamily="82" charset="2"/>
                <a:ea typeface="微软雅黑" panose="020B0503020204020204" pitchFamily="82" charset="2"/>
              </a:rPr>
              <a:t>WHERE</a:t>
            </a:r>
            <a:r>
              <a:rPr lang="zh-CN" altLang="zh-CN" sz="1600" dirty="0">
                <a:latin typeface="微软雅黑" panose="020B0503020204020204" pitchFamily="82" charset="2"/>
                <a:ea typeface="微软雅黑" panose="020B0503020204020204" pitchFamily="82" charset="2"/>
              </a:rPr>
              <a:t>子句，则表中的所有元组都将被修改 </a:t>
            </a: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4.66</a:t>
            </a:r>
            <a:r>
              <a:rPr lang="zh-CN" altLang="zh-CN" sz="2400" dirty="0">
                <a:latin typeface="微软雅黑" panose="020B0503020204020204" pitchFamily="82" charset="2"/>
                <a:ea typeface="微软雅黑" panose="020B0503020204020204" pitchFamily="82" charset="2"/>
              </a:rPr>
              <a:t>】将学号为</a:t>
            </a:r>
            <a:r>
              <a:rPr lang="en-US" altLang="zh-CN" sz="2400" dirty="0">
                <a:latin typeface="微软雅黑" panose="020B0503020204020204" pitchFamily="82" charset="2"/>
                <a:ea typeface="微软雅黑" panose="020B0503020204020204" pitchFamily="82" charset="2"/>
              </a:rPr>
              <a:t>2021310721</a:t>
            </a:r>
            <a:r>
              <a:rPr lang="zh-CN" altLang="zh-CN" sz="2400" dirty="0">
                <a:latin typeface="微软雅黑" panose="020B0503020204020204" pitchFamily="82" charset="2"/>
                <a:ea typeface="微软雅黑" panose="020B0503020204020204" pitchFamily="82" charset="2"/>
              </a:rPr>
              <a:t>的学生的年龄加一。</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4.67</a:t>
            </a:r>
            <a:r>
              <a:rPr lang="zh-CN" altLang="zh-CN" sz="2400" dirty="0">
                <a:latin typeface="微软雅黑" panose="020B0503020204020204" pitchFamily="82" charset="2"/>
                <a:ea typeface="微软雅黑" panose="020B0503020204020204" pitchFamily="82" charset="2"/>
              </a:rPr>
              <a:t>】将所有学生的年龄加一。</a:t>
            </a:r>
            <a:endParaRPr lang="en-US" altLang="zh-CN" sz="2400" dirty="0">
              <a:latin typeface="微软雅黑" panose="020B0503020204020204" pitchFamily="82" charset="2"/>
              <a:ea typeface="微软雅黑" panose="020B0503020204020204" pitchFamily="82" charset="2"/>
            </a:endParaRPr>
          </a:p>
        </p:txBody>
      </p:sp>
      <p:pic>
        <p:nvPicPr>
          <p:cNvPr id="6" name="图片 5">
            <a:extLst>
              <a:ext uri="{FF2B5EF4-FFF2-40B4-BE49-F238E27FC236}">
                <a16:creationId xmlns:a16="http://schemas.microsoft.com/office/drawing/2014/main" id="{724C4CF0-EE9F-FFAC-5F1F-6B3E3BBC26DD}"/>
              </a:ext>
            </a:extLst>
          </p:cNvPr>
          <p:cNvPicPr>
            <a:picLocks noChangeAspect="1"/>
          </p:cNvPicPr>
          <p:nvPr/>
        </p:nvPicPr>
        <p:blipFill>
          <a:blip r:embed="rId2"/>
          <a:stretch>
            <a:fillRect/>
          </a:stretch>
        </p:blipFill>
        <p:spPr>
          <a:xfrm>
            <a:off x="736918" y="1444700"/>
            <a:ext cx="10800000" cy="1164011"/>
          </a:xfrm>
          <a:prstGeom prst="rect">
            <a:avLst/>
          </a:prstGeom>
        </p:spPr>
      </p:pic>
      <p:pic>
        <p:nvPicPr>
          <p:cNvPr id="15" name="图片 14">
            <a:extLst>
              <a:ext uri="{FF2B5EF4-FFF2-40B4-BE49-F238E27FC236}">
                <a16:creationId xmlns:a16="http://schemas.microsoft.com/office/drawing/2014/main" id="{B9D47DC1-F064-9B6A-21DC-F1F1EABDD5A7}"/>
              </a:ext>
            </a:extLst>
          </p:cNvPr>
          <p:cNvPicPr>
            <a:picLocks noChangeAspect="1"/>
          </p:cNvPicPr>
          <p:nvPr/>
        </p:nvPicPr>
        <p:blipFill>
          <a:blip r:embed="rId3"/>
          <a:stretch>
            <a:fillRect/>
          </a:stretch>
        </p:blipFill>
        <p:spPr>
          <a:xfrm>
            <a:off x="736918" y="4451286"/>
            <a:ext cx="9000000" cy="836620"/>
          </a:xfrm>
          <a:prstGeom prst="rect">
            <a:avLst/>
          </a:prstGeom>
        </p:spPr>
      </p:pic>
      <p:pic>
        <p:nvPicPr>
          <p:cNvPr id="17" name="图片 16">
            <a:extLst>
              <a:ext uri="{FF2B5EF4-FFF2-40B4-BE49-F238E27FC236}">
                <a16:creationId xmlns:a16="http://schemas.microsoft.com/office/drawing/2014/main" id="{4840DC39-AF4D-2D60-CC78-5DA24ECBEAFB}"/>
              </a:ext>
            </a:extLst>
          </p:cNvPr>
          <p:cNvPicPr>
            <a:picLocks noChangeAspect="1"/>
          </p:cNvPicPr>
          <p:nvPr/>
        </p:nvPicPr>
        <p:blipFill>
          <a:blip r:embed="rId4"/>
          <a:stretch>
            <a:fillRect/>
          </a:stretch>
        </p:blipFill>
        <p:spPr>
          <a:xfrm>
            <a:off x="704537" y="5817580"/>
            <a:ext cx="9000000" cy="591549"/>
          </a:xfrm>
          <a:prstGeom prst="rect">
            <a:avLst/>
          </a:prstGeom>
        </p:spPr>
      </p:pic>
      <p:sp>
        <p:nvSpPr>
          <p:cNvPr id="4" name="页脚占位符 3">
            <a:extLst>
              <a:ext uri="{FF2B5EF4-FFF2-40B4-BE49-F238E27FC236}">
                <a16:creationId xmlns:a16="http://schemas.microsoft.com/office/drawing/2014/main" id="{79510331-E15A-921B-46AF-17B271CD7DB1}"/>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23C7D167-E907-6F8C-E6D1-2BD02A721049}"/>
              </a:ext>
            </a:extLst>
          </p:cNvPr>
          <p:cNvSpPr>
            <a:spLocks noGrp="1"/>
          </p:cNvSpPr>
          <p:nvPr>
            <p:ph type="sldNum" sz="quarter" idx="12"/>
          </p:nvPr>
        </p:nvSpPr>
        <p:spPr/>
        <p:txBody>
          <a:bodyPr/>
          <a:lstStyle/>
          <a:p>
            <a:fld id="{4B0D34C0-35A8-654C-9FBA-7B4E017BD630}" type="slidenum">
              <a:rPr lang="en-US" altLang="zh-CN" smtClean="0"/>
              <a:t>58</a:t>
            </a:fld>
            <a:endParaRPr kumimoji="1" lang="zh-CN" altLang="en-US"/>
          </a:p>
        </p:txBody>
      </p:sp>
    </p:spTree>
    <p:extLst>
      <p:ext uri="{BB962C8B-B14F-4D97-AF65-F5344CB8AC3E}">
        <p14:creationId xmlns:p14="http://schemas.microsoft.com/office/powerpoint/2010/main" val="3585796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18">
            <a:extLst>
              <a:ext uri="{FF2B5EF4-FFF2-40B4-BE49-F238E27FC236}">
                <a16:creationId xmlns:a16="http://schemas.microsoft.com/office/drawing/2014/main" id="{CA02947C-86FA-43A0-AEA7-1533075A3978}"/>
              </a:ext>
            </a:extLst>
          </p:cNvPr>
          <p:cNvSpPr/>
          <p:nvPr/>
        </p:nvSpPr>
        <p:spPr>
          <a:xfrm>
            <a:off x="282948" y="906646"/>
            <a:ext cx="11775702" cy="2681879"/>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0" name="Shape9">
            <a:extLst>
              <a:ext uri="{FF2B5EF4-FFF2-40B4-BE49-F238E27FC236}">
                <a16:creationId xmlns:a16="http://schemas.microsoft.com/office/drawing/2014/main" id="{003226AC-6541-4649-B6AC-1E73BD4D9C4F}"/>
              </a:ext>
            </a:extLst>
          </p:cNvPr>
          <p:cNvSpPr/>
          <p:nvPr/>
        </p:nvSpPr>
        <p:spPr>
          <a:xfrm>
            <a:off x="277365" y="3797301"/>
            <a:ext cx="12116021" cy="2719846"/>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删除数据</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799" y="1073762"/>
            <a:ext cx="11633201" cy="6621691"/>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在数据库中</a:t>
            </a:r>
            <a:r>
              <a:rPr lang="zh-CN" altLang="en-US" sz="2400" dirty="0">
                <a:latin typeface="微软雅黑" panose="020B0503020204020204" pitchFamily="82" charset="2"/>
                <a:ea typeface="微软雅黑" panose="020B0503020204020204" pitchFamily="82" charset="2"/>
              </a:rPr>
              <a:t>删除</a:t>
            </a:r>
            <a:r>
              <a:rPr lang="zh-CN" altLang="zh-CN" sz="2400" dirty="0">
                <a:latin typeface="微软雅黑" panose="020B0503020204020204" pitchFamily="82" charset="2"/>
                <a:ea typeface="微软雅黑" panose="020B0503020204020204" pitchFamily="82" charset="2"/>
              </a:rPr>
              <a:t>数据的语法格式为：</a:t>
            </a: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该语句的含义为删除指定表中满足</a:t>
            </a:r>
            <a:r>
              <a:rPr lang="en-US" altLang="zh-CN" sz="2000" dirty="0">
                <a:latin typeface="微软雅黑" panose="020B0503020204020204" pitchFamily="82" charset="2"/>
                <a:ea typeface="微软雅黑" panose="020B0503020204020204" pitchFamily="82" charset="2"/>
              </a:rPr>
              <a:t>WHERE</a:t>
            </a:r>
            <a:r>
              <a:rPr lang="zh-CN" altLang="zh-CN" sz="2000" dirty="0">
                <a:latin typeface="微软雅黑" panose="020B0503020204020204" pitchFamily="82" charset="2"/>
                <a:ea typeface="微软雅黑" panose="020B0503020204020204" pitchFamily="82" charset="2"/>
              </a:rPr>
              <a:t>子句中条件的元组 </a:t>
            </a:r>
            <a:endParaRPr lang="en-US" altLang="zh-CN" sz="2000" dirty="0">
              <a:latin typeface="微软雅黑" panose="020B0503020204020204" pitchFamily="82" charset="2"/>
              <a:ea typeface="微软雅黑" panose="020B0503020204020204" pitchFamily="82" charset="2"/>
            </a:endParaRPr>
          </a:p>
          <a:p>
            <a:pPr lvl="2">
              <a:buFont typeface="Wingdings" panose="05000000000000000000" pitchFamily="2" charset="2"/>
              <a:buChar char="u"/>
            </a:pPr>
            <a:r>
              <a:rPr lang="zh-CN" altLang="zh-CN" sz="1800" dirty="0">
                <a:latin typeface="微软雅黑" panose="020B0503020204020204" pitchFamily="82" charset="2"/>
                <a:ea typeface="微软雅黑" panose="020B0503020204020204" pitchFamily="82" charset="2"/>
              </a:rPr>
              <a:t>如果不包含</a:t>
            </a:r>
            <a:r>
              <a:rPr lang="en-US" altLang="zh-CN" sz="1800" dirty="0">
                <a:latin typeface="微软雅黑" panose="020B0503020204020204" pitchFamily="82" charset="2"/>
                <a:ea typeface="微软雅黑" panose="020B0503020204020204" pitchFamily="82" charset="2"/>
              </a:rPr>
              <a:t>WHERE</a:t>
            </a:r>
            <a:r>
              <a:rPr lang="zh-CN" altLang="zh-CN" sz="1800" dirty="0">
                <a:latin typeface="微软雅黑" panose="020B0503020204020204" pitchFamily="82" charset="2"/>
                <a:ea typeface="微软雅黑" panose="020B0503020204020204" pitchFamily="82" charset="2"/>
              </a:rPr>
              <a:t>子句，则表中的所有元组都将被</a:t>
            </a:r>
            <a:r>
              <a:rPr lang="zh-CN" altLang="en-US" sz="1800" dirty="0">
                <a:latin typeface="微软雅黑" panose="020B0503020204020204" pitchFamily="82" charset="2"/>
                <a:ea typeface="微软雅黑" panose="020B0503020204020204" pitchFamily="82" charset="2"/>
              </a:rPr>
              <a:t>删除</a:t>
            </a:r>
            <a:r>
              <a:rPr lang="zh-CN" altLang="zh-CN" sz="1800" dirty="0">
                <a:latin typeface="微软雅黑" panose="020B0503020204020204" pitchFamily="82" charset="2"/>
                <a:ea typeface="微软雅黑" panose="020B0503020204020204" pitchFamily="82" charset="2"/>
              </a:rPr>
              <a:t> </a:t>
            </a: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4.68</a:t>
            </a:r>
            <a:r>
              <a:rPr lang="zh-CN" altLang="zh-CN" sz="2400" dirty="0">
                <a:latin typeface="微软雅黑" panose="020B0503020204020204" pitchFamily="82" charset="2"/>
                <a:ea typeface="微软雅黑" panose="020B0503020204020204" pitchFamily="82" charset="2"/>
              </a:rPr>
              <a:t>】删除学号为</a:t>
            </a:r>
            <a:r>
              <a:rPr lang="en-US" altLang="zh-CN" sz="2400" dirty="0">
                <a:latin typeface="微软雅黑" panose="020B0503020204020204" pitchFamily="82" charset="2"/>
                <a:ea typeface="微软雅黑" panose="020B0503020204020204" pitchFamily="82" charset="2"/>
              </a:rPr>
              <a:t>2021310721</a:t>
            </a:r>
            <a:r>
              <a:rPr lang="zh-CN" altLang="zh-CN" sz="2400" dirty="0">
                <a:latin typeface="微软雅黑" panose="020B0503020204020204" pitchFamily="82" charset="2"/>
                <a:ea typeface="微软雅黑" panose="020B0503020204020204" pitchFamily="82" charset="2"/>
              </a:rPr>
              <a:t>的学生记录。</a:t>
            </a: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4.69</a:t>
            </a:r>
            <a:r>
              <a:rPr lang="zh-CN" altLang="zh-CN" sz="2400" dirty="0">
                <a:latin typeface="微软雅黑" panose="020B0503020204020204" pitchFamily="82" charset="2"/>
                <a:ea typeface="微软雅黑" panose="020B0503020204020204" pitchFamily="82" charset="2"/>
              </a:rPr>
              <a:t>】删除学生选课表中的所有选课信息。 </a:t>
            </a:r>
          </a:p>
          <a:p>
            <a:pPr>
              <a:buFont typeface="Wingdings" panose="05000000000000000000" pitchFamily="2" charset="2"/>
              <a:buChar char="Ø"/>
            </a:pP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solidFill>
                <a:srgbClr val="FF0000"/>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solidFill>
                <a:srgbClr val="FF0000"/>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p:txBody>
      </p:sp>
      <p:pic>
        <p:nvPicPr>
          <p:cNvPr id="7" name="图片 6">
            <a:extLst>
              <a:ext uri="{FF2B5EF4-FFF2-40B4-BE49-F238E27FC236}">
                <a16:creationId xmlns:a16="http://schemas.microsoft.com/office/drawing/2014/main" id="{ED04DBF1-9B0F-94F7-6D14-F3FD45EA6882}"/>
              </a:ext>
            </a:extLst>
          </p:cNvPr>
          <p:cNvPicPr>
            <a:picLocks noChangeAspect="1"/>
          </p:cNvPicPr>
          <p:nvPr/>
        </p:nvPicPr>
        <p:blipFill>
          <a:blip r:embed="rId2"/>
          <a:stretch>
            <a:fillRect/>
          </a:stretch>
        </p:blipFill>
        <p:spPr>
          <a:xfrm>
            <a:off x="696000" y="1624806"/>
            <a:ext cx="10800000" cy="1093158"/>
          </a:xfrm>
          <a:prstGeom prst="rect">
            <a:avLst/>
          </a:prstGeom>
        </p:spPr>
      </p:pic>
      <p:pic>
        <p:nvPicPr>
          <p:cNvPr id="9" name="图片 8">
            <a:extLst>
              <a:ext uri="{FF2B5EF4-FFF2-40B4-BE49-F238E27FC236}">
                <a16:creationId xmlns:a16="http://schemas.microsoft.com/office/drawing/2014/main" id="{59E36B0F-1A92-4DCE-3918-4342B9C9B8DF}"/>
              </a:ext>
            </a:extLst>
          </p:cNvPr>
          <p:cNvPicPr>
            <a:picLocks noChangeAspect="1"/>
          </p:cNvPicPr>
          <p:nvPr/>
        </p:nvPicPr>
        <p:blipFill>
          <a:blip r:embed="rId3"/>
          <a:stretch>
            <a:fillRect/>
          </a:stretch>
        </p:blipFill>
        <p:spPr>
          <a:xfrm>
            <a:off x="696000" y="4306071"/>
            <a:ext cx="9000000" cy="855127"/>
          </a:xfrm>
          <a:prstGeom prst="rect">
            <a:avLst/>
          </a:prstGeom>
        </p:spPr>
      </p:pic>
      <p:pic>
        <p:nvPicPr>
          <p:cNvPr id="11" name="图片 10">
            <a:extLst>
              <a:ext uri="{FF2B5EF4-FFF2-40B4-BE49-F238E27FC236}">
                <a16:creationId xmlns:a16="http://schemas.microsoft.com/office/drawing/2014/main" id="{B864DDC9-72BE-513A-C5BC-737677D0601A}"/>
              </a:ext>
            </a:extLst>
          </p:cNvPr>
          <p:cNvPicPr>
            <a:picLocks noChangeAspect="1"/>
          </p:cNvPicPr>
          <p:nvPr/>
        </p:nvPicPr>
        <p:blipFill>
          <a:blip r:embed="rId4"/>
          <a:stretch>
            <a:fillRect/>
          </a:stretch>
        </p:blipFill>
        <p:spPr>
          <a:xfrm>
            <a:off x="696000" y="5742705"/>
            <a:ext cx="9000000" cy="565666"/>
          </a:xfrm>
          <a:prstGeom prst="rect">
            <a:avLst/>
          </a:prstGeom>
        </p:spPr>
      </p:pic>
      <p:sp>
        <p:nvSpPr>
          <p:cNvPr id="4" name="页脚占位符 3">
            <a:extLst>
              <a:ext uri="{FF2B5EF4-FFF2-40B4-BE49-F238E27FC236}">
                <a16:creationId xmlns:a16="http://schemas.microsoft.com/office/drawing/2014/main" id="{1CDF6D49-9325-5B4A-7DCA-C500F45F3157}"/>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3978D791-93C0-10B6-AD35-08BEEA621523}"/>
              </a:ext>
            </a:extLst>
          </p:cNvPr>
          <p:cNvSpPr>
            <a:spLocks noGrp="1"/>
          </p:cNvSpPr>
          <p:nvPr>
            <p:ph type="sldNum" sz="quarter" idx="12"/>
          </p:nvPr>
        </p:nvSpPr>
        <p:spPr/>
        <p:txBody>
          <a:bodyPr/>
          <a:lstStyle/>
          <a:p>
            <a:fld id="{4B0D34C0-35A8-654C-9FBA-7B4E017BD630}" type="slidenum">
              <a:rPr lang="en-US" altLang="zh-CN" smtClean="0"/>
              <a:t>59</a:t>
            </a:fld>
            <a:endParaRPr kumimoji="1" lang="zh-CN" altLang="en-US"/>
          </a:p>
        </p:txBody>
      </p:sp>
    </p:spTree>
    <p:extLst>
      <p:ext uri="{BB962C8B-B14F-4D97-AF65-F5344CB8AC3E}">
        <p14:creationId xmlns:p14="http://schemas.microsoft.com/office/powerpoint/2010/main" val="2929897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9">
            <a:extLst>
              <a:ext uri="{FF2B5EF4-FFF2-40B4-BE49-F238E27FC236}">
                <a16:creationId xmlns:a16="http://schemas.microsoft.com/office/drawing/2014/main" id="{003226AC-6541-4649-B6AC-1E73BD4D9C4F}"/>
              </a:ext>
            </a:extLst>
          </p:cNvPr>
          <p:cNvSpPr/>
          <p:nvPr/>
        </p:nvSpPr>
        <p:spPr>
          <a:xfrm>
            <a:off x="522752" y="2063458"/>
            <a:ext cx="11399638" cy="2729132"/>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8" name="Shape18">
            <a:extLst>
              <a:ext uri="{FF2B5EF4-FFF2-40B4-BE49-F238E27FC236}">
                <a16:creationId xmlns:a16="http://schemas.microsoft.com/office/drawing/2014/main" id="{CA02947C-86FA-43A0-AEA7-1533075A3978}"/>
              </a:ext>
            </a:extLst>
          </p:cNvPr>
          <p:cNvSpPr/>
          <p:nvPr/>
        </p:nvSpPr>
        <p:spPr>
          <a:xfrm>
            <a:off x="522752" y="4792590"/>
            <a:ext cx="11048335" cy="916231"/>
          </a:xfrm>
          <a:prstGeom prst="roundRect">
            <a:avLst>
              <a:gd name="adj" fmla="val 2331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7" name="Shape18">
            <a:extLst>
              <a:ext uri="{FF2B5EF4-FFF2-40B4-BE49-F238E27FC236}">
                <a16:creationId xmlns:a16="http://schemas.microsoft.com/office/drawing/2014/main" id="{CA02947C-86FA-43A0-AEA7-1533075A3978}"/>
              </a:ext>
            </a:extLst>
          </p:cNvPr>
          <p:cNvSpPr/>
          <p:nvPr/>
        </p:nvSpPr>
        <p:spPr>
          <a:xfrm>
            <a:off x="522752" y="971484"/>
            <a:ext cx="11048335" cy="1033309"/>
          </a:xfrm>
          <a:prstGeom prst="roundRect">
            <a:avLst>
              <a:gd name="adj" fmla="val 2331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en-US" altLang="zh-CN" dirty="0"/>
              <a:t>SQL</a:t>
            </a:r>
            <a:r>
              <a:rPr lang="zh-CN" altLang="en-US" dirty="0"/>
              <a:t>数据定义语言</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642551" y="1118891"/>
            <a:ext cx="10610335" cy="4589930"/>
          </a:xfrm>
          <a:prstGeom prst="rect">
            <a:avLst/>
          </a:prstGeom>
        </p:spPr>
        <p:txBody>
          <a:bodyPr/>
          <a:lstStyle/>
          <a:p>
            <a:pPr>
              <a:buFont typeface="Wingdings" panose="05000000000000000000" pitchFamily="2" charset="2"/>
              <a:buChar char="Ø"/>
            </a:pPr>
            <a:r>
              <a:rPr lang="en-US" altLang="zh-CN" sz="2400" b="1" dirty="0">
                <a:latin typeface="微软雅黑" panose="020B0503020204020204" pitchFamily="82" charset="2"/>
                <a:ea typeface="微软雅黑" panose="020B0503020204020204" pitchFamily="82" charset="2"/>
              </a:rPr>
              <a:t>SQL</a:t>
            </a:r>
            <a:r>
              <a:rPr lang="zh-CN" altLang="zh-CN" sz="2400" b="1" dirty="0">
                <a:latin typeface="微软雅黑" panose="020B0503020204020204" pitchFamily="82" charset="2"/>
                <a:ea typeface="微软雅黑" panose="020B0503020204020204" pitchFamily="82" charset="2"/>
              </a:rPr>
              <a:t>数据定义语言包含创建、修改、删除</a:t>
            </a:r>
            <a:r>
              <a:rPr lang="zh-CN" altLang="zh-CN" sz="2400" b="1" u="sng" dirty="0">
                <a:latin typeface="微软雅黑" panose="020B0503020204020204" pitchFamily="82" charset="2"/>
                <a:ea typeface="微软雅黑" panose="020B0503020204020204" pitchFamily="82" charset="2"/>
              </a:rPr>
              <a:t>表</a:t>
            </a:r>
            <a:r>
              <a:rPr lang="zh-CN" altLang="zh-CN" sz="2400" b="1" dirty="0">
                <a:latin typeface="微软雅黑" panose="020B0503020204020204" pitchFamily="82" charset="2"/>
                <a:ea typeface="微软雅黑" panose="020B0503020204020204" pitchFamily="82" charset="2"/>
              </a:rPr>
              <a:t>的语句，创建、修改、删除</a:t>
            </a:r>
            <a:r>
              <a:rPr lang="zh-CN" altLang="zh-CN" sz="2400" b="1" u="sng" dirty="0">
                <a:latin typeface="微软雅黑" panose="020B0503020204020204" pitchFamily="82" charset="2"/>
                <a:ea typeface="微软雅黑" panose="020B0503020204020204" pitchFamily="82" charset="2"/>
              </a:rPr>
              <a:t>索引</a:t>
            </a:r>
            <a:r>
              <a:rPr lang="zh-CN" altLang="zh-CN" sz="2400" b="1" dirty="0">
                <a:latin typeface="微软雅黑" panose="020B0503020204020204" pitchFamily="82" charset="2"/>
                <a:ea typeface="微软雅黑" panose="020B0503020204020204" pitchFamily="82" charset="2"/>
              </a:rPr>
              <a:t>的语句，创建、修改、删除</a:t>
            </a:r>
            <a:r>
              <a:rPr lang="zh-CN" altLang="zh-CN" sz="2400" b="1" u="sng" dirty="0">
                <a:latin typeface="微软雅黑" panose="020B0503020204020204" pitchFamily="82" charset="2"/>
                <a:ea typeface="微软雅黑" panose="020B0503020204020204" pitchFamily="82" charset="2"/>
              </a:rPr>
              <a:t>视图</a:t>
            </a:r>
            <a:r>
              <a:rPr lang="zh-CN" altLang="zh-CN" sz="2400" b="1" dirty="0">
                <a:latin typeface="微软雅黑" panose="020B0503020204020204" pitchFamily="82" charset="2"/>
                <a:ea typeface="微软雅黑" panose="020B0503020204020204" pitchFamily="82" charset="2"/>
              </a:rPr>
              <a:t>的语句。  </a:t>
            </a: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b="1" dirty="0">
                <a:latin typeface="微软雅黑" panose="020B0503020204020204" pitchFamily="82" charset="2"/>
                <a:ea typeface="微软雅黑" panose="020B0503020204020204" pitchFamily="82" charset="2"/>
              </a:rPr>
              <a:t>本章</a:t>
            </a:r>
            <a:r>
              <a:rPr lang="zh-CN" altLang="zh-CN" sz="2400" b="1" dirty="0">
                <a:latin typeface="微软雅黑" panose="020B0503020204020204" pitchFamily="82" charset="2"/>
                <a:ea typeface="微软雅黑" panose="020B0503020204020204" pitchFamily="82" charset="2"/>
              </a:rPr>
              <a:t>继续以第</a:t>
            </a:r>
            <a:r>
              <a:rPr lang="en-US" altLang="zh-CN" sz="2400" b="1" dirty="0">
                <a:latin typeface="微软雅黑" panose="020B0503020204020204" pitchFamily="82" charset="2"/>
                <a:ea typeface="微软雅黑" panose="020B0503020204020204" pitchFamily="82" charset="2"/>
              </a:rPr>
              <a:t>2</a:t>
            </a:r>
            <a:r>
              <a:rPr lang="zh-CN" altLang="zh-CN" sz="2400" b="1" dirty="0">
                <a:latin typeface="微软雅黑" panose="020B0503020204020204" pitchFamily="82" charset="2"/>
                <a:ea typeface="微软雅黑" panose="020B0503020204020204" pitchFamily="82" charset="2"/>
              </a:rPr>
              <a:t>章介绍的学生选课数据库为例，来介绍</a:t>
            </a:r>
            <a:r>
              <a:rPr lang="en-US" altLang="zh-CN" sz="2400" b="1" dirty="0">
                <a:latin typeface="微软雅黑" panose="020B0503020204020204" pitchFamily="82" charset="2"/>
                <a:ea typeface="微软雅黑" panose="020B0503020204020204" pitchFamily="82" charset="2"/>
              </a:rPr>
              <a:t>SQL</a:t>
            </a:r>
            <a:r>
              <a:rPr lang="zh-CN" altLang="zh-CN" sz="2400" b="1" dirty="0">
                <a:latin typeface="微软雅黑" panose="020B0503020204020204" pitchFamily="82" charset="2"/>
                <a:ea typeface="微软雅黑" panose="020B0503020204020204" pitchFamily="82" charset="2"/>
              </a:rPr>
              <a:t>。</a:t>
            </a:r>
          </a:p>
          <a:p>
            <a:pPr>
              <a:buFont typeface="Wingdings" panose="05000000000000000000" pitchFamily="2" charset="2"/>
              <a:buChar char="Ø"/>
            </a:pPr>
            <a:endParaRPr kumimoji="1" lang="zh-CN" altLang="en-US" sz="2400" b="1" dirty="0">
              <a:latin typeface="微软雅黑" panose="020B0503020204020204" pitchFamily="82" charset="2"/>
              <a:ea typeface="微软雅黑" panose="020B0503020204020204" pitchFamily="82" charset="2"/>
            </a:endParaRPr>
          </a:p>
        </p:txBody>
      </p:sp>
      <p:graphicFrame>
        <p:nvGraphicFramePr>
          <p:cNvPr id="4" name="表格 3">
            <a:extLst>
              <a:ext uri="{FF2B5EF4-FFF2-40B4-BE49-F238E27FC236}">
                <a16:creationId xmlns:a16="http://schemas.microsoft.com/office/drawing/2014/main" id="{D59C8719-44D0-CA94-2199-072F31E1BEB1}"/>
              </a:ext>
            </a:extLst>
          </p:cNvPr>
          <p:cNvGraphicFramePr>
            <a:graphicFrameLocks noGrp="1"/>
          </p:cNvGraphicFramePr>
          <p:nvPr>
            <p:extLst>
              <p:ext uri="{D42A27DB-BD31-4B8C-83A1-F6EECF244321}">
                <p14:modId xmlns:p14="http://schemas.microsoft.com/office/powerpoint/2010/main" val="3526418636"/>
              </p:ext>
            </p:extLst>
          </p:nvPr>
        </p:nvGraphicFramePr>
        <p:xfrm>
          <a:off x="1054443" y="2314263"/>
          <a:ext cx="10008003" cy="2076504"/>
        </p:xfrm>
        <a:graphic>
          <a:graphicData uri="http://schemas.openxmlformats.org/drawingml/2006/table">
            <a:tbl>
              <a:tblPr firstRow="1" firstCol="1" bandRow="1">
                <a:tableStyleId>{5940675A-B579-460E-94D1-54222C63F5DA}</a:tableStyleId>
              </a:tblPr>
              <a:tblGrid>
                <a:gridCol w="1162924">
                  <a:extLst>
                    <a:ext uri="{9D8B030D-6E8A-4147-A177-3AD203B41FA5}">
                      <a16:colId xmlns:a16="http://schemas.microsoft.com/office/drawing/2014/main" val="3065051901"/>
                    </a:ext>
                  </a:extLst>
                </a:gridCol>
                <a:gridCol w="3036522">
                  <a:extLst>
                    <a:ext uri="{9D8B030D-6E8A-4147-A177-3AD203B41FA5}">
                      <a16:colId xmlns:a16="http://schemas.microsoft.com/office/drawing/2014/main" val="2555997482"/>
                    </a:ext>
                  </a:extLst>
                </a:gridCol>
                <a:gridCol w="2945668">
                  <a:extLst>
                    <a:ext uri="{9D8B030D-6E8A-4147-A177-3AD203B41FA5}">
                      <a16:colId xmlns:a16="http://schemas.microsoft.com/office/drawing/2014/main" val="3901879717"/>
                    </a:ext>
                  </a:extLst>
                </a:gridCol>
                <a:gridCol w="2862889">
                  <a:extLst>
                    <a:ext uri="{9D8B030D-6E8A-4147-A177-3AD203B41FA5}">
                      <a16:colId xmlns:a16="http://schemas.microsoft.com/office/drawing/2014/main" val="2555883689"/>
                    </a:ext>
                  </a:extLst>
                </a:gridCol>
              </a:tblGrid>
              <a:tr h="519126">
                <a:tc>
                  <a:txBody>
                    <a:bodyPr/>
                    <a:lstStyle/>
                    <a:p>
                      <a:pPr indent="127000" algn="just">
                        <a:lnSpc>
                          <a:spcPct val="150000"/>
                        </a:lnSpc>
                      </a:pPr>
                      <a:r>
                        <a:rPr lang="en-US" sz="1800" b="1" kern="100" dirty="0">
                          <a:solidFill>
                            <a:schemeClr val="bg1"/>
                          </a:solidFill>
                          <a:effectLst/>
                          <a:latin typeface="微软雅黑" panose="020B0503020204020204" pitchFamily="82" charset="2"/>
                          <a:ea typeface="微软雅黑" panose="020B0503020204020204" pitchFamily="82" charset="2"/>
                        </a:rPr>
                        <a:t> </a:t>
                      </a:r>
                      <a:endParaRPr lang="zh-CN" sz="18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just">
                        <a:lnSpc>
                          <a:spcPct val="150000"/>
                        </a:lnSpc>
                      </a:pPr>
                      <a:r>
                        <a:rPr lang="zh-CN" sz="1800" b="1" kern="100" dirty="0">
                          <a:solidFill>
                            <a:schemeClr val="bg1"/>
                          </a:solidFill>
                          <a:effectLst/>
                          <a:latin typeface="微软雅黑" panose="020B0503020204020204" pitchFamily="82" charset="2"/>
                          <a:ea typeface="微软雅黑" panose="020B0503020204020204" pitchFamily="82" charset="2"/>
                        </a:rPr>
                        <a:t>创建</a:t>
                      </a:r>
                      <a:endParaRPr lang="zh-CN" sz="18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just">
                        <a:lnSpc>
                          <a:spcPct val="150000"/>
                        </a:lnSpc>
                      </a:pPr>
                      <a:r>
                        <a:rPr lang="zh-CN" sz="1800" b="1" kern="100">
                          <a:solidFill>
                            <a:schemeClr val="bg1"/>
                          </a:solidFill>
                          <a:effectLst/>
                          <a:latin typeface="微软雅黑" panose="020B0503020204020204" pitchFamily="82" charset="2"/>
                          <a:ea typeface="微软雅黑" panose="020B0503020204020204" pitchFamily="82" charset="2"/>
                        </a:rPr>
                        <a:t>修改</a:t>
                      </a:r>
                      <a:endParaRPr lang="zh-CN" sz="1800" b="1" kern="10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just">
                        <a:lnSpc>
                          <a:spcPct val="150000"/>
                        </a:lnSpc>
                      </a:pPr>
                      <a:r>
                        <a:rPr lang="zh-CN" sz="1800" b="1" kern="100" dirty="0">
                          <a:solidFill>
                            <a:schemeClr val="bg1"/>
                          </a:solidFill>
                          <a:effectLst/>
                          <a:latin typeface="微软雅黑" panose="020B0503020204020204" pitchFamily="82" charset="2"/>
                          <a:ea typeface="微软雅黑" panose="020B0503020204020204" pitchFamily="82" charset="2"/>
                        </a:rPr>
                        <a:t>删除</a:t>
                      </a:r>
                      <a:endParaRPr lang="zh-CN" sz="18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316670046"/>
                  </a:ext>
                </a:extLst>
              </a:tr>
              <a:tr h="519126">
                <a:tc>
                  <a:txBody>
                    <a:bodyPr/>
                    <a:lstStyle/>
                    <a:p>
                      <a:pPr indent="127000" algn="just">
                        <a:lnSpc>
                          <a:spcPct val="150000"/>
                        </a:lnSpc>
                      </a:pPr>
                      <a:r>
                        <a:rPr lang="zh-CN" sz="1800" kern="100">
                          <a:effectLst/>
                          <a:latin typeface="微软雅黑" panose="020B0503020204020204" pitchFamily="82" charset="2"/>
                          <a:ea typeface="微软雅黑" panose="020B0503020204020204" pitchFamily="82" charset="2"/>
                        </a:rPr>
                        <a:t>表</a:t>
                      </a:r>
                      <a:endParaRPr lang="zh-CN" sz="18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en-US" sz="1800" kern="100" dirty="0">
                          <a:effectLst/>
                          <a:latin typeface="微软雅黑" panose="020B0503020204020204" pitchFamily="82" charset="2"/>
                          <a:ea typeface="微软雅黑" panose="020B0503020204020204" pitchFamily="82" charset="2"/>
                        </a:rPr>
                        <a:t>CREATE TABLE</a:t>
                      </a:r>
                      <a:endParaRPr lang="zh-CN" sz="18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en-US" sz="1800" kern="100" dirty="0">
                          <a:effectLst/>
                          <a:latin typeface="微软雅黑" panose="020B0503020204020204" pitchFamily="82" charset="2"/>
                          <a:ea typeface="微软雅黑" panose="020B0503020204020204" pitchFamily="82" charset="2"/>
                        </a:rPr>
                        <a:t>ALTER TABLE</a:t>
                      </a:r>
                      <a:endParaRPr lang="zh-CN" sz="18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en-US" sz="1800" kern="100" dirty="0">
                          <a:effectLst/>
                          <a:latin typeface="微软雅黑" panose="020B0503020204020204" pitchFamily="82" charset="2"/>
                          <a:ea typeface="微软雅黑" panose="020B0503020204020204" pitchFamily="82" charset="2"/>
                        </a:rPr>
                        <a:t>DROP TABLE</a:t>
                      </a:r>
                      <a:endParaRPr lang="zh-CN" sz="18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769642275"/>
                  </a:ext>
                </a:extLst>
              </a:tr>
              <a:tr h="519126">
                <a:tc>
                  <a:txBody>
                    <a:bodyPr/>
                    <a:lstStyle/>
                    <a:p>
                      <a:pPr indent="127000" algn="just">
                        <a:lnSpc>
                          <a:spcPct val="150000"/>
                        </a:lnSpc>
                      </a:pPr>
                      <a:r>
                        <a:rPr lang="zh-CN" sz="1800" kern="100">
                          <a:effectLst/>
                          <a:latin typeface="微软雅黑" panose="020B0503020204020204" pitchFamily="82" charset="2"/>
                          <a:ea typeface="微软雅黑" panose="020B0503020204020204" pitchFamily="82" charset="2"/>
                        </a:rPr>
                        <a:t>索引</a:t>
                      </a:r>
                      <a:endParaRPr lang="zh-CN" sz="18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en-US" sz="1800" kern="100" dirty="0">
                          <a:effectLst/>
                          <a:latin typeface="微软雅黑" panose="020B0503020204020204" pitchFamily="82" charset="2"/>
                          <a:ea typeface="微软雅黑" panose="020B0503020204020204" pitchFamily="82" charset="2"/>
                        </a:rPr>
                        <a:t>CREATE INDEX</a:t>
                      </a:r>
                      <a:endParaRPr lang="zh-CN" sz="18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en-US" sz="1800" kern="100" dirty="0">
                          <a:effectLst/>
                          <a:latin typeface="微软雅黑" panose="020B0503020204020204" pitchFamily="82" charset="2"/>
                          <a:ea typeface="微软雅黑" panose="020B0503020204020204" pitchFamily="82" charset="2"/>
                        </a:rPr>
                        <a:t>ALTER INDEX</a:t>
                      </a:r>
                      <a:endParaRPr lang="zh-CN" sz="18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en-US" sz="1800" kern="100">
                          <a:effectLst/>
                          <a:latin typeface="微软雅黑" panose="020B0503020204020204" pitchFamily="82" charset="2"/>
                          <a:ea typeface="微软雅黑" panose="020B0503020204020204" pitchFamily="82" charset="2"/>
                        </a:rPr>
                        <a:t>DROP INDEX</a:t>
                      </a:r>
                      <a:endParaRPr lang="zh-CN" sz="18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201370326"/>
                  </a:ext>
                </a:extLst>
              </a:tr>
              <a:tr h="519126">
                <a:tc>
                  <a:txBody>
                    <a:bodyPr/>
                    <a:lstStyle/>
                    <a:p>
                      <a:pPr indent="127000" algn="just">
                        <a:lnSpc>
                          <a:spcPct val="150000"/>
                        </a:lnSpc>
                      </a:pPr>
                      <a:r>
                        <a:rPr lang="zh-CN" sz="1800" kern="100" dirty="0">
                          <a:effectLst/>
                          <a:latin typeface="微软雅黑" panose="020B0503020204020204" pitchFamily="82" charset="2"/>
                          <a:ea typeface="微软雅黑" panose="020B0503020204020204" pitchFamily="82" charset="2"/>
                        </a:rPr>
                        <a:t>视图</a:t>
                      </a:r>
                      <a:endParaRPr lang="zh-CN" sz="18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en-US" sz="1800" kern="100" dirty="0">
                          <a:effectLst/>
                          <a:latin typeface="微软雅黑" panose="020B0503020204020204" pitchFamily="82" charset="2"/>
                          <a:ea typeface="微软雅黑" panose="020B0503020204020204" pitchFamily="82" charset="2"/>
                        </a:rPr>
                        <a:t>CREATE VIEW</a:t>
                      </a:r>
                      <a:endParaRPr lang="zh-CN" sz="18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en-US" sz="1800" kern="100" dirty="0">
                          <a:effectLst/>
                          <a:latin typeface="微软雅黑" panose="020B0503020204020204" pitchFamily="82" charset="2"/>
                          <a:ea typeface="微软雅黑" panose="020B0503020204020204" pitchFamily="82" charset="2"/>
                        </a:rPr>
                        <a:t>ALTER VIEW</a:t>
                      </a:r>
                      <a:endParaRPr lang="zh-CN" sz="18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en-US" sz="1800" kern="100" dirty="0">
                          <a:effectLst/>
                          <a:latin typeface="微软雅黑" panose="020B0503020204020204" pitchFamily="82" charset="2"/>
                          <a:ea typeface="微软雅黑" panose="020B0503020204020204" pitchFamily="82" charset="2"/>
                        </a:rPr>
                        <a:t>DROP VIEW</a:t>
                      </a:r>
                      <a:endParaRPr lang="zh-CN" sz="18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904742290"/>
                  </a:ext>
                </a:extLst>
              </a:tr>
            </a:tbl>
          </a:graphicData>
        </a:graphic>
      </p:graphicFrame>
      <p:sp>
        <p:nvSpPr>
          <p:cNvPr id="5" name="页脚占位符 4">
            <a:extLst>
              <a:ext uri="{FF2B5EF4-FFF2-40B4-BE49-F238E27FC236}">
                <a16:creationId xmlns:a16="http://schemas.microsoft.com/office/drawing/2014/main" id="{C8F2F894-8107-277D-C391-43D33E57C176}"/>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EDB27546-0E88-8C27-BC99-247CA2D6D6D6}"/>
              </a:ext>
            </a:extLst>
          </p:cNvPr>
          <p:cNvSpPr>
            <a:spLocks noGrp="1"/>
          </p:cNvSpPr>
          <p:nvPr>
            <p:ph type="sldNum" sz="quarter" idx="12"/>
          </p:nvPr>
        </p:nvSpPr>
        <p:spPr/>
        <p:txBody>
          <a:bodyPr/>
          <a:lstStyle/>
          <a:p>
            <a:fld id="{4B0D34C0-35A8-654C-9FBA-7B4E017BD630}" type="slidenum">
              <a:rPr lang="en-US" altLang="zh-CN" smtClean="0"/>
              <a:t>6</a:t>
            </a:fld>
            <a:endParaRPr kumimoji="1" lang="zh-CN" altLang="en-US"/>
          </a:p>
        </p:txBody>
      </p:sp>
    </p:spTree>
    <p:extLst>
      <p:ext uri="{BB962C8B-B14F-4D97-AF65-F5344CB8AC3E}">
        <p14:creationId xmlns:p14="http://schemas.microsoft.com/office/powerpoint/2010/main" val="33282572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32E7AE53-2DF1-4168-B2E5-9880C12F217D}"/>
              </a:ext>
            </a:extLst>
          </p:cNvPr>
          <p:cNvSpPr/>
          <p:nvPr/>
        </p:nvSpPr>
        <p:spPr>
          <a:xfrm>
            <a:off x="3220381" y="1400175"/>
            <a:ext cx="5751236" cy="3971925"/>
          </a:xfrm>
          <a:prstGeom prst="roundRect">
            <a:avLst>
              <a:gd name="adj" fmla="val 982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OPPOSans M" panose="00020600040101010101" pitchFamily="18" charset="-122"/>
              <a:ea typeface="OPPOSans M" panose="00020600040101010101" pitchFamily="18" charset="-122"/>
              <a:sym typeface="+mn-ea"/>
            </a:endParaRP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876675" y="1981199"/>
            <a:ext cx="4746625" cy="2870201"/>
          </a:xfrm>
          <a:prstGeom prst="rect">
            <a:avLst/>
          </a:prstGeom>
        </p:spPr>
        <p:txBody>
          <a:bodyPr/>
          <a:lstStyle/>
          <a:p>
            <a:pPr marL="457200" indent="-457200">
              <a:buFont typeface="+mj-lt"/>
              <a:buAutoNum type="arabicPeriod"/>
            </a:pPr>
            <a:r>
              <a:rPr lang="en-US" altLang="zh-CN" sz="2400" dirty="0">
                <a:solidFill>
                  <a:schemeClr val="bg1">
                    <a:lumMod val="75000"/>
                  </a:schemeClr>
                </a:solidFill>
                <a:latin typeface="微软雅黑" panose="020B0503020204020204" pitchFamily="82" charset="2"/>
                <a:ea typeface="微软雅黑" panose="020B0503020204020204" pitchFamily="82" charset="2"/>
              </a:rPr>
              <a:t>SQL</a:t>
            </a:r>
            <a:r>
              <a:rPr lang="zh-CN" altLang="en-US" sz="2400" dirty="0">
                <a:solidFill>
                  <a:schemeClr val="bg1">
                    <a:lumMod val="75000"/>
                  </a:schemeClr>
                </a:solidFill>
                <a:latin typeface="微软雅黑" panose="020B0503020204020204" pitchFamily="82" charset="2"/>
                <a:ea typeface="微软雅黑" panose="020B0503020204020204" pitchFamily="82" charset="2"/>
              </a:rPr>
              <a:t>数据定义语言</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en-US" altLang="zh-CN" sz="2400" dirty="0">
                <a:solidFill>
                  <a:schemeClr val="bg1">
                    <a:lumMod val="75000"/>
                  </a:schemeClr>
                </a:solidFill>
                <a:latin typeface="微软雅黑" panose="020B0503020204020204" pitchFamily="82" charset="2"/>
                <a:ea typeface="微软雅黑" panose="020B0503020204020204" pitchFamily="82" charset="2"/>
              </a:rPr>
              <a:t>SQL</a:t>
            </a:r>
            <a:r>
              <a:rPr lang="zh-CN" altLang="en-US" sz="2400" dirty="0">
                <a:solidFill>
                  <a:schemeClr val="bg1">
                    <a:lumMod val="75000"/>
                  </a:schemeClr>
                </a:solidFill>
                <a:latin typeface="微软雅黑" panose="020B0503020204020204" pitchFamily="82" charset="2"/>
                <a:ea typeface="微软雅黑" panose="020B0503020204020204" pitchFamily="82" charset="2"/>
              </a:rPr>
              <a:t>数据操纵语言</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en-US" altLang="zh-CN" sz="2400" b="1" dirty="0">
                <a:solidFill>
                  <a:srgbClr val="743481"/>
                </a:solidFill>
                <a:latin typeface="微软雅黑" panose="020B0503020204020204" pitchFamily="82" charset="2"/>
                <a:ea typeface="微软雅黑" panose="020B0503020204020204" pitchFamily="82" charset="2"/>
              </a:rPr>
              <a:t>SQL</a:t>
            </a:r>
            <a:r>
              <a:rPr lang="zh-CN" altLang="en-US" sz="2400" b="1" dirty="0">
                <a:solidFill>
                  <a:srgbClr val="743481"/>
                </a:solidFill>
                <a:latin typeface="微软雅黑" panose="020B0503020204020204" pitchFamily="82" charset="2"/>
                <a:ea typeface="微软雅黑" panose="020B0503020204020204" pitchFamily="82" charset="2"/>
              </a:rPr>
              <a:t>数据控制语言</a:t>
            </a:r>
            <a:endParaRPr lang="en-US" altLang="zh-CN" sz="2400" b="1" dirty="0">
              <a:solidFill>
                <a:srgbClr val="743481"/>
              </a:solidFill>
              <a:latin typeface="微软雅黑" panose="020B0503020204020204" pitchFamily="82" charset="2"/>
              <a:ea typeface="微软雅黑" panose="020B0503020204020204" pitchFamily="82" charset="2"/>
            </a:endParaRPr>
          </a:p>
          <a:p>
            <a:pPr marL="457200" indent="-457200">
              <a:buFont typeface="+mj-lt"/>
              <a:buAutoNum type="arabicPeriod"/>
            </a:pPr>
            <a:r>
              <a:rPr lang="zh-CN" altLang="en-US" sz="2400" dirty="0">
                <a:solidFill>
                  <a:schemeClr val="bg1">
                    <a:lumMod val="75000"/>
                  </a:schemeClr>
                </a:solidFill>
                <a:latin typeface="微软雅黑" panose="020B0503020204020204" pitchFamily="82" charset="2"/>
                <a:ea typeface="微软雅黑" panose="020B0503020204020204" pitchFamily="82" charset="2"/>
              </a:rPr>
              <a:t>存储过程和函数</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zh-CN" altLang="en-US" sz="2400" dirty="0">
                <a:solidFill>
                  <a:schemeClr val="bg1">
                    <a:lumMod val="75000"/>
                  </a:schemeClr>
                </a:solidFill>
                <a:latin typeface="微软雅黑" panose="020B0503020204020204" pitchFamily="82" charset="2"/>
                <a:ea typeface="微软雅黑" panose="020B0503020204020204" pitchFamily="82" charset="2"/>
              </a:rPr>
              <a:t>触发器</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zh-CN" altLang="en-US" sz="2400" dirty="0">
                <a:solidFill>
                  <a:schemeClr val="bg1">
                    <a:lumMod val="75000"/>
                  </a:schemeClr>
                </a:solidFill>
                <a:latin typeface="微软雅黑" panose="020B0503020204020204" pitchFamily="82" charset="2"/>
                <a:ea typeface="微软雅黑" panose="020B0503020204020204" pitchFamily="82" charset="2"/>
              </a:rPr>
              <a:t>使用程序设计语言访问数据库</a:t>
            </a:r>
            <a:endParaRPr lang="zh-CN" altLang="zh-CN" sz="2400" dirty="0">
              <a:solidFill>
                <a:schemeClr val="bg1">
                  <a:lumMod val="75000"/>
                </a:schemeClr>
              </a:solidFill>
              <a:latin typeface="微软雅黑" panose="020B0503020204020204" pitchFamily="82" charset="2"/>
              <a:ea typeface="微软雅黑" panose="020B0503020204020204" pitchFamily="82" charset="2"/>
            </a:endParaRPr>
          </a:p>
        </p:txBody>
      </p:sp>
      <p:sp>
        <p:nvSpPr>
          <p:cNvPr id="6" name="标题 5">
            <a:extLst>
              <a:ext uri="{FF2B5EF4-FFF2-40B4-BE49-F238E27FC236}">
                <a16:creationId xmlns:a16="http://schemas.microsoft.com/office/drawing/2014/main" id="{99EED39F-479E-8654-04C3-FE02EC01D99F}"/>
              </a:ext>
            </a:extLst>
          </p:cNvPr>
          <p:cNvSpPr>
            <a:spLocks noGrp="1"/>
          </p:cNvSpPr>
          <p:nvPr>
            <p:ph type="title"/>
          </p:nvPr>
        </p:nvSpPr>
        <p:spPr/>
        <p:txBody>
          <a:bodyPr/>
          <a:lstStyle/>
          <a:p>
            <a:r>
              <a:rPr lang="zh-CN" altLang="en-US" dirty="0"/>
              <a:t>目录</a:t>
            </a:r>
          </a:p>
        </p:txBody>
      </p:sp>
      <p:sp>
        <p:nvSpPr>
          <p:cNvPr id="2" name="页脚占位符 1">
            <a:extLst>
              <a:ext uri="{FF2B5EF4-FFF2-40B4-BE49-F238E27FC236}">
                <a16:creationId xmlns:a16="http://schemas.microsoft.com/office/drawing/2014/main" id="{84A0BF86-935C-8C52-00CA-F8007A97BCC0}"/>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C75FB075-EC3E-DF84-54A1-9573359586B6}"/>
              </a:ext>
            </a:extLst>
          </p:cNvPr>
          <p:cNvSpPr>
            <a:spLocks noGrp="1"/>
          </p:cNvSpPr>
          <p:nvPr>
            <p:ph type="sldNum" sz="quarter" idx="12"/>
          </p:nvPr>
        </p:nvSpPr>
        <p:spPr/>
        <p:txBody>
          <a:bodyPr/>
          <a:lstStyle/>
          <a:p>
            <a:fld id="{4B0D34C0-35A8-654C-9FBA-7B4E017BD630}" type="slidenum">
              <a:rPr lang="en-US" altLang="zh-CN" smtClean="0"/>
              <a:t>60</a:t>
            </a:fld>
            <a:endParaRPr kumimoji="1" lang="zh-CN" altLang="en-US"/>
          </a:p>
        </p:txBody>
      </p:sp>
    </p:spTree>
    <p:extLst>
      <p:ext uri="{BB962C8B-B14F-4D97-AF65-F5344CB8AC3E}">
        <p14:creationId xmlns:p14="http://schemas.microsoft.com/office/powerpoint/2010/main" val="1708071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9">
            <a:extLst>
              <a:ext uri="{FF2B5EF4-FFF2-40B4-BE49-F238E27FC236}">
                <a16:creationId xmlns:a16="http://schemas.microsoft.com/office/drawing/2014/main" id="{003226AC-6541-4649-B6AC-1E73BD4D9C4F}"/>
              </a:ext>
            </a:extLst>
          </p:cNvPr>
          <p:cNvSpPr/>
          <p:nvPr/>
        </p:nvSpPr>
        <p:spPr>
          <a:xfrm>
            <a:off x="277365" y="3113209"/>
            <a:ext cx="12116021" cy="1374125"/>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8" name="Shape18">
            <a:extLst>
              <a:ext uri="{FF2B5EF4-FFF2-40B4-BE49-F238E27FC236}">
                <a16:creationId xmlns:a16="http://schemas.microsoft.com/office/drawing/2014/main" id="{CA02947C-86FA-43A0-AEA7-1533075A3978}"/>
              </a:ext>
            </a:extLst>
          </p:cNvPr>
          <p:cNvSpPr/>
          <p:nvPr/>
        </p:nvSpPr>
        <p:spPr>
          <a:xfrm>
            <a:off x="282948" y="4514993"/>
            <a:ext cx="11775702" cy="1948403"/>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7" name="Shape18">
            <a:extLst>
              <a:ext uri="{FF2B5EF4-FFF2-40B4-BE49-F238E27FC236}">
                <a16:creationId xmlns:a16="http://schemas.microsoft.com/office/drawing/2014/main" id="{CA02947C-86FA-43A0-AEA7-1533075A3978}"/>
              </a:ext>
            </a:extLst>
          </p:cNvPr>
          <p:cNvSpPr/>
          <p:nvPr/>
        </p:nvSpPr>
        <p:spPr>
          <a:xfrm>
            <a:off x="282948" y="1089791"/>
            <a:ext cx="11775702" cy="1381367"/>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en-US" altLang="zh-CN" dirty="0"/>
              <a:t>SQL</a:t>
            </a:r>
            <a:r>
              <a:rPr lang="zh-CN" altLang="en-US" dirty="0"/>
              <a:t>数据控制语言</a:t>
            </a:r>
            <a:endParaRPr kumimoji="1" lang="zh-CN" altLang="en-US" dirty="0"/>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04800" y="1201270"/>
            <a:ext cx="11456894" cy="5602978"/>
          </a:xfrm>
          <a:prstGeom prst="rect">
            <a:avLst/>
          </a:prstGeom>
        </p:spPr>
        <p:txBody>
          <a:bodyPr/>
          <a:lstStyle/>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数据</a:t>
            </a:r>
            <a:r>
              <a:rPr lang="zh-CN" altLang="en-US" sz="2400" dirty="0">
                <a:latin typeface="微软雅黑" panose="020B0503020204020204" pitchFamily="82" charset="2"/>
                <a:ea typeface="微软雅黑" panose="020B0503020204020204" pitchFamily="82" charset="2"/>
              </a:rPr>
              <a:t>控制语言：</a:t>
            </a: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r>
              <a:rPr lang="zh-CN" altLang="en-US" sz="2000" dirty="0">
                <a:solidFill>
                  <a:srgbClr val="743481"/>
                </a:solidFill>
                <a:latin typeface="微软雅黑" panose="020B0503020204020204" pitchFamily="82" charset="2"/>
                <a:ea typeface="微软雅黑" panose="020B0503020204020204" pitchFamily="82" charset="2"/>
              </a:rPr>
              <a:t>权限授予</a:t>
            </a:r>
            <a:r>
              <a:rPr lang="zh-CN" altLang="en-US" sz="2000" dirty="0">
                <a:latin typeface="微软雅黑" panose="020B0503020204020204" pitchFamily="82" charset="2"/>
                <a:ea typeface="微软雅黑" panose="020B0503020204020204" pitchFamily="82" charset="2"/>
              </a:rPr>
              <a:t>：</a:t>
            </a:r>
            <a:r>
              <a:rPr lang="zh-CN" altLang="zh-CN" sz="2000" dirty="0">
                <a:latin typeface="微软雅黑" panose="020B0503020204020204" pitchFamily="82" charset="2"/>
                <a:ea typeface="微软雅黑" panose="020B0503020204020204" pitchFamily="82" charset="2"/>
              </a:rPr>
              <a:t>用于向用户授予</a:t>
            </a:r>
            <a:r>
              <a:rPr lang="zh-CN" altLang="en-US" sz="2000" dirty="0">
                <a:latin typeface="微软雅黑" panose="020B0503020204020204" pitchFamily="82" charset="2"/>
                <a:ea typeface="微软雅黑" panose="020B0503020204020204" pitchFamily="82" charset="2"/>
              </a:rPr>
              <a:t>数据库操作权限</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r>
              <a:rPr lang="zh-CN" altLang="en-US" sz="2000" dirty="0">
                <a:solidFill>
                  <a:srgbClr val="743481"/>
                </a:solidFill>
                <a:latin typeface="微软雅黑" panose="020B0503020204020204" pitchFamily="82" charset="2"/>
                <a:ea typeface="微软雅黑" panose="020B0503020204020204" pitchFamily="82" charset="2"/>
              </a:rPr>
              <a:t>权限收回</a:t>
            </a:r>
            <a:r>
              <a:rPr lang="zh-CN" altLang="en-US" sz="2000" dirty="0">
                <a:latin typeface="微软雅黑" panose="020B0503020204020204" pitchFamily="82" charset="2"/>
                <a:ea typeface="微软雅黑" panose="020B0503020204020204" pitchFamily="82" charset="2"/>
              </a:rPr>
              <a:t>：用于向用户收回数据库操作权限</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kumimoji="1" lang="zh-CN" altLang="en-US" sz="2400" dirty="0">
                <a:latin typeface="微软雅黑" panose="020B0503020204020204" pitchFamily="82" charset="2"/>
                <a:ea typeface="微软雅黑" panose="020B0503020204020204" pitchFamily="82" charset="2"/>
              </a:rPr>
              <a:t>权限授予</a:t>
            </a:r>
            <a:r>
              <a:rPr lang="zh-CN" altLang="zh-CN" sz="2400" dirty="0">
                <a:latin typeface="微软雅黑" panose="020B0503020204020204" pitchFamily="82" charset="2"/>
                <a:ea typeface="微软雅黑" panose="020B0503020204020204" pitchFamily="82" charset="2"/>
              </a:rPr>
              <a:t>（</a:t>
            </a:r>
            <a:r>
              <a:rPr lang="en-US" altLang="zh-CN" sz="2400" dirty="0">
                <a:solidFill>
                  <a:srgbClr val="3B20FF"/>
                </a:solidFill>
                <a:latin typeface="微软雅黑" panose="020B0503020204020204" pitchFamily="82" charset="2"/>
                <a:ea typeface="微软雅黑" panose="020B0503020204020204" pitchFamily="82" charset="2"/>
              </a:rPr>
              <a:t>GRANT</a:t>
            </a:r>
            <a:r>
              <a:rPr lang="zh-CN" altLang="zh-CN" sz="2400" dirty="0">
                <a:latin typeface="微软雅黑" panose="020B0503020204020204" pitchFamily="82" charset="2"/>
                <a:ea typeface="微软雅黑" panose="020B0503020204020204" pitchFamily="82" charset="2"/>
              </a:rPr>
              <a:t>）语句的语法格式为：</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该语句的含义为将某些对象（由</a:t>
            </a:r>
            <a:r>
              <a:rPr lang="en-US" altLang="zh-CN" sz="2000" dirty="0">
                <a:latin typeface="微软雅黑" panose="020B0503020204020204" pitchFamily="82" charset="2"/>
                <a:ea typeface="微软雅黑" panose="020B0503020204020204" pitchFamily="82" charset="2"/>
              </a:rPr>
              <a:t>ON</a:t>
            </a:r>
            <a:r>
              <a:rPr lang="zh-CN" altLang="zh-CN" sz="2000" dirty="0">
                <a:latin typeface="微软雅黑" panose="020B0503020204020204" pitchFamily="82" charset="2"/>
                <a:ea typeface="微软雅黑" panose="020B0503020204020204" pitchFamily="82" charset="2"/>
              </a:rPr>
              <a:t>子句指定）的某些操作权限（由</a:t>
            </a:r>
            <a:r>
              <a:rPr lang="en-US" altLang="zh-CN" sz="2000" dirty="0">
                <a:latin typeface="微软雅黑" panose="020B0503020204020204" pitchFamily="82" charset="2"/>
                <a:ea typeface="微软雅黑" panose="020B0503020204020204" pitchFamily="82" charset="2"/>
              </a:rPr>
              <a:t>GRANT</a:t>
            </a:r>
            <a:r>
              <a:rPr lang="zh-CN" altLang="zh-CN" sz="2000" dirty="0">
                <a:latin typeface="微软雅黑" panose="020B0503020204020204" pitchFamily="82" charset="2"/>
                <a:ea typeface="微软雅黑" panose="020B0503020204020204" pitchFamily="82" charset="2"/>
              </a:rPr>
              <a:t>子句指定）授予给某些用户（由</a:t>
            </a:r>
            <a:r>
              <a:rPr lang="en-US" altLang="zh-CN" sz="2000" dirty="0">
                <a:latin typeface="微软雅黑" panose="020B0503020204020204" pitchFamily="82" charset="2"/>
                <a:ea typeface="微软雅黑" panose="020B0503020204020204" pitchFamily="82" charset="2"/>
              </a:rPr>
              <a:t>TO</a:t>
            </a:r>
            <a:r>
              <a:rPr lang="zh-CN" altLang="zh-CN" sz="2000" dirty="0">
                <a:latin typeface="微软雅黑" panose="020B0503020204020204" pitchFamily="82" charset="2"/>
                <a:ea typeface="微软雅黑" panose="020B0503020204020204" pitchFamily="82" charset="2"/>
              </a:rPr>
              <a:t>子句指定）</a:t>
            </a:r>
            <a:endParaRPr lang="en-US" altLang="zh-CN" sz="2000" dirty="0">
              <a:latin typeface="微软雅黑" panose="020B0503020204020204" pitchFamily="82" charset="2"/>
              <a:ea typeface="微软雅黑" panose="020B0503020204020204" pitchFamily="82" charset="2"/>
            </a:endParaRPr>
          </a:p>
          <a:p>
            <a:pPr lvl="2">
              <a:buFont typeface="Wingdings" panose="05000000000000000000" pitchFamily="2" charset="2"/>
              <a:buChar char="u"/>
            </a:pPr>
            <a:r>
              <a:rPr lang="en-US" altLang="zh-CN" sz="1800" dirty="0">
                <a:latin typeface="微软雅黑" panose="020B0503020204020204" pitchFamily="82" charset="2"/>
                <a:ea typeface="微软雅黑" panose="020B0503020204020204" pitchFamily="82" charset="2"/>
              </a:rPr>
              <a:t>WITH GRANT OPTION</a:t>
            </a:r>
            <a:r>
              <a:rPr lang="zh-CN" altLang="en-US" sz="1800" dirty="0">
                <a:latin typeface="微软雅黑" panose="020B0503020204020204" pitchFamily="82" charset="2"/>
                <a:ea typeface="微软雅黑" panose="020B0503020204020204" pitchFamily="82" charset="2"/>
              </a:rPr>
              <a:t>：</a:t>
            </a:r>
            <a:r>
              <a:rPr lang="zh-CN" altLang="zh-CN" sz="1800" dirty="0">
                <a:latin typeface="微软雅黑" panose="020B0503020204020204" pitchFamily="82" charset="2"/>
                <a:ea typeface="微软雅黑" panose="020B0503020204020204" pitchFamily="82" charset="2"/>
              </a:rPr>
              <a:t>被授权用户可以把该</a:t>
            </a:r>
            <a:r>
              <a:rPr lang="en-US" altLang="zh-CN" sz="1800" dirty="0">
                <a:latin typeface="微软雅黑" panose="020B0503020204020204" pitchFamily="82" charset="2"/>
                <a:ea typeface="微软雅黑" panose="020B0503020204020204" pitchFamily="82" charset="2"/>
              </a:rPr>
              <a:t>GRANT</a:t>
            </a:r>
            <a:r>
              <a:rPr lang="zh-CN" altLang="zh-CN" sz="1800" dirty="0">
                <a:latin typeface="微软雅黑" panose="020B0503020204020204" pitchFamily="82" charset="2"/>
                <a:ea typeface="微软雅黑" panose="020B0503020204020204" pitchFamily="82" charset="2"/>
              </a:rPr>
              <a:t>语句授予他的</a:t>
            </a:r>
            <a:r>
              <a:rPr lang="zh-CN" altLang="zh-CN" sz="1800" dirty="0">
                <a:solidFill>
                  <a:srgbClr val="3B20FF"/>
                </a:solidFill>
                <a:latin typeface="微软雅黑" panose="020B0503020204020204" pitchFamily="82" charset="2"/>
                <a:ea typeface="微软雅黑" panose="020B0503020204020204" pitchFamily="82" charset="2"/>
              </a:rPr>
              <a:t>权限再授予给其他用户 </a:t>
            </a:r>
            <a:endParaRPr lang="en-US" altLang="zh-CN" sz="1800" dirty="0">
              <a:solidFill>
                <a:srgbClr val="3B20FF"/>
              </a:solidFill>
              <a:latin typeface="微软雅黑" panose="020B0503020204020204" pitchFamily="82" charset="2"/>
              <a:ea typeface="微软雅黑" panose="020B0503020204020204" pitchFamily="82" charset="2"/>
            </a:endParaRPr>
          </a:p>
          <a:p>
            <a:pPr lvl="2">
              <a:buFont typeface="Wingdings" panose="05000000000000000000" pitchFamily="2" charset="2"/>
              <a:buChar char="u"/>
            </a:pPr>
            <a:r>
              <a:rPr lang="zh-CN" altLang="en-US" sz="1800" dirty="0">
                <a:latin typeface="微软雅黑" panose="020B0503020204020204" pitchFamily="82" charset="2"/>
                <a:ea typeface="微软雅黑" panose="020B0503020204020204" pitchFamily="82" charset="2"/>
              </a:rPr>
              <a:t>权限：</a:t>
            </a:r>
            <a:r>
              <a:rPr lang="zh-CN" altLang="zh-CN" sz="1800" dirty="0">
                <a:latin typeface="微软雅黑" panose="020B0503020204020204" pitchFamily="82" charset="2"/>
                <a:ea typeface="微软雅黑" panose="020B0503020204020204" pitchFamily="82" charset="2"/>
              </a:rPr>
              <a:t>查询数据权限（</a:t>
            </a:r>
            <a:r>
              <a:rPr lang="en-US" altLang="zh-CN" sz="1800" dirty="0">
                <a:latin typeface="微软雅黑" panose="020B0503020204020204" pitchFamily="82" charset="2"/>
                <a:ea typeface="微软雅黑" panose="020B0503020204020204" pitchFamily="82" charset="2"/>
              </a:rPr>
              <a:t>SELECT</a:t>
            </a:r>
            <a:r>
              <a:rPr lang="zh-CN" altLang="zh-CN" sz="1800" dirty="0">
                <a:latin typeface="微软雅黑" panose="020B0503020204020204" pitchFamily="82" charset="2"/>
                <a:ea typeface="微软雅黑" panose="020B0503020204020204" pitchFamily="82" charset="2"/>
              </a:rPr>
              <a:t>），插入新数据权限（</a:t>
            </a:r>
            <a:r>
              <a:rPr lang="en-US" altLang="zh-CN" sz="1800" dirty="0">
                <a:latin typeface="微软雅黑" panose="020B0503020204020204" pitchFamily="82" charset="2"/>
                <a:ea typeface="微软雅黑" panose="020B0503020204020204" pitchFamily="82" charset="2"/>
              </a:rPr>
              <a:t>INSERT</a:t>
            </a:r>
            <a:r>
              <a:rPr lang="zh-CN" altLang="zh-CN" sz="1800" dirty="0">
                <a:latin typeface="微软雅黑" panose="020B0503020204020204" pitchFamily="82" charset="2"/>
                <a:ea typeface="微软雅黑" panose="020B0503020204020204" pitchFamily="82" charset="2"/>
              </a:rPr>
              <a:t>），更新数据权限（</a:t>
            </a:r>
            <a:r>
              <a:rPr lang="en-US" altLang="zh-CN" sz="1800" dirty="0">
                <a:latin typeface="微软雅黑" panose="020B0503020204020204" pitchFamily="82" charset="2"/>
                <a:ea typeface="微软雅黑" panose="020B0503020204020204" pitchFamily="82" charset="2"/>
              </a:rPr>
              <a:t>UPDATE</a:t>
            </a:r>
            <a:r>
              <a:rPr lang="zh-CN" altLang="zh-CN" sz="1800" dirty="0">
                <a:latin typeface="微软雅黑" panose="020B0503020204020204" pitchFamily="82" charset="2"/>
                <a:ea typeface="微软雅黑" panose="020B0503020204020204" pitchFamily="82" charset="2"/>
              </a:rPr>
              <a:t>），删除数据权限（</a:t>
            </a:r>
            <a:r>
              <a:rPr lang="en-US" altLang="zh-CN" sz="1800" dirty="0">
                <a:latin typeface="微软雅黑" panose="020B0503020204020204" pitchFamily="82" charset="2"/>
                <a:ea typeface="微软雅黑" panose="020B0503020204020204" pitchFamily="82" charset="2"/>
              </a:rPr>
              <a:t>DELETE</a:t>
            </a:r>
            <a:r>
              <a:rPr lang="zh-CN" altLang="zh-CN" sz="1800" dirty="0">
                <a:latin typeface="微软雅黑" panose="020B0503020204020204" pitchFamily="82" charset="2"/>
                <a:ea typeface="微软雅黑" panose="020B0503020204020204" pitchFamily="82" charset="2"/>
              </a:rPr>
              <a:t>）</a:t>
            </a:r>
            <a:endParaRPr lang="en-US" altLang="zh-CN" sz="1800" dirty="0">
              <a:latin typeface="微软雅黑" panose="020B0503020204020204" pitchFamily="82" charset="2"/>
              <a:ea typeface="微软雅黑" panose="020B0503020204020204" pitchFamily="82" charset="2"/>
            </a:endParaRPr>
          </a:p>
          <a:p>
            <a:pPr lvl="2">
              <a:buFont typeface="Wingdings" panose="05000000000000000000" pitchFamily="2" charset="2"/>
              <a:buChar char="u"/>
            </a:pPr>
            <a:r>
              <a:rPr lang="zh-CN" altLang="en-US" sz="1800" dirty="0">
                <a:latin typeface="微软雅黑" panose="020B0503020204020204" pitchFamily="82" charset="2"/>
                <a:ea typeface="微软雅黑" panose="020B0503020204020204" pitchFamily="82" charset="2"/>
              </a:rPr>
              <a:t>可以指定</a:t>
            </a:r>
            <a:r>
              <a:rPr lang="en-US" altLang="zh-CN" sz="1800" dirty="0">
                <a:latin typeface="微软雅黑" panose="020B0503020204020204" pitchFamily="82" charset="2"/>
                <a:ea typeface="微软雅黑" panose="020B0503020204020204" pitchFamily="82" charset="2"/>
              </a:rPr>
              <a:t>GRANT</a:t>
            </a:r>
            <a:r>
              <a:rPr lang="zh-CN" altLang="en-US" sz="1800" dirty="0">
                <a:latin typeface="微软雅黑" panose="020B0503020204020204" pitchFamily="82" charset="2"/>
                <a:ea typeface="微软雅黑" panose="020B0503020204020204" pitchFamily="82" charset="2"/>
              </a:rPr>
              <a:t>语句的用户：</a:t>
            </a:r>
            <a:r>
              <a:rPr lang="zh-CN" altLang="zh-CN" sz="1800" dirty="0">
                <a:latin typeface="微软雅黑" panose="020B0503020204020204" pitchFamily="82" charset="2"/>
                <a:ea typeface="微软雅黑" panose="020B0503020204020204" pitchFamily="82" charset="2"/>
              </a:rPr>
              <a:t>数据库管理员，数据库的创建者</a:t>
            </a:r>
            <a:r>
              <a:rPr lang="zh-CN" altLang="en-US" sz="1800" dirty="0">
                <a:latin typeface="微软雅黑" panose="020B0503020204020204" pitchFamily="82" charset="2"/>
                <a:ea typeface="微软雅黑" panose="020B0503020204020204" pitchFamily="82" charset="2"/>
              </a:rPr>
              <a:t>，</a:t>
            </a:r>
            <a:r>
              <a:rPr lang="zh-CN" altLang="zh-CN" sz="1800" dirty="0">
                <a:latin typeface="微软雅黑" panose="020B0503020204020204" pitchFamily="82" charset="2"/>
                <a:ea typeface="微软雅黑" panose="020B0503020204020204" pitchFamily="82" charset="2"/>
              </a:rPr>
              <a:t>拥有</a:t>
            </a:r>
            <a:r>
              <a:rPr lang="en-US" altLang="zh-CN" sz="1800" dirty="0">
                <a:latin typeface="微软雅黑" panose="020B0503020204020204" pitchFamily="82" charset="2"/>
                <a:ea typeface="微软雅黑" panose="020B0503020204020204" pitchFamily="82" charset="2"/>
              </a:rPr>
              <a:t>GRANT</a:t>
            </a:r>
            <a:r>
              <a:rPr lang="zh-CN" altLang="zh-CN" sz="1800" dirty="0">
                <a:latin typeface="微软雅黑" panose="020B0503020204020204" pitchFamily="82" charset="2"/>
                <a:ea typeface="微软雅黑" panose="020B0503020204020204" pitchFamily="82" charset="2"/>
              </a:rPr>
              <a:t>子句中指定权限的用户。</a:t>
            </a:r>
          </a:p>
          <a:p>
            <a:pPr lvl="2">
              <a:buFont typeface="Wingdings" panose="05000000000000000000" pitchFamily="2" charset="2"/>
              <a:buChar char="Ø"/>
            </a:pPr>
            <a:endParaRPr kumimoji="1" lang="en-US" altLang="zh-CN" sz="16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zh-CN" altLang="en-US" sz="2400" dirty="0">
              <a:latin typeface="微软雅黑" panose="020B0503020204020204" pitchFamily="82" charset="2"/>
              <a:ea typeface="微软雅黑" panose="020B0503020204020204" pitchFamily="82" charset="2"/>
            </a:endParaRPr>
          </a:p>
        </p:txBody>
      </p:sp>
      <p:pic>
        <p:nvPicPr>
          <p:cNvPr id="4" name="图片 3" descr="图片包含 表格&#10;&#10;描述已自动生成">
            <a:extLst>
              <a:ext uri="{FF2B5EF4-FFF2-40B4-BE49-F238E27FC236}">
                <a16:creationId xmlns:a16="http://schemas.microsoft.com/office/drawing/2014/main" id="{EADDB6B2-01EB-12B4-C5BD-A2237150417D}"/>
              </a:ext>
            </a:extLst>
          </p:cNvPr>
          <p:cNvPicPr>
            <a:picLocks noChangeAspect="1"/>
          </p:cNvPicPr>
          <p:nvPr/>
        </p:nvPicPr>
        <p:blipFill>
          <a:blip r:embed="rId2"/>
          <a:stretch>
            <a:fillRect/>
          </a:stretch>
        </p:blipFill>
        <p:spPr>
          <a:xfrm>
            <a:off x="575733" y="3175763"/>
            <a:ext cx="9846019" cy="1311571"/>
          </a:xfrm>
          <a:prstGeom prst="rect">
            <a:avLst/>
          </a:prstGeom>
        </p:spPr>
      </p:pic>
      <p:sp>
        <p:nvSpPr>
          <p:cNvPr id="3" name="页脚占位符 2">
            <a:extLst>
              <a:ext uri="{FF2B5EF4-FFF2-40B4-BE49-F238E27FC236}">
                <a16:creationId xmlns:a16="http://schemas.microsoft.com/office/drawing/2014/main" id="{DC013747-991A-B6C6-8461-A575B4557D21}"/>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A40BBCBA-817D-99BF-55E3-BEB71150A91F}"/>
              </a:ext>
            </a:extLst>
          </p:cNvPr>
          <p:cNvSpPr>
            <a:spLocks noGrp="1"/>
          </p:cNvSpPr>
          <p:nvPr>
            <p:ph type="sldNum" sz="quarter" idx="12"/>
          </p:nvPr>
        </p:nvSpPr>
        <p:spPr/>
        <p:txBody>
          <a:bodyPr/>
          <a:lstStyle/>
          <a:p>
            <a:fld id="{4B0D34C0-35A8-654C-9FBA-7B4E017BD630}" type="slidenum">
              <a:rPr lang="en-US" altLang="zh-CN" smtClean="0"/>
              <a:t>61</a:t>
            </a:fld>
            <a:endParaRPr kumimoji="1" lang="zh-CN" altLang="en-US"/>
          </a:p>
        </p:txBody>
      </p:sp>
    </p:spTree>
    <p:extLst>
      <p:ext uri="{BB962C8B-B14F-4D97-AF65-F5344CB8AC3E}">
        <p14:creationId xmlns:p14="http://schemas.microsoft.com/office/powerpoint/2010/main" val="6124789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9">
            <a:extLst>
              <a:ext uri="{FF2B5EF4-FFF2-40B4-BE49-F238E27FC236}">
                <a16:creationId xmlns:a16="http://schemas.microsoft.com/office/drawing/2014/main" id="{003226AC-6541-4649-B6AC-1E73BD4D9C4F}"/>
              </a:ext>
            </a:extLst>
          </p:cNvPr>
          <p:cNvSpPr/>
          <p:nvPr/>
        </p:nvSpPr>
        <p:spPr>
          <a:xfrm>
            <a:off x="277365" y="1163207"/>
            <a:ext cx="12116021" cy="564104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en-US" altLang="zh-CN" dirty="0"/>
              <a:t>SQL</a:t>
            </a:r>
            <a:r>
              <a:rPr lang="zh-CN" altLang="en-US" dirty="0"/>
              <a:t>数据控制语言</a:t>
            </a:r>
            <a:endParaRPr kumimoji="1" lang="zh-CN" altLang="en-US" dirty="0"/>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04800" y="1201270"/>
            <a:ext cx="11456894" cy="5602978"/>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4.70</a:t>
            </a:r>
            <a:r>
              <a:rPr lang="zh-CN" altLang="zh-CN" sz="2400" dirty="0">
                <a:latin typeface="微软雅黑" panose="020B0503020204020204" pitchFamily="82" charset="2"/>
                <a:ea typeface="微软雅黑" panose="020B0503020204020204" pitchFamily="82" charset="2"/>
              </a:rPr>
              <a:t>】把查询学生表和在学生表上插入数据的权限授予给用户</a:t>
            </a:r>
            <a:r>
              <a:rPr lang="en-US" altLang="zh-CN" sz="2400" dirty="0">
                <a:latin typeface="微软雅黑" panose="020B0503020204020204" pitchFamily="82" charset="2"/>
                <a:ea typeface="微软雅黑" panose="020B0503020204020204" pitchFamily="82" charset="2"/>
              </a:rPr>
              <a:t>Alice</a:t>
            </a:r>
            <a:r>
              <a:rPr lang="zh-CN" altLang="zh-CN" sz="2400" dirty="0">
                <a:latin typeface="微软雅黑" panose="020B0503020204020204" pitchFamily="82" charset="2"/>
                <a:ea typeface="微软雅黑" panose="020B0503020204020204" pitchFamily="82" charset="2"/>
              </a:rPr>
              <a:t>。</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4.71</a:t>
            </a:r>
            <a:r>
              <a:rPr lang="zh-CN" altLang="zh-CN" sz="2400" dirty="0">
                <a:latin typeface="微软雅黑" panose="020B0503020204020204" pitchFamily="82" charset="2"/>
                <a:ea typeface="微软雅黑" panose="020B0503020204020204" pitchFamily="82" charset="2"/>
              </a:rPr>
              <a:t>】把学生表和课程表的所有权限（包括</a:t>
            </a:r>
            <a:r>
              <a:rPr lang="en-US" altLang="zh-CN" sz="2400" dirty="0">
                <a:latin typeface="微软雅黑" panose="020B0503020204020204" pitchFamily="82" charset="2"/>
                <a:ea typeface="微软雅黑" panose="020B0503020204020204" pitchFamily="82" charset="2"/>
              </a:rPr>
              <a:t>SELECT</a:t>
            </a:r>
            <a:r>
              <a:rPr lang="zh-CN" altLang="zh-CN" sz="2400" dirty="0">
                <a:latin typeface="微软雅黑" panose="020B0503020204020204" pitchFamily="82" charset="2"/>
                <a:ea typeface="微软雅黑" panose="020B0503020204020204" pitchFamily="82" charset="2"/>
              </a:rPr>
              <a:t>，</a:t>
            </a:r>
            <a:r>
              <a:rPr lang="en-US" altLang="zh-CN" sz="2400" dirty="0">
                <a:latin typeface="微软雅黑" panose="020B0503020204020204" pitchFamily="82" charset="2"/>
                <a:ea typeface="微软雅黑" panose="020B0503020204020204" pitchFamily="82" charset="2"/>
              </a:rPr>
              <a:t>INSERT</a:t>
            </a:r>
            <a:r>
              <a:rPr lang="zh-CN" altLang="zh-CN" sz="2400" dirty="0">
                <a:latin typeface="微软雅黑" panose="020B0503020204020204" pitchFamily="82" charset="2"/>
                <a:ea typeface="微软雅黑" panose="020B0503020204020204" pitchFamily="82" charset="2"/>
              </a:rPr>
              <a:t>，</a:t>
            </a:r>
            <a:r>
              <a:rPr lang="en-US" altLang="zh-CN" sz="2400" dirty="0">
                <a:latin typeface="微软雅黑" panose="020B0503020204020204" pitchFamily="82" charset="2"/>
                <a:ea typeface="微软雅黑" panose="020B0503020204020204" pitchFamily="82" charset="2"/>
              </a:rPr>
              <a:t>UPDATE</a:t>
            </a:r>
            <a:r>
              <a:rPr lang="zh-CN" altLang="zh-CN" sz="2400" dirty="0">
                <a:latin typeface="微软雅黑" panose="020B0503020204020204" pitchFamily="82" charset="2"/>
                <a:ea typeface="微软雅黑" panose="020B0503020204020204" pitchFamily="82" charset="2"/>
              </a:rPr>
              <a:t>和</a:t>
            </a:r>
            <a:r>
              <a:rPr lang="en-US" altLang="zh-CN" sz="2400" dirty="0">
                <a:latin typeface="微软雅黑" panose="020B0503020204020204" pitchFamily="82" charset="2"/>
                <a:ea typeface="微软雅黑" panose="020B0503020204020204" pitchFamily="82" charset="2"/>
              </a:rPr>
              <a:t>DELETE</a:t>
            </a:r>
            <a:r>
              <a:rPr lang="zh-CN" altLang="zh-CN" sz="2400" dirty="0">
                <a:latin typeface="微软雅黑" panose="020B0503020204020204" pitchFamily="82" charset="2"/>
                <a:ea typeface="微软雅黑" panose="020B0503020204020204" pitchFamily="82" charset="2"/>
              </a:rPr>
              <a:t>的权限）授予给用户</a:t>
            </a:r>
            <a:r>
              <a:rPr lang="en-US" altLang="zh-CN" sz="2400" dirty="0">
                <a:latin typeface="微软雅黑" panose="020B0503020204020204" pitchFamily="82" charset="2"/>
                <a:ea typeface="微软雅黑" panose="020B0503020204020204" pitchFamily="82" charset="2"/>
              </a:rPr>
              <a:t>Alice</a:t>
            </a:r>
            <a:r>
              <a:rPr lang="zh-CN" altLang="zh-CN" sz="2400" dirty="0">
                <a:latin typeface="微软雅黑" panose="020B0503020204020204" pitchFamily="82" charset="2"/>
                <a:ea typeface="微软雅黑" panose="020B0503020204020204" pitchFamily="82" charset="2"/>
              </a:rPr>
              <a:t>。</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4.72</a:t>
            </a:r>
            <a:r>
              <a:rPr lang="zh-CN" altLang="zh-CN" sz="2400" dirty="0">
                <a:latin typeface="微软雅黑" panose="020B0503020204020204" pitchFamily="82" charset="2"/>
                <a:ea typeface="微软雅黑" panose="020B0503020204020204" pitchFamily="82" charset="2"/>
              </a:rPr>
              <a:t>】把查询学生表的权限授予</a:t>
            </a:r>
            <a:r>
              <a:rPr lang="zh-CN" altLang="zh-CN" sz="2400" dirty="0">
                <a:solidFill>
                  <a:srgbClr val="3B20FF"/>
                </a:solidFill>
                <a:latin typeface="微软雅黑" panose="020B0503020204020204" pitchFamily="82" charset="2"/>
                <a:ea typeface="微软雅黑" panose="020B0503020204020204" pitchFamily="82" charset="2"/>
              </a:rPr>
              <a:t>给所有用户</a:t>
            </a:r>
            <a:r>
              <a:rPr lang="zh-CN" altLang="zh-CN" sz="2400" dirty="0">
                <a:latin typeface="微软雅黑" panose="020B0503020204020204" pitchFamily="82" charset="2"/>
                <a:ea typeface="微软雅黑" panose="020B0503020204020204" pitchFamily="82" charset="2"/>
              </a:rPr>
              <a:t>。</a:t>
            </a:r>
          </a:p>
          <a:p>
            <a:pPr>
              <a:buFont typeface="Wingdings" panose="05000000000000000000" pitchFamily="2" charset="2"/>
              <a:buChar char="Ø"/>
            </a:pPr>
            <a:endParaRPr lang="zh-CN" altLang="zh-CN"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lvl="2">
              <a:buFont typeface="Wingdings" panose="05000000000000000000" pitchFamily="2" charset="2"/>
              <a:buChar char="Ø"/>
            </a:pPr>
            <a:endParaRPr kumimoji="1" lang="en-US" altLang="zh-CN" sz="16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zh-CN" altLang="en-US" sz="2400" dirty="0">
              <a:latin typeface="微软雅黑" panose="020B0503020204020204" pitchFamily="82" charset="2"/>
              <a:ea typeface="微软雅黑" panose="020B0503020204020204" pitchFamily="82" charset="2"/>
            </a:endParaRPr>
          </a:p>
        </p:txBody>
      </p:sp>
      <p:pic>
        <p:nvPicPr>
          <p:cNvPr id="5" name="图片 4">
            <a:extLst>
              <a:ext uri="{FF2B5EF4-FFF2-40B4-BE49-F238E27FC236}">
                <a16:creationId xmlns:a16="http://schemas.microsoft.com/office/drawing/2014/main" id="{7BF34EB8-6C8E-225F-BE8D-A943A43E246C}"/>
              </a:ext>
            </a:extLst>
          </p:cNvPr>
          <p:cNvPicPr>
            <a:picLocks noChangeAspect="1"/>
          </p:cNvPicPr>
          <p:nvPr/>
        </p:nvPicPr>
        <p:blipFill>
          <a:blip r:embed="rId2"/>
          <a:stretch>
            <a:fillRect/>
          </a:stretch>
        </p:blipFill>
        <p:spPr>
          <a:xfrm>
            <a:off x="616998" y="1758709"/>
            <a:ext cx="10800000" cy="1040598"/>
          </a:xfrm>
          <a:prstGeom prst="rect">
            <a:avLst/>
          </a:prstGeom>
        </p:spPr>
      </p:pic>
      <p:pic>
        <p:nvPicPr>
          <p:cNvPr id="7" name="图片 6">
            <a:extLst>
              <a:ext uri="{FF2B5EF4-FFF2-40B4-BE49-F238E27FC236}">
                <a16:creationId xmlns:a16="http://schemas.microsoft.com/office/drawing/2014/main" id="{D9971990-E119-7339-5839-F0F91CECF77D}"/>
              </a:ext>
            </a:extLst>
          </p:cNvPr>
          <p:cNvPicPr>
            <a:picLocks noChangeAspect="1"/>
          </p:cNvPicPr>
          <p:nvPr/>
        </p:nvPicPr>
        <p:blipFill>
          <a:blip r:embed="rId3"/>
          <a:stretch>
            <a:fillRect/>
          </a:stretch>
        </p:blipFill>
        <p:spPr>
          <a:xfrm>
            <a:off x="645201" y="3873394"/>
            <a:ext cx="10800000" cy="1013133"/>
          </a:xfrm>
          <a:prstGeom prst="rect">
            <a:avLst/>
          </a:prstGeom>
        </p:spPr>
      </p:pic>
      <p:pic>
        <p:nvPicPr>
          <p:cNvPr id="10" name="图片 9">
            <a:extLst>
              <a:ext uri="{FF2B5EF4-FFF2-40B4-BE49-F238E27FC236}">
                <a16:creationId xmlns:a16="http://schemas.microsoft.com/office/drawing/2014/main" id="{4DA36279-4A9A-DD27-C245-5EE2BB12A89A}"/>
              </a:ext>
            </a:extLst>
          </p:cNvPr>
          <p:cNvPicPr>
            <a:picLocks noChangeAspect="1"/>
          </p:cNvPicPr>
          <p:nvPr/>
        </p:nvPicPr>
        <p:blipFill>
          <a:blip r:embed="rId4"/>
          <a:stretch>
            <a:fillRect/>
          </a:stretch>
        </p:blipFill>
        <p:spPr>
          <a:xfrm>
            <a:off x="645201" y="5572065"/>
            <a:ext cx="10800000" cy="1021349"/>
          </a:xfrm>
          <a:prstGeom prst="rect">
            <a:avLst/>
          </a:prstGeom>
        </p:spPr>
      </p:pic>
      <p:sp>
        <p:nvSpPr>
          <p:cNvPr id="3" name="页脚占位符 2">
            <a:extLst>
              <a:ext uri="{FF2B5EF4-FFF2-40B4-BE49-F238E27FC236}">
                <a16:creationId xmlns:a16="http://schemas.microsoft.com/office/drawing/2014/main" id="{E45569B0-C721-5550-6D21-C67EFA9804E4}"/>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B141F764-5079-321A-BE5B-E0BEEF54922E}"/>
              </a:ext>
            </a:extLst>
          </p:cNvPr>
          <p:cNvSpPr>
            <a:spLocks noGrp="1"/>
          </p:cNvSpPr>
          <p:nvPr>
            <p:ph type="sldNum" sz="quarter" idx="12"/>
          </p:nvPr>
        </p:nvSpPr>
        <p:spPr/>
        <p:txBody>
          <a:bodyPr/>
          <a:lstStyle/>
          <a:p>
            <a:fld id="{4B0D34C0-35A8-654C-9FBA-7B4E017BD630}" type="slidenum">
              <a:rPr lang="en-US" altLang="zh-CN" smtClean="0"/>
              <a:t>62</a:t>
            </a:fld>
            <a:endParaRPr kumimoji="1" lang="zh-CN" altLang="en-US"/>
          </a:p>
        </p:txBody>
      </p:sp>
    </p:spTree>
    <p:extLst>
      <p:ext uri="{BB962C8B-B14F-4D97-AF65-F5344CB8AC3E}">
        <p14:creationId xmlns:p14="http://schemas.microsoft.com/office/powerpoint/2010/main" val="2698471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9">
            <a:extLst>
              <a:ext uri="{FF2B5EF4-FFF2-40B4-BE49-F238E27FC236}">
                <a16:creationId xmlns:a16="http://schemas.microsoft.com/office/drawing/2014/main" id="{003226AC-6541-4649-B6AC-1E73BD4D9C4F}"/>
              </a:ext>
            </a:extLst>
          </p:cNvPr>
          <p:cNvSpPr/>
          <p:nvPr/>
        </p:nvSpPr>
        <p:spPr>
          <a:xfrm>
            <a:off x="277365" y="1163207"/>
            <a:ext cx="12116021" cy="564104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1" name="Shape18">
            <a:extLst>
              <a:ext uri="{FF2B5EF4-FFF2-40B4-BE49-F238E27FC236}">
                <a16:creationId xmlns:a16="http://schemas.microsoft.com/office/drawing/2014/main" id="{CA02947C-86FA-43A0-AEA7-1533075A3978}"/>
              </a:ext>
            </a:extLst>
          </p:cNvPr>
          <p:cNvSpPr/>
          <p:nvPr/>
        </p:nvSpPr>
        <p:spPr>
          <a:xfrm>
            <a:off x="282948" y="3293008"/>
            <a:ext cx="11542544" cy="1381367"/>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en-US" altLang="zh-CN" dirty="0"/>
              <a:t>SQL</a:t>
            </a:r>
            <a:r>
              <a:rPr lang="zh-CN" altLang="en-US" dirty="0"/>
              <a:t>数据控制语言</a:t>
            </a:r>
            <a:endParaRPr kumimoji="1" lang="zh-CN" altLang="en-US" dirty="0"/>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04800" y="1201270"/>
            <a:ext cx="11456894" cy="5602978"/>
          </a:xfrm>
          <a:prstGeom prst="rect">
            <a:avLst/>
          </a:prstGeom>
        </p:spPr>
        <p:txBody>
          <a:bodyPr/>
          <a:lstStyle/>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权限收回</a:t>
            </a:r>
            <a:r>
              <a:rPr lang="zh-CN" altLang="zh-CN" sz="2400" dirty="0">
                <a:latin typeface="微软雅黑" panose="020B0503020204020204" pitchFamily="82" charset="2"/>
                <a:ea typeface="微软雅黑" panose="020B0503020204020204" pitchFamily="82" charset="2"/>
              </a:rPr>
              <a:t>（</a:t>
            </a:r>
            <a:r>
              <a:rPr lang="en-US" altLang="zh-CN" sz="2400" dirty="0">
                <a:solidFill>
                  <a:srgbClr val="3B20FF"/>
                </a:solidFill>
                <a:latin typeface="微软雅黑" panose="020B0503020204020204" pitchFamily="82" charset="2"/>
                <a:ea typeface="微软雅黑" panose="020B0503020204020204" pitchFamily="82" charset="2"/>
              </a:rPr>
              <a:t>REVOKE</a:t>
            </a:r>
            <a:r>
              <a:rPr lang="zh-CN" altLang="zh-CN" sz="2400" dirty="0">
                <a:latin typeface="微软雅黑" panose="020B0503020204020204" pitchFamily="82" charset="2"/>
                <a:ea typeface="微软雅黑" panose="020B0503020204020204" pitchFamily="82" charset="2"/>
              </a:rPr>
              <a:t>）语句的语法格式为：</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该语句的含义为收回某些用户（由</a:t>
            </a:r>
            <a:r>
              <a:rPr lang="en-US" altLang="zh-CN" sz="2000" dirty="0">
                <a:latin typeface="微软雅黑" panose="020B0503020204020204" pitchFamily="82" charset="2"/>
                <a:ea typeface="微软雅黑" panose="020B0503020204020204" pitchFamily="82" charset="2"/>
              </a:rPr>
              <a:t>FROM</a:t>
            </a:r>
            <a:r>
              <a:rPr lang="zh-CN" altLang="zh-CN" sz="2000" dirty="0">
                <a:latin typeface="微软雅黑" panose="020B0503020204020204" pitchFamily="82" charset="2"/>
                <a:ea typeface="微软雅黑" panose="020B0503020204020204" pitchFamily="82" charset="2"/>
              </a:rPr>
              <a:t>子句指定）对某些对象（由</a:t>
            </a:r>
            <a:r>
              <a:rPr lang="en-US" altLang="zh-CN" sz="2000" dirty="0">
                <a:latin typeface="微软雅黑" panose="020B0503020204020204" pitchFamily="82" charset="2"/>
                <a:ea typeface="微软雅黑" panose="020B0503020204020204" pitchFamily="82" charset="2"/>
              </a:rPr>
              <a:t>ON</a:t>
            </a:r>
            <a:r>
              <a:rPr lang="zh-CN" altLang="zh-CN" sz="2000" dirty="0">
                <a:latin typeface="微软雅黑" panose="020B0503020204020204" pitchFamily="82" charset="2"/>
                <a:ea typeface="微软雅黑" panose="020B0503020204020204" pitchFamily="82" charset="2"/>
              </a:rPr>
              <a:t>子句指定）的某些操作权限（由</a:t>
            </a:r>
            <a:r>
              <a:rPr lang="en-US" altLang="zh-CN" sz="2000" dirty="0">
                <a:latin typeface="微软雅黑" panose="020B0503020204020204" pitchFamily="82" charset="2"/>
                <a:ea typeface="微软雅黑" panose="020B0503020204020204" pitchFamily="82" charset="2"/>
              </a:rPr>
              <a:t>REVOKE</a:t>
            </a:r>
            <a:r>
              <a:rPr lang="zh-CN" altLang="zh-CN" sz="2000" dirty="0">
                <a:latin typeface="微软雅黑" panose="020B0503020204020204" pitchFamily="82" charset="2"/>
                <a:ea typeface="微软雅黑" panose="020B0503020204020204" pitchFamily="82" charset="2"/>
              </a:rPr>
              <a:t>子句指定）</a:t>
            </a:r>
            <a:endParaRPr lang="en-US" altLang="zh-CN" sz="2000" dirty="0">
              <a:latin typeface="微软雅黑" panose="020B0503020204020204" pitchFamily="82" charset="2"/>
              <a:ea typeface="微软雅黑" panose="020B0503020204020204" pitchFamily="82" charset="2"/>
            </a:endParaRPr>
          </a:p>
          <a:p>
            <a:pPr lvl="2">
              <a:buFont typeface="Wingdings" panose="05000000000000000000" pitchFamily="2" charset="2"/>
              <a:buChar char="u"/>
            </a:pPr>
            <a:r>
              <a:rPr lang="en-US" altLang="zh-CN" sz="1800" dirty="0">
                <a:latin typeface="微软雅黑" panose="020B0503020204020204" pitchFamily="82" charset="2"/>
                <a:ea typeface="微软雅黑" panose="020B0503020204020204" pitchFamily="82" charset="2"/>
              </a:rPr>
              <a:t>CASCADE</a:t>
            </a:r>
            <a:r>
              <a:rPr lang="zh-CN" altLang="en-US" sz="1800" dirty="0">
                <a:latin typeface="微软雅黑" panose="020B0503020204020204" pitchFamily="82" charset="2"/>
                <a:ea typeface="微软雅黑" panose="020B0503020204020204" pitchFamily="82" charset="2"/>
              </a:rPr>
              <a:t>：支持级联收回，</a:t>
            </a:r>
            <a:r>
              <a:rPr lang="zh-CN" altLang="zh-CN" sz="1800" dirty="0">
                <a:latin typeface="微软雅黑" panose="020B0503020204020204" pitchFamily="82" charset="2"/>
                <a:ea typeface="微软雅黑" panose="020B0503020204020204" pitchFamily="82" charset="2"/>
              </a:rPr>
              <a:t>即由这些用户授予了以上权限的用户的这些权限也会被收回</a:t>
            </a:r>
            <a:r>
              <a:rPr lang="zh-CN" altLang="en-US" sz="1800" dirty="0">
                <a:latin typeface="微软雅黑" panose="020B0503020204020204" pitchFamily="82" charset="2"/>
                <a:ea typeface="微软雅黑" panose="020B0503020204020204" pitchFamily="82" charset="2"/>
              </a:rPr>
              <a:t>（默认选项）</a:t>
            </a:r>
            <a:endParaRPr lang="en-US" altLang="zh-CN" sz="1800" dirty="0">
              <a:latin typeface="微软雅黑" panose="020B0503020204020204" pitchFamily="82" charset="2"/>
              <a:ea typeface="微软雅黑" panose="020B0503020204020204" pitchFamily="82" charset="2"/>
            </a:endParaRPr>
          </a:p>
          <a:p>
            <a:pPr lvl="2">
              <a:buFont typeface="Wingdings" panose="05000000000000000000" pitchFamily="2" charset="2"/>
              <a:buChar char="u"/>
            </a:pPr>
            <a:r>
              <a:rPr lang="en-US" altLang="zh-CN" sz="1800" dirty="0">
                <a:latin typeface="微软雅黑" panose="020B0503020204020204" pitchFamily="82" charset="2"/>
                <a:ea typeface="微软雅黑" panose="020B0503020204020204" pitchFamily="82" charset="2"/>
              </a:rPr>
              <a:t>RESTRICT</a:t>
            </a:r>
            <a:r>
              <a:rPr lang="zh-CN" altLang="en-US" sz="1800" dirty="0">
                <a:latin typeface="微软雅黑" panose="020B0503020204020204" pitchFamily="82" charset="2"/>
                <a:ea typeface="微软雅黑" panose="020B0503020204020204" pitchFamily="82" charset="2"/>
              </a:rPr>
              <a:t>：不支持级联收回</a:t>
            </a:r>
            <a:endParaRPr lang="en-US" altLang="zh-CN" sz="1800" dirty="0">
              <a:latin typeface="微软雅黑" panose="020B0503020204020204" pitchFamily="82" charset="2"/>
              <a:ea typeface="微软雅黑" panose="020B0503020204020204" pitchFamily="82" charset="2"/>
            </a:endParaRPr>
          </a:p>
          <a:p>
            <a:pPr lvl="2">
              <a:buFont typeface="Wingdings" panose="05000000000000000000" pitchFamily="2" charset="2"/>
              <a:buChar char="Ø"/>
            </a:pP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4.73</a:t>
            </a:r>
            <a:r>
              <a:rPr lang="zh-CN" altLang="zh-CN" sz="2400" dirty="0">
                <a:latin typeface="微软雅黑" panose="020B0503020204020204" pitchFamily="82" charset="2"/>
                <a:ea typeface="微软雅黑" panose="020B0503020204020204" pitchFamily="82" charset="2"/>
              </a:rPr>
              <a:t>】收回用户</a:t>
            </a:r>
            <a:r>
              <a:rPr lang="en-US" altLang="zh-CN" sz="2400" dirty="0">
                <a:latin typeface="微软雅黑" panose="020B0503020204020204" pitchFamily="82" charset="2"/>
                <a:ea typeface="微软雅黑" panose="020B0503020204020204" pitchFamily="82" charset="2"/>
              </a:rPr>
              <a:t>Alice</a:t>
            </a:r>
            <a:r>
              <a:rPr lang="zh-CN" altLang="zh-CN" sz="2400" dirty="0">
                <a:latin typeface="微软雅黑" panose="020B0503020204020204" pitchFamily="82" charset="2"/>
                <a:ea typeface="微软雅黑" panose="020B0503020204020204" pitchFamily="82" charset="2"/>
              </a:rPr>
              <a:t>查询学生表和在学生表上插入数据的权限。</a:t>
            </a:r>
          </a:p>
          <a:p>
            <a:pPr>
              <a:buFont typeface="Wingdings" panose="05000000000000000000" pitchFamily="2" charset="2"/>
              <a:buChar char="Ø"/>
            </a:pPr>
            <a:endParaRPr kumimoji="1" lang="zh-CN" altLang="en-US" sz="2400" dirty="0">
              <a:latin typeface="微软雅黑" panose="020B0503020204020204" pitchFamily="82" charset="2"/>
              <a:ea typeface="微软雅黑" panose="020B0503020204020204" pitchFamily="82" charset="2"/>
            </a:endParaRPr>
          </a:p>
        </p:txBody>
      </p:sp>
      <p:pic>
        <p:nvPicPr>
          <p:cNvPr id="5" name="图片 4" descr="图片包含 表格&#10;&#10;描述已自动生成">
            <a:extLst>
              <a:ext uri="{FF2B5EF4-FFF2-40B4-BE49-F238E27FC236}">
                <a16:creationId xmlns:a16="http://schemas.microsoft.com/office/drawing/2014/main" id="{609B4D62-8C5A-7772-2CAF-5689ED400752}"/>
              </a:ext>
            </a:extLst>
          </p:cNvPr>
          <p:cNvPicPr>
            <a:picLocks noChangeAspect="1"/>
          </p:cNvPicPr>
          <p:nvPr/>
        </p:nvPicPr>
        <p:blipFill>
          <a:blip r:embed="rId2"/>
          <a:stretch>
            <a:fillRect/>
          </a:stretch>
        </p:blipFill>
        <p:spPr>
          <a:xfrm>
            <a:off x="696000" y="1772574"/>
            <a:ext cx="10800000" cy="1434611"/>
          </a:xfrm>
          <a:prstGeom prst="rect">
            <a:avLst/>
          </a:prstGeom>
        </p:spPr>
      </p:pic>
      <p:pic>
        <p:nvPicPr>
          <p:cNvPr id="7" name="图片 6">
            <a:extLst>
              <a:ext uri="{FF2B5EF4-FFF2-40B4-BE49-F238E27FC236}">
                <a16:creationId xmlns:a16="http://schemas.microsoft.com/office/drawing/2014/main" id="{9161A4D5-1DE5-1E94-1D66-FF8A9035BDF7}"/>
              </a:ext>
            </a:extLst>
          </p:cNvPr>
          <p:cNvPicPr>
            <a:picLocks noChangeAspect="1"/>
          </p:cNvPicPr>
          <p:nvPr/>
        </p:nvPicPr>
        <p:blipFill>
          <a:blip r:embed="rId3"/>
          <a:stretch>
            <a:fillRect/>
          </a:stretch>
        </p:blipFill>
        <p:spPr>
          <a:xfrm>
            <a:off x="633247" y="5580551"/>
            <a:ext cx="10800000" cy="1050701"/>
          </a:xfrm>
          <a:prstGeom prst="rect">
            <a:avLst/>
          </a:prstGeom>
        </p:spPr>
      </p:pic>
      <p:sp>
        <p:nvSpPr>
          <p:cNvPr id="3" name="页脚占位符 2">
            <a:extLst>
              <a:ext uri="{FF2B5EF4-FFF2-40B4-BE49-F238E27FC236}">
                <a16:creationId xmlns:a16="http://schemas.microsoft.com/office/drawing/2014/main" id="{F9BAF666-513D-364D-F7DD-E68B8B6B3C58}"/>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48EF0857-B259-B8C7-9D70-1CC02CB1AACB}"/>
              </a:ext>
            </a:extLst>
          </p:cNvPr>
          <p:cNvSpPr>
            <a:spLocks noGrp="1"/>
          </p:cNvSpPr>
          <p:nvPr>
            <p:ph type="sldNum" sz="quarter" idx="12"/>
          </p:nvPr>
        </p:nvSpPr>
        <p:spPr/>
        <p:txBody>
          <a:bodyPr/>
          <a:lstStyle/>
          <a:p>
            <a:fld id="{4B0D34C0-35A8-654C-9FBA-7B4E017BD630}" type="slidenum">
              <a:rPr lang="en-US" altLang="zh-CN" smtClean="0"/>
              <a:t>63</a:t>
            </a:fld>
            <a:endParaRPr kumimoji="1" lang="zh-CN" altLang="en-US"/>
          </a:p>
        </p:txBody>
      </p:sp>
    </p:spTree>
    <p:extLst>
      <p:ext uri="{BB962C8B-B14F-4D97-AF65-F5344CB8AC3E}">
        <p14:creationId xmlns:p14="http://schemas.microsoft.com/office/powerpoint/2010/main" val="7023433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32E7AE53-2DF1-4168-B2E5-9880C12F217D}"/>
              </a:ext>
            </a:extLst>
          </p:cNvPr>
          <p:cNvSpPr/>
          <p:nvPr/>
        </p:nvSpPr>
        <p:spPr>
          <a:xfrm>
            <a:off x="3220381" y="1400175"/>
            <a:ext cx="5751236" cy="3971925"/>
          </a:xfrm>
          <a:prstGeom prst="roundRect">
            <a:avLst>
              <a:gd name="adj" fmla="val 982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OPPOSans M" panose="00020600040101010101" pitchFamily="18" charset="-122"/>
              <a:ea typeface="OPPOSans M" panose="00020600040101010101" pitchFamily="18" charset="-122"/>
              <a:sym typeface="+mn-ea"/>
            </a:endParaRP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876675" y="1981199"/>
            <a:ext cx="5094942" cy="3035301"/>
          </a:xfrm>
          <a:prstGeom prst="rect">
            <a:avLst/>
          </a:prstGeom>
        </p:spPr>
        <p:txBody>
          <a:bodyPr/>
          <a:lstStyle/>
          <a:p>
            <a:pPr marL="457200" indent="-457200">
              <a:buFont typeface="+mj-lt"/>
              <a:buAutoNum type="arabicPeriod"/>
            </a:pPr>
            <a:r>
              <a:rPr lang="en-US" altLang="zh-CN" sz="2400" dirty="0">
                <a:solidFill>
                  <a:schemeClr val="bg1">
                    <a:lumMod val="75000"/>
                  </a:schemeClr>
                </a:solidFill>
                <a:latin typeface="微软雅黑" panose="020B0503020204020204" pitchFamily="82" charset="2"/>
                <a:ea typeface="微软雅黑" panose="020B0503020204020204" pitchFamily="82" charset="2"/>
              </a:rPr>
              <a:t>SQL</a:t>
            </a:r>
            <a:r>
              <a:rPr lang="zh-CN" altLang="en-US" sz="2400" dirty="0">
                <a:solidFill>
                  <a:schemeClr val="bg1">
                    <a:lumMod val="75000"/>
                  </a:schemeClr>
                </a:solidFill>
                <a:latin typeface="微软雅黑" panose="020B0503020204020204" pitchFamily="82" charset="2"/>
                <a:ea typeface="微软雅黑" panose="020B0503020204020204" pitchFamily="82" charset="2"/>
              </a:rPr>
              <a:t>数据定义语言</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en-US" altLang="zh-CN" sz="2400" dirty="0">
                <a:solidFill>
                  <a:schemeClr val="bg1">
                    <a:lumMod val="75000"/>
                  </a:schemeClr>
                </a:solidFill>
                <a:latin typeface="微软雅黑" panose="020B0503020204020204" pitchFamily="82" charset="2"/>
                <a:ea typeface="微软雅黑" panose="020B0503020204020204" pitchFamily="82" charset="2"/>
              </a:rPr>
              <a:t>SQL</a:t>
            </a:r>
            <a:r>
              <a:rPr lang="zh-CN" altLang="en-US" sz="2400" dirty="0">
                <a:solidFill>
                  <a:schemeClr val="bg1">
                    <a:lumMod val="75000"/>
                  </a:schemeClr>
                </a:solidFill>
                <a:latin typeface="微软雅黑" panose="020B0503020204020204" pitchFamily="82" charset="2"/>
                <a:ea typeface="微软雅黑" panose="020B0503020204020204" pitchFamily="82" charset="2"/>
              </a:rPr>
              <a:t>数据操纵语言</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en-US" altLang="zh-CN" sz="2400" dirty="0">
                <a:solidFill>
                  <a:schemeClr val="bg1">
                    <a:lumMod val="75000"/>
                  </a:schemeClr>
                </a:solidFill>
                <a:latin typeface="微软雅黑" panose="020B0503020204020204" pitchFamily="82" charset="2"/>
                <a:ea typeface="微软雅黑" panose="020B0503020204020204" pitchFamily="82" charset="2"/>
              </a:rPr>
              <a:t>SQL</a:t>
            </a:r>
            <a:r>
              <a:rPr lang="zh-CN" altLang="en-US" sz="2400" dirty="0">
                <a:solidFill>
                  <a:schemeClr val="bg1">
                    <a:lumMod val="75000"/>
                  </a:schemeClr>
                </a:solidFill>
                <a:latin typeface="微软雅黑" panose="020B0503020204020204" pitchFamily="82" charset="2"/>
                <a:ea typeface="微软雅黑" panose="020B0503020204020204" pitchFamily="82" charset="2"/>
              </a:rPr>
              <a:t>数据控制语言</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zh-CN" altLang="en-US" sz="2400" b="1" dirty="0">
                <a:solidFill>
                  <a:srgbClr val="743481"/>
                </a:solidFill>
                <a:latin typeface="微软雅黑" panose="020B0503020204020204" pitchFamily="82" charset="2"/>
                <a:ea typeface="微软雅黑" panose="020B0503020204020204" pitchFamily="82" charset="2"/>
              </a:rPr>
              <a:t>存储过程和函数</a:t>
            </a:r>
            <a:endParaRPr lang="en-US" altLang="zh-CN" sz="2400" b="1" dirty="0">
              <a:solidFill>
                <a:srgbClr val="743481"/>
              </a:solidFill>
              <a:latin typeface="微软雅黑" panose="020B0503020204020204" pitchFamily="82" charset="2"/>
              <a:ea typeface="微软雅黑" panose="020B0503020204020204" pitchFamily="82" charset="2"/>
            </a:endParaRPr>
          </a:p>
          <a:p>
            <a:pPr marL="457200" indent="-457200">
              <a:buFont typeface="+mj-lt"/>
              <a:buAutoNum type="arabicPeriod"/>
            </a:pPr>
            <a:r>
              <a:rPr lang="zh-CN" altLang="en-US" sz="2400" dirty="0">
                <a:solidFill>
                  <a:schemeClr val="bg1">
                    <a:lumMod val="75000"/>
                  </a:schemeClr>
                </a:solidFill>
                <a:latin typeface="微软雅黑" panose="020B0503020204020204" pitchFamily="82" charset="2"/>
                <a:ea typeface="微软雅黑" panose="020B0503020204020204" pitchFamily="82" charset="2"/>
              </a:rPr>
              <a:t>触发器</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zh-CN" altLang="en-US" sz="2400" dirty="0">
                <a:solidFill>
                  <a:schemeClr val="bg1">
                    <a:lumMod val="75000"/>
                  </a:schemeClr>
                </a:solidFill>
                <a:latin typeface="微软雅黑" panose="020B0503020204020204" pitchFamily="82" charset="2"/>
                <a:ea typeface="微软雅黑" panose="020B0503020204020204" pitchFamily="82" charset="2"/>
              </a:rPr>
              <a:t>使用程序设计语言访问数据库</a:t>
            </a:r>
            <a:endParaRPr lang="zh-CN" altLang="zh-CN" sz="2400" dirty="0">
              <a:solidFill>
                <a:schemeClr val="bg1">
                  <a:lumMod val="75000"/>
                </a:schemeClr>
              </a:solidFill>
              <a:latin typeface="微软雅黑" panose="020B0503020204020204" pitchFamily="82" charset="2"/>
              <a:ea typeface="微软雅黑" panose="020B0503020204020204" pitchFamily="82" charset="2"/>
            </a:endParaRPr>
          </a:p>
        </p:txBody>
      </p:sp>
      <p:sp>
        <p:nvSpPr>
          <p:cNvPr id="6" name="标题 5">
            <a:extLst>
              <a:ext uri="{FF2B5EF4-FFF2-40B4-BE49-F238E27FC236}">
                <a16:creationId xmlns:a16="http://schemas.microsoft.com/office/drawing/2014/main" id="{99EED39F-479E-8654-04C3-FE02EC01D99F}"/>
              </a:ext>
            </a:extLst>
          </p:cNvPr>
          <p:cNvSpPr>
            <a:spLocks noGrp="1"/>
          </p:cNvSpPr>
          <p:nvPr>
            <p:ph type="title"/>
          </p:nvPr>
        </p:nvSpPr>
        <p:spPr/>
        <p:txBody>
          <a:bodyPr/>
          <a:lstStyle/>
          <a:p>
            <a:r>
              <a:rPr lang="zh-CN" altLang="en-US" dirty="0"/>
              <a:t>目录</a:t>
            </a:r>
          </a:p>
        </p:txBody>
      </p:sp>
      <p:sp>
        <p:nvSpPr>
          <p:cNvPr id="2" name="页脚占位符 1">
            <a:extLst>
              <a:ext uri="{FF2B5EF4-FFF2-40B4-BE49-F238E27FC236}">
                <a16:creationId xmlns:a16="http://schemas.microsoft.com/office/drawing/2014/main" id="{84A0BF86-935C-8C52-00CA-F8007A97BCC0}"/>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C75FB075-EC3E-DF84-54A1-9573359586B6}"/>
              </a:ext>
            </a:extLst>
          </p:cNvPr>
          <p:cNvSpPr>
            <a:spLocks noGrp="1"/>
          </p:cNvSpPr>
          <p:nvPr>
            <p:ph type="sldNum" sz="quarter" idx="12"/>
          </p:nvPr>
        </p:nvSpPr>
        <p:spPr/>
        <p:txBody>
          <a:bodyPr/>
          <a:lstStyle/>
          <a:p>
            <a:fld id="{4B0D34C0-35A8-654C-9FBA-7B4E017BD630}" type="slidenum">
              <a:rPr lang="en-US" altLang="zh-CN" smtClean="0"/>
              <a:t>64</a:t>
            </a:fld>
            <a:endParaRPr kumimoji="1" lang="zh-CN" altLang="en-US"/>
          </a:p>
        </p:txBody>
      </p:sp>
    </p:spTree>
    <p:extLst>
      <p:ext uri="{BB962C8B-B14F-4D97-AF65-F5344CB8AC3E}">
        <p14:creationId xmlns:p14="http://schemas.microsoft.com/office/powerpoint/2010/main" val="20780517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18">
            <a:extLst>
              <a:ext uri="{FF2B5EF4-FFF2-40B4-BE49-F238E27FC236}">
                <a16:creationId xmlns:a16="http://schemas.microsoft.com/office/drawing/2014/main" id="{CA02947C-86FA-43A0-AEA7-1533075A3978}"/>
              </a:ext>
            </a:extLst>
          </p:cNvPr>
          <p:cNvSpPr/>
          <p:nvPr/>
        </p:nvSpPr>
        <p:spPr>
          <a:xfrm>
            <a:off x="188273" y="1038914"/>
            <a:ext cx="11456894" cy="2937574"/>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存储过程和函数</a:t>
            </a:r>
            <a:endParaRPr kumimoji="1" lang="zh-CN" altLang="en-US" dirty="0"/>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67553" y="936192"/>
            <a:ext cx="11456894" cy="2570630"/>
          </a:xfrm>
          <a:prstGeom prst="rect">
            <a:avLst/>
          </a:prstGeom>
        </p:spPr>
        <p:txBody>
          <a:bodyPr/>
          <a:lstStyle/>
          <a:p>
            <a:pPr>
              <a:lnSpc>
                <a:spcPct val="150000"/>
              </a:lnSpc>
              <a:buFont typeface="Wingdings" panose="05000000000000000000" pitchFamily="2" charset="2"/>
              <a:buChar char="Ø"/>
            </a:pPr>
            <a:r>
              <a:rPr lang="zh-CN" altLang="zh-CN" sz="2400" b="1" dirty="0">
                <a:latin typeface="微软雅黑" panose="020B0503020204020204" pitchFamily="82" charset="2"/>
                <a:ea typeface="微软雅黑" panose="020B0503020204020204" pitchFamily="82" charset="2"/>
              </a:rPr>
              <a:t>存储过程和函数是事先经过编译并存储在数据库中的</a:t>
            </a:r>
            <a:r>
              <a:rPr lang="zh-CN" altLang="zh-CN" sz="2400" b="1" u="sng" dirty="0">
                <a:latin typeface="微软雅黑" panose="020B0503020204020204" pitchFamily="82" charset="2"/>
                <a:ea typeface="微软雅黑" panose="020B0503020204020204" pitchFamily="82" charset="2"/>
              </a:rPr>
              <a:t>一段</a:t>
            </a:r>
            <a:r>
              <a:rPr lang="en-US" altLang="zh-CN" sz="2400" b="1" u="sng" dirty="0">
                <a:latin typeface="微软雅黑" panose="020B0503020204020204" pitchFamily="82" charset="2"/>
                <a:ea typeface="微软雅黑" panose="020B0503020204020204" pitchFamily="82" charset="2"/>
              </a:rPr>
              <a:t>SQL</a:t>
            </a:r>
            <a:r>
              <a:rPr lang="zh-CN" altLang="zh-CN" sz="2400" b="1" u="sng" dirty="0">
                <a:latin typeface="微软雅黑" panose="020B0503020204020204" pitchFamily="82" charset="2"/>
                <a:ea typeface="微软雅黑" panose="020B0503020204020204" pitchFamily="82" charset="2"/>
              </a:rPr>
              <a:t>语句的集合 </a:t>
            </a:r>
            <a:endParaRPr lang="en-US" altLang="zh-CN" sz="2400" b="1" u="sng" dirty="0">
              <a:latin typeface="微软雅黑" panose="020B0503020204020204" pitchFamily="82" charset="2"/>
              <a:ea typeface="微软雅黑" panose="020B0503020204020204" pitchFamily="82" charset="2"/>
            </a:endParaRPr>
          </a:p>
          <a:p>
            <a:pPr>
              <a:lnSpc>
                <a:spcPct val="150000"/>
              </a:lnSpc>
              <a:buFont typeface="Wingdings" panose="05000000000000000000" pitchFamily="2" charset="2"/>
              <a:buChar char="Ø"/>
            </a:pPr>
            <a:r>
              <a:rPr lang="zh-CN" altLang="zh-CN" sz="2400" b="1" dirty="0">
                <a:latin typeface="微软雅黑" panose="020B0503020204020204" pitchFamily="82" charset="2"/>
                <a:ea typeface="微软雅黑" panose="020B0503020204020204" pitchFamily="82" charset="2"/>
              </a:rPr>
              <a:t>存储过程和函数可以对一段代码进行</a:t>
            </a:r>
            <a:r>
              <a:rPr lang="zh-CN" altLang="zh-CN" sz="2400" b="1" dirty="0">
                <a:solidFill>
                  <a:srgbClr val="3B20FF"/>
                </a:solidFill>
                <a:latin typeface="微软雅黑" panose="020B0503020204020204" pitchFamily="82" charset="2"/>
                <a:ea typeface="微软雅黑" panose="020B0503020204020204" pitchFamily="82" charset="2"/>
              </a:rPr>
              <a:t>封装</a:t>
            </a:r>
            <a:r>
              <a:rPr lang="zh-CN" altLang="zh-CN" sz="2400" b="1" dirty="0">
                <a:latin typeface="微软雅黑" panose="020B0503020204020204" pitchFamily="82" charset="2"/>
                <a:ea typeface="微软雅黑" panose="020B0503020204020204" pitchFamily="82" charset="2"/>
              </a:rPr>
              <a:t>，以便日后调用 </a:t>
            </a:r>
            <a:endParaRPr lang="en-US" altLang="zh-CN" sz="2400" b="1" dirty="0">
              <a:latin typeface="微软雅黑" panose="020B0503020204020204" pitchFamily="82" charset="2"/>
              <a:ea typeface="微软雅黑" panose="020B0503020204020204" pitchFamily="82" charset="2"/>
            </a:endParaRPr>
          </a:p>
          <a:p>
            <a:pPr>
              <a:lnSpc>
                <a:spcPct val="150000"/>
              </a:lnSpc>
              <a:buFont typeface="Wingdings" panose="05000000000000000000" pitchFamily="2" charset="2"/>
              <a:buChar char="Ø"/>
            </a:pPr>
            <a:r>
              <a:rPr lang="zh-CN" altLang="zh-CN" sz="2400" b="1" dirty="0">
                <a:latin typeface="微软雅黑" panose="020B0503020204020204" pitchFamily="82" charset="2"/>
                <a:ea typeface="微软雅黑" panose="020B0503020204020204" pitchFamily="82" charset="2"/>
              </a:rPr>
              <a:t>数据库中创建存储过程</a:t>
            </a:r>
            <a:r>
              <a:rPr lang="zh-CN" altLang="en-US" sz="2400" b="1" dirty="0">
                <a:latin typeface="微软雅黑" panose="020B0503020204020204" pitchFamily="82" charset="2"/>
                <a:ea typeface="微软雅黑" panose="020B0503020204020204" pitchFamily="82" charset="2"/>
              </a:rPr>
              <a:t>的语句为</a:t>
            </a:r>
            <a:r>
              <a:rPr lang="en-US" altLang="zh-CN" sz="2400" b="1" dirty="0">
                <a:solidFill>
                  <a:srgbClr val="3B20FF"/>
                </a:solidFill>
                <a:latin typeface="微软雅黑" panose="020B0503020204020204" pitchFamily="82" charset="2"/>
                <a:ea typeface="微软雅黑" panose="020B0503020204020204" pitchFamily="82" charset="2"/>
              </a:rPr>
              <a:t>CREATE PROCEDURE</a:t>
            </a:r>
            <a:r>
              <a:rPr lang="zh-CN" altLang="en-US" sz="2400" b="1" dirty="0">
                <a:latin typeface="微软雅黑" panose="020B0503020204020204" pitchFamily="82" charset="2"/>
                <a:ea typeface="微软雅黑" panose="020B0503020204020204" pitchFamily="82" charset="2"/>
              </a:rPr>
              <a:t>，并</a:t>
            </a:r>
            <a:r>
              <a:rPr lang="zh-CN" altLang="zh-CN" sz="2400" b="1" dirty="0">
                <a:latin typeface="微软雅黑" panose="020B0503020204020204" pitchFamily="82" charset="2"/>
                <a:ea typeface="微软雅黑" panose="020B0503020204020204" pitchFamily="82" charset="2"/>
              </a:rPr>
              <a:t>通过</a:t>
            </a:r>
            <a:r>
              <a:rPr lang="en-US" altLang="zh-CN" sz="2400" b="1" dirty="0">
                <a:solidFill>
                  <a:srgbClr val="3B20FF"/>
                </a:solidFill>
                <a:latin typeface="微软雅黑" panose="020B0503020204020204" pitchFamily="82" charset="2"/>
                <a:ea typeface="微软雅黑" panose="020B0503020204020204" pitchFamily="82" charset="2"/>
              </a:rPr>
              <a:t>CALL</a:t>
            </a:r>
            <a:r>
              <a:rPr lang="zh-CN" altLang="zh-CN" sz="2400" b="1" dirty="0">
                <a:solidFill>
                  <a:srgbClr val="3B20FF"/>
                </a:solidFill>
                <a:latin typeface="微软雅黑" panose="020B0503020204020204" pitchFamily="82" charset="2"/>
                <a:ea typeface="微软雅黑" panose="020B0503020204020204" pitchFamily="82" charset="2"/>
              </a:rPr>
              <a:t>语句加存储过程名来调用</a:t>
            </a:r>
            <a:r>
              <a:rPr lang="zh-CN" altLang="zh-CN" sz="2400" b="1" dirty="0">
                <a:latin typeface="微软雅黑" panose="020B0503020204020204" pitchFamily="82" charset="2"/>
                <a:ea typeface="微软雅黑" panose="020B0503020204020204" pitchFamily="82" charset="2"/>
              </a:rPr>
              <a:t>存储过程 </a:t>
            </a:r>
            <a:endParaRPr lang="en-US" altLang="zh-CN" sz="2400" b="1" dirty="0">
              <a:latin typeface="微软雅黑" panose="020B0503020204020204" pitchFamily="82" charset="2"/>
              <a:ea typeface="微软雅黑" panose="020B0503020204020204" pitchFamily="82" charset="2"/>
            </a:endParaRPr>
          </a:p>
          <a:p>
            <a:pPr>
              <a:lnSpc>
                <a:spcPct val="150000"/>
              </a:lnSpc>
              <a:buFont typeface="Wingdings" panose="05000000000000000000" pitchFamily="2" charset="2"/>
              <a:buChar char="Ø"/>
            </a:pPr>
            <a:r>
              <a:rPr lang="zh-CN" altLang="en-US" sz="2400" b="1" dirty="0">
                <a:latin typeface="微软雅黑" panose="020B0503020204020204" pitchFamily="82" charset="2"/>
                <a:ea typeface="微软雅黑" panose="020B0503020204020204" pitchFamily="82" charset="2"/>
              </a:rPr>
              <a:t>数据库中创建函数的语句为</a:t>
            </a:r>
            <a:r>
              <a:rPr lang="en-US" altLang="zh-CN" sz="2400" b="1" dirty="0">
                <a:solidFill>
                  <a:srgbClr val="3B20FF"/>
                </a:solidFill>
                <a:latin typeface="微软雅黑" panose="020B0503020204020204" pitchFamily="82" charset="2"/>
                <a:ea typeface="微软雅黑" panose="020B0503020204020204" pitchFamily="82" charset="2"/>
              </a:rPr>
              <a:t>CREATE FUNCTION</a:t>
            </a:r>
            <a:r>
              <a:rPr lang="zh-CN" altLang="en-US" sz="2400" b="1" dirty="0">
                <a:latin typeface="微软雅黑" panose="020B0503020204020204" pitchFamily="82" charset="2"/>
                <a:ea typeface="微软雅黑" panose="020B0503020204020204" pitchFamily="82" charset="2"/>
              </a:rPr>
              <a:t>，并</a:t>
            </a:r>
            <a:r>
              <a:rPr lang="zh-CN" altLang="zh-CN" sz="2400" b="1" dirty="0">
                <a:solidFill>
                  <a:srgbClr val="3B20FF"/>
                </a:solidFill>
                <a:latin typeface="微软雅黑" panose="020B0503020204020204" pitchFamily="82" charset="2"/>
                <a:ea typeface="微软雅黑" panose="020B0503020204020204" pitchFamily="82" charset="2"/>
              </a:rPr>
              <a:t>通过函数名来调</a:t>
            </a:r>
            <a:r>
              <a:rPr lang="zh-CN" altLang="zh-CN" sz="2400" b="1" dirty="0">
                <a:latin typeface="微软雅黑" panose="020B0503020204020204" pitchFamily="82" charset="2"/>
                <a:ea typeface="微软雅黑" panose="020B0503020204020204" pitchFamily="82" charset="2"/>
              </a:rPr>
              <a:t>用函数</a:t>
            </a:r>
            <a:endParaRPr kumimoji="1" lang="zh-CN" altLang="en-US" sz="2400" b="1" dirty="0">
              <a:latin typeface="微软雅黑" panose="020B0503020204020204" pitchFamily="82" charset="2"/>
              <a:ea typeface="微软雅黑" panose="020B0503020204020204" pitchFamily="82" charset="2"/>
            </a:endParaRPr>
          </a:p>
        </p:txBody>
      </p:sp>
      <p:sp>
        <p:nvSpPr>
          <p:cNvPr id="3" name="页脚占位符 2">
            <a:extLst>
              <a:ext uri="{FF2B5EF4-FFF2-40B4-BE49-F238E27FC236}">
                <a16:creationId xmlns:a16="http://schemas.microsoft.com/office/drawing/2014/main" id="{C733A374-358D-5C39-FFD2-3FCDA84CB868}"/>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1008AFDB-5C2D-4684-B2B3-32056C8E8AD6}"/>
              </a:ext>
            </a:extLst>
          </p:cNvPr>
          <p:cNvSpPr>
            <a:spLocks noGrp="1"/>
          </p:cNvSpPr>
          <p:nvPr>
            <p:ph type="sldNum" sz="quarter" idx="12"/>
          </p:nvPr>
        </p:nvSpPr>
        <p:spPr/>
        <p:txBody>
          <a:bodyPr/>
          <a:lstStyle/>
          <a:p>
            <a:fld id="{4B0D34C0-35A8-654C-9FBA-7B4E017BD630}" type="slidenum">
              <a:rPr lang="en-US" altLang="zh-CN" smtClean="0"/>
              <a:t>65</a:t>
            </a:fld>
            <a:endParaRPr kumimoji="1" lang="zh-CN" altLang="en-US"/>
          </a:p>
        </p:txBody>
      </p:sp>
      <p:sp>
        <p:nvSpPr>
          <p:cNvPr id="5" name="Shape18">
            <a:extLst>
              <a:ext uri="{FF2B5EF4-FFF2-40B4-BE49-F238E27FC236}">
                <a16:creationId xmlns:a16="http://schemas.microsoft.com/office/drawing/2014/main" id="{DE87E96D-D78C-F98B-92AB-D9A82FB2DE85}"/>
              </a:ext>
            </a:extLst>
          </p:cNvPr>
          <p:cNvSpPr/>
          <p:nvPr/>
        </p:nvSpPr>
        <p:spPr>
          <a:xfrm>
            <a:off x="188274" y="4079210"/>
            <a:ext cx="6355962" cy="2467908"/>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7" name="内容占位符 2">
            <a:extLst>
              <a:ext uri="{FF2B5EF4-FFF2-40B4-BE49-F238E27FC236}">
                <a16:creationId xmlns:a16="http://schemas.microsoft.com/office/drawing/2014/main" id="{0A817780-4104-CA70-9874-1F4343B64576}"/>
              </a:ext>
            </a:extLst>
          </p:cNvPr>
          <p:cNvSpPr txBox="1">
            <a:spLocks/>
          </p:cNvSpPr>
          <p:nvPr/>
        </p:nvSpPr>
        <p:spPr>
          <a:xfrm>
            <a:off x="367553" y="4096869"/>
            <a:ext cx="6176682" cy="2570630"/>
          </a:xfrm>
          <a:prstGeom prst="rect">
            <a:avLst/>
          </a:prstGeom>
        </p:spPr>
        <p:txBody>
          <a:bodyPr/>
          <a:lstStyle>
            <a:lvl1pPr marL="316531" indent="-316531" algn="l" rtl="0" eaLnBrk="1" fontAlgn="base" hangingPunct="1">
              <a:spcBef>
                <a:spcPct val="20000"/>
              </a:spcBef>
              <a:spcAft>
                <a:spcPct val="0"/>
              </a:spcAft>
              <a:buFont typeface="Wingdings" charset="2"/>
              <a:buChar char="p"/>
              <a:defRPr kumimoji="1" sz="3200" b="0">
                <a:solidFill>
                  <a:schemeClr val="tx1"/>
                </a:solidFill>
                <a:effectLst/>
                <a:latin typeface="Arial"/>
                <a:ea typeface="黑体"/>
                <a:cs typeface="Arial"/>
              </a:defRPr>
            </a:lvl1pPr>
            <a:lvl2pPr marL="685817" indent="-263776" algn="l" rtl="0" eaLnBrk="1" fontAlgn="base" hangingPunct="1">
              <a:spcBef>
                <a:spcPct val="20000"/>
              </a:spcBef>
              <a:spcAft>
                <a:spcPct val="0"/>
              </a:spcAft>
              <a:buChar char="–"/>
              <a:defRPr kumimoji="1" sz="2800" b="0">
                <a:solidFill>
                  <a:schemeClr val="tx1"/>
                </a:solidFill>
                <a:effectLst/>
                <a:latin typeface="Arial"/>
                <a:ea typeface="黑体"/>
                <a:cs typeface="Arial"/>
              </a:defRPr>
            </a:lvl2pPr>
            <a:lvl3pPr marL="1055103" indent="-211021" algn="l" rtl="0" eaLnBrk="1" fontAlgn="base" hangingPunct="1">
              <a:spcBef>
                <a:spcPct val="20000"/>
              </a:spcBef>
              <a:spcAft>
                <a:spcPct val="0"/>
              </a:spcAft>
              <a:buChar char="•"/>
              <a:defRPr kumimoji="1" sz="2400" b="0">
                <a:solidFill>
                  <a:schemeClr val="tx1"/>
                </a:solidFill>
                <a:effectLst/>
                <a:latin typeface="Arial"/>
                <a:ea typeface="黑体"/>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a:lstStyle>
          <a:p>
            <a:pPr>
              <a:lnSpc>
                <a:spcPct val="150000"/>
              </a:lnSpc>
              <a:buFont typeface="Wingdings" panose="05000000000000000000" pitchFamily="2" charset="2"/>
              <a:buChar char="Ø"/>
            </a:pPr>
            <a:r>
              <a:rPr lang="zh-CN" altLang="zh-CN" sz="2400" b="1" kern="0" dirty="0">
                <a:latin typeface="微软雅黑" panose="020B0503020204020204" pitchFamily="82" charset="2"/>
                <a:ea typeface="微软雅黑" panose="020B0503020204020204" pitchFamily="82" charset="2"/>
              </a:rPr>
              <a:t>存储过程</a:t>
            </a:r>
            <a:r>
              <a:rPr lang="zh-CN" altLang="en-US" sz="2400" b="1" kern="0" dirty="0">
                <a:latin typeface="微软雅黑" panose="020B0503020204020204" pitchFamily="82" charset="2"/>
                <a:ea typeface="微软雅黑" panose="020B0503020204020204" pitchFamily="82" charset="2"/>
              </a:rPr>
              <a:t>优势：</a:t>
            </a:r>
            <a:endParaRPr lang="en-US" altLang="zh-CN" sz="2400" b="1" kern="0" dirty="0">
              <a:latin typeface="微软雅黑" panose="020B0503020204020204" pitchFamily="82" charset="2"/>
              <a:ea typeface="微软雅黑" panose="020B0503020204020204" pitchFamily="82" charset="2"/>
            </a:endParaRPr>
          </a:p>
          <a:p>
            <a:pPr lvl="1">
              <a:lnSpc>
                <a:spcPct val="150000"/>
              </a:lnSpc>
              <a:buFont typeface="Wingdings" panose="05000000000000000000" pitchFamily="2" charset="2"/>
              <a:buChar char="Ø"/>
            </a:pPr>
            <a:r>
              <a:rPr lang="zh-CN" altLang="en-US" sz="2000" b="1" kern="0" dirty="0">
                <a:latin typeface="微软雅黑" panose="020B0503020204020204" pitchFamily="82" charset="2"/>
                <a:ea typeface="微软雅黑" panose="020B0503020204020204" pitchFamily="82" charset="2"/>
              </a:rPr>
              <a:t>降低网络开销（存储到</a:t>
            </a:r>
            <a:r>
              <a:rPr lang="en-US" altLang="zh-CN" sz="2000" b="1" kern="0" dirty="0">
                <a:latin typeface="微软雅黑" panose="020B0503020204020204" pitchFamily="82" charset="2"/>
                <a:ea typeface="微软雅黑" panose="020B0503020204020204" pitchFamily="82" charset="2"/>
              </a:rPr>
              <a:t>DB</a:t>
            </a:r>
            <a:r>
              <a:rPr lang="zh-CN" altLang="en-US" sz="2000" b="1" kern="0" dirty="0">
                <a:latin typeface="微软雅黑" panose="020B0503020204020204" pitchFamily="82" charset="2"/>
                <a:ea typeface="微软雅黑" panose="020B0503020204020204" pitchFamily="82" charset="2"/>
              </a:rPr>
              <a:t>中，不频繁网络交互）</a:t>
            </a:r>
            <a:endParaRPr lang="en-US" altLang="zh-CN" sz="2000" b="1" kern="0" dirty="0">
              <a:latin typeface="微软雅黑" panose="020B0503020204020204" pitchFamily="82" charset="2"/>
              <a:ea typeface="微软雅黑" panose="020B0503020204020204" pitchFamily="82" charset="2"/>
            </a:endParaRPr>
          </a:p>
          <a:p>
            <a:pPr lvl="1">
              <a:lnSpc>
                <a:spcPct val="150000"/>
              </a:lnSpc>
              <a:buFont typeface="Wingdings" panose="05000000000000000000" pitchFamily="2" charset="2"/>
              <a:buChar char="Ø"/>
            </a:pPr>
            <a:r>
              <a:rPr lang="zh-CN" altLang="en-US" sz="2000" b="1" kern="0" dirty="0">
                <a:latin typeface="微软雅黑" panose="020B0503020204020204" pitchFamily="82" charset="2"/>
                <a:ea typeface="微软雅黑" panose="020B0503020204020204" pitchFamily="82" charset="2"/>
              </a:rPr>
              <a:t>安全性高</a:t>
            </a:r>
            <a:endParaRPr lang="en-US" altLang="zh-CN" sz="2000" b="1" kern="0" dirty="0">
              <a:latin typeface="微软雅黑" panose="020B0503020204020204" pitchFamily="82" charset="2"/>
              <a:ea typeface="微软雅黑" panose="020B0503020204020204" pitchFamily="82" charset="2"/>
            </a:endParaRPr>
          </a:p>
          <a:p>
            <a:pPr lvl="1">
              <a:lnSpc>
                <a:spcPct val="150000"/>
              </a:lnSpc>
              <a:buFont typeface="Wingdings" panose="05000000000000000000" pitchFamily="2" charset="2"/>
              <a:buChar char="Ø"/>
            </a:pPr>
            <a:r>
              <a:rPr lang="zh-CN" altLang="en-US" sz="2000" b="1" kern="0" dirty="0">
                <a:latin typeface="微软雅黑" panose="020B0503020204020204" pitchFamily="82" charset="2"/>
                <a:ea typeface="微软雅黑" panose="020B0503020204020204" pitchFamily="82" charset="2"/>
              </a:rPr>
              <a:t>性能高，编译一次多次使用</a:t>
            </a:r>
            <a:endParaRPr lang="en-US" altLang="zh-CN" sz="2000" b="1" kern="0" dirty="0">
              <a:latin typeface="微软雅黑" panose="020B0503020204020204" pitchFamily="82" charset="2"/>
              <a:ea typeface="微软雅黑" panose="020B0503020204020204" pitchFamily="82" charset="2"/>
            </a:endParaRPr>
          </a:p>
          <a:p>
            <a:pPr lvl="1">
              <a:lnSpc>
                <a:spcPct val="150000"/>
              </a:lnSpc>
              <a:buFont typeface="Wingdings" panose="05000000000000000000" pitchFamily="2" charset="2"/>
              <a:buChar char="Ø"/>
            </a:pPr>
            <a:endParaRPr lang="en-US" altLang="zh-CN" sz="2000" b="1" kern="0" dirty="0">
              <a:latin typeface="微软雅黑" panose="020B0503020204020204" pitchFamily="82" charset="2"/>
              <a:ea typeface="微软雅黑" panose="020B0503020204020204" pitchFamily="82" charset="2"/>
            </a:endParaRPr>
          </a:p>
          <a:p>
            <a:pPr lvl="1">
              <a:lnSpc>
                <a:spcPct val="150000"/>
              </a:lnSpc>
              <a:buFont typeface="Wingdings" panose="05000000000000000000" pitchFamily="2" charset="2"/>
              <a:buChar char="Ø"/>
            </a:pPr>
            <a:endParaRPr lang="en-US" altLang="zh-CN" sz="2000" b="1" kern="0" dirty="0">
              <a:latin typeface="微软雅黑" panose="020B0503020204020204" pitchFamily="82" charset="2"/>
              <a:ea typeface="微软雅黑" panose="020B0503020204020204" pitchFamily="82" charset="2"/>
            </a:endParaRPr>
          </a:p>
        </p:txBody>
      </p:sp>
      <p:sp>
        <p:nvSpPr>
          <p:cNvPr id="8" name="Shape18">
            <a:extLst>
              <a:ext uri="{FF2B5EF4-FFF2-40B4-BE49-F238E27FC236}">
                <a16:creationId xmlns:a16="http://schemas.microsoft.com/office/drawing/2014/main" id="{EC1BCFF7-B8F9-5734-F4AB-5A011106AB28}"/>
              </a:ext>
            </a:extLst>
          </p:cNvPr>
          <p:cNvSpPr/>
          <p:nvPr/>
        </p:nvSpPr>
        <p:spPr>
          <a:xfrm>
            <a:off x="6666333" y="4061551"/>
            <a:ext cx="4938863" cy="2467908"/>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0" name="内容占位符 2">
            <a:extLst>
              <a:ext uri="{FF2B5EF4-FFF2-40B4-BE49-F238E27FC236}">
                <a16:creationId xmlns:a16="http://schemas.microsoft.com/office/drawing/2014/main" id="{DB194A34-5213-CD8E-22CD-CF209DB7B063}"/>
              </a:ext>
            </a:extLst>
          </p:cNvPr>
          <p:cNvSpPr txBox="1">
            <a:spLocks/>
          </p:cNvSpPr>
          <p:nvPr/>
        </p:nvSpPr>
        <p:spPr>
          <a:xfrm>
            <a:off x="6845612" y="4079210"/>
            <a:ext cx="4799555" cy="2570630"/>
          </a:xfrm>
          <a:prstGeom prst="rect">
            <a:avLst/>
          </a:prstGeom>
        </p:spPr>
        <p:txBody>
          <a:bodyPr/>
          <a:lstStyle>
            <a:lvl1pPr marL="316531" indent="-316531" algn="l" rtl="0" eaLnBrk="1" fontAlgn="base" hangingPunct="1">
              <a:spcBef>
                <a:spcPct val="20000"/>
              </a:spcBef>
              <a:spcAft>
                <a:spcPct val="0"/>
              </a:spcAft>
              <a:buFont typeface="Wingdings" charset="2"/>
              <a:buChar char="p"/>
              <a:defRPr kumimoji="1" sz="3200" b="0">
                <a:solidFill>
                  <a:schemeClr val="tx1"/>
                </a:solidFill>
                <a:effectLst/>
                <a:latin typeface="Arial"/>
                <a:ea typeface="黑体"/>
                <a:cs typeface="Arial"/>
              </a:defRPr>
            </a:lvl1pPr>
            <a:lvl2pPr marL="685817" indent="-263776" algn="l" rtl="0" eaLnBrk="1" fontAlgn="base" hangingPunct="1">
              <a:spcBef>
                <a:spcPct val="20000"/>
              </a:spcBef>
              <a:spcAft>
                <a:spcPct val="0"/>
              </a:spcAft>
              <a:buChar char="–"/>
              <a:defRPr kumimoji="1" sz="2800" b="0">
                <a:solidFill>
                  <a:schemeClr val="tx1"/>
                </a:solidFill>
                <a:effectLst/>
                <a:latin typeface="Arial"/>
                <a:ea typeface="黑体"/>
                <a:cs typeface="Arial"/>
              </a:defRPr>
            </a:lvl2pPr>
            <a:lvl3pPr marL="1055103" indent="-211021" algn="l" rtl="0" eaLnBrk="1" fontAlgn="base" hangingPunct="1">
              <a:spcBef>
                <a:spcPct val="20000"/>
              </a:spcBef>
              <a:spcAft>
                <a:spcPct val="0"/>
              </a:spcAft>
              <a:buChar char="•"/>
              <a:defRPr kumimoji="1" sz="2400" b="0">
                <a:solidFill>
                  <a:schemeClr val="tx1"/>
                </a:solidFill>
                <a:effectLst/>
                <a:latin typeface="Arial"/>
                <a:ea typeface="黑体"/>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a:lstStyle>
          <a:p>
            <a:pPr>
              <a:lnSpc>
                <a:spcPct val="150000"/>
              </a:lnSpc>
              <a:buFont typeface="Wingdings" panose="05000000000000000000" pitchFamily="2" charset="2"/>
              <a:buChar char="Ø"/>
            </a:pPr>
            <a:r>
              <a:rPr lang="zh-CN" altLang="zh-CN" sz="2400" b="1" kern="0" dirty="0">
                <a:latin typeface="微软雅黑" panose="020B0503020204020204" pitchFamily="82" charset="2"/>
                <a:ea typeface="微软雅黑" panose="020B0503020204020204" pitchFamily="82" charset="2"/>
              </a:rPr>
              <a:t>存储过程</a:t>
            </a:r>
            <a:r>
              <a:rPr lang="zh-CN" altLang="en-US" sz="2400" b="1" kern="0" dirty="0">
                <a:latin typeface="微软雅黑" panose="020B0503020204020204" pitchFamily="82" charset="2"/>
                <a:ea typeface="微软雅黑" panose="020B0503020204020204" pitchFamily="82" charset="2"/>
              </a:rPr>
              <a:t>劣势：</a:t>
            </a:r>
            <a:endParaRPr lang="en-US" altLang="zh-CN" sz="2400" b="1" kern="0" dirty="0">
              <a:latin typeface="微软雅黑" panose="020B0503020204020204" pitchFamily="82" charset="2"/>
              <a:ea typeface="微软雅黑" panose="020B0503020204020204" pitchFamily="82" charset="2"/>
            </a:endParaRPr>
          </a:p>
          <a:p>
            <a:pPr lvl="1">
              <a:lnSpc>
                <a:spcPct val="150000"/>
              </a:lnSpc>
              <a:buFont typeface="Wingdings" panose="05000000000000000000" pitchFamily="2" charset="2"/>
              <a:buChar char="Ø"/>
            </a:pPr>
            <a:r>
              <a:rPr lang="zh-CN" altLang="en-US" sz="2000" b="1" kern="0" dirty="0">
                <a:latin typeface="微软雅黑" panose="020B0503020204020204" pitchFamily="82" charset="2"/>
                <a:ea typeface="微软雅黑" panose="020B0503020204020204" pitchFamily="82" charset="2"/>
              </a:rPr>
              <a:t>开发调试难</a:t>
            </a:r>
            <a:endParaRPr lang="en-US" altLang="zh-CN" sz="2000" b="1" kern="0" dirty="0">
              <a:latin typeface="微软雅黑" panose="020B0503020204020204" pitchFamily="82" charset="2"/>
              <a:ea typeface="微软雅黑" panose="020B0503020204020204" pitchFamily="82" charset="2"/>
            </a:endParaRPr>
          </a:p>
          <a:p>
            <a:pPr lvl="1">
              <a:lnSpc>
                <a:spcPct val="150000"/>
              </a:lnSpc>
              <a:buFont typeface="Wingdings" panose="05000000000000000000" pitchFamily="2" charset="2"/>
              <a:buChar char="Ø"/>
            </a:pPr>
            <a:r>
              <a:rPr lang="zh-CN" altLang="en-US" sz="2000" b="1" kern="0" dirty="0">
                <a:latin typeface="微软雅黑" panose="020B0503020204020204" pitchFamily="82" charset="2"/>
                <a:ea typeface="微软雅黑" panose="020B0503020204020204" pitchFamily="82" charset="2"/>
              </a:rPr>
              <a:t>可移植性差</a:t>
            </a:r>
            <a:endParaRPr lang="en-US" altLang="zh-CN" sz="2000" b="1" kern="0" dirty="0">
              <a:latin typeface="微软雅黑" panose="020B0503020204020204" pitchFamily="82" charset="2"/>
              <a:ea typeface="微软雅黑" panose="020B0503020204020204" pitchFamily="82" charset="2"/>
            </a:endParaRPr>
          </a:p>
          <a:p>
            <a:pPr lvl="1">
              <a:lnSpc>
                <a:spcPct val="150000"/>
              </a:lnSpc>
              <a:buFont typeface="Wingdings" panose="05000000000000000000" pitchFamily="2" charset="2"/>
              <a:buChar char="Ø"/>
            </a:pPr>
            <a:r>
              <a:rPr lang="zh-CN" altLang="en-US" sz="2000" b="1" kern="0" dirty="0">
                <a:latin typeface="微软雅黑" panose="020B0503020204020204" pitchFamily="82" charset="2"/>
                <a:ea typeface="微软雅黑" panose="020B0503020204020204" pitchFamily="82" charset="2"/>
              </a:rPr>
              <a:t>难以支持分布式数据库</a:t>
            </a:r>
            <a:endParaRPr lang="en-US" altLang="zh-CN" sz="2000" b="1" kern="0" dirty="0">
              <a:latin typeface="微软雅黑" panose="020B0503020204020204" pitchFamily="82" charset="2"/>
              <a:ea typeface="微软雅黑" panose="020B0503020204020204" pitchFamily="82" charset="2"/>
            </a:endParaRPr>
          </a:p>
          <a:p>
            <a:pPr lvl="1">
              <a:lnSpc>
                <a:spcPct val="150000"/>
              </a:lnSpc>
              <a:buFont typeface="Wingdings" panose="05000000000000000000" pitchFamily="2" charset="2"/>
              <a:buChar char="Ø"/>
            </a:pPr>
            <a:endParaRPr lang="en-US" altLang="zh-CN" sz="2000" b="1" kern="0" dirty="0">
              <a:latin typeface="微软雅黑" panose="020B0503020204020204" pitchFamily="82" charset="2"/>
              <a:ea typeface="微软雅黑" panose="020B0503020204020204" pitchFamily="82" charset="2"/>
            </a:endParaRPr>
          </a:p>
        </p:txBody>
      </p:sp>
    </p:spTree>
    <p:extLst>
      <p:ext uri="{BB962C8B-B14F-4D97-AF65-F5344CB8AC3E}">
        <p14:creationId xmlns:p14="http://schemas.microsoft.com/office/powerpoint/2010/main" val="32010291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9">
            <a:extLst>
              <a:ext uri="{FF2B5EF4-FFF2-40B4-BE49-F238E27FC236}">
                <a16:creationId xmlns:a16="http://schemas.microsoft.com/office/drawing/2014/main" id="{003226AC-6541-4649-B6AC-1E73BD4D9C4F}"/>
              </a:ext>
            </a:extLst>
          </p:cNvPr>
          <p:cNvSpPr/>
          <p:nvPr/>
        </p:nvSpPr>
        <p:spPr>
          <a:xfrm>
            <a:off x="277366" y="1163207"/>
            <a:ext cx="11479282" cy="564104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8" name="Shape18">
            <a:extLst>
              <a:ext uri="{FF2B5EF4-FFF2-40B4-BE49-F238E27FC236}">
                <a16:creationId xmlns:a16="http://schemas.microsoft.com/office/drawing/2014/main" id="{CA02947C-86FA-43A0-AEA7-1533075A3978}"/>
              </a:ext>
            </a:extLst>
          </p:cNvPr>
          <p:cNvSpPr/>
          <p:nvPr/>
        </p:nvSpPr>
        <p:spPr>
          <a:xfrm>
            <a:off x="435353" y="3000175"/>
            <a:ext cx="10071282" cy="2584837"/>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创建和调用存储过程</a:t>
            </a:r>
            <a:endParaRPr kumimoji="1" lang="zh-CN" altLang="en-US" dirty="0"/>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04800" y="1201270"/>
            <a:ext cx="11456894" cy="5602978"/>
          </a:xfrm>
          <a:prstGeom prst="rect">
            <a:avLst/>
          </a:prstGeom>
        </p:spPr>
        <p:txBody>
          <a:bodyPr/>
          <a:lstStyle/>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创建存储过程的语法格式为：</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l"/>
            </a:pP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括号内指定参数列表（也可以没有参数，但括号不可省略） </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en-US" altLang="zh-CN" sz="2000" dirty="0">
                <a:latin typeface="微软雅黑" panose="020B0503020204020204" pitchFamily="82" charset="2"/>
                <a:ea typeface="微软雅黑" panose="020B0503020204020204" pitchFamily="82" charset="2"/>
              </a:rPr>
              <a:t>BEGIN…END</a:t>
            </a:r>
            <a:r>
              <a:rPr lang="zh-CN" altLang="zh-CN" sz="2000" dirty="0">
                <a:latin typeface="微软雅黑" panose="020B0503020204020204" pitchFamily="82" charset="2"/>
                <a:ea typeface="微软雅黑" panose="020B0503020204020204" pitchFamily="82" charset="2"/>
              </a:rPr>
              <a:t>之间是该存储过程要执行的</a:t>
            </a:r>
            <a:r>
              <a:rPr lang="en-US" altLang="zh-CN" sz="2000" dirty="0">
                <a:latin typeface="微软雅黑" panose="020B0503020204020204" pitchFamily="82" charset="2"/>
                <a:ea typeface="微软雅黑" panose="020B0503020204020204" pitchFamily="82" charset="2"/>
              </a:rPr>
              <a:t>SQL</a:t>
            </a:r>
            <a:r>
              <a:rPr lang="zh-CN" altLang="zh-CN" sz="2000" dirty="0">
                <a:latin typeface="微软雅黑" panose="020B0503020204020204" pitchFamily="82" charset="2"/>
                <a:ea typeface="微软雅黑" panose="020B0503020204020204" pitchFamily="82" charset="2"/>
              </a:rPr>
              <a:t>语句 </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终止符标志着存储过程的结束 </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参数的格式为</a:t>
            </a:r>
            <a:r>
              <a:rPr lang="zh-CN" altLang="en-US" sz="2000" dirty="0">
                <a:latin typeface="微软雅黑" panose="020B0503020204020204" pitchFamily="82" charset="2"/>
                <a:ea typeface="微软雅黑" panose="020B0503020204020204" pitchFamily="82" charset="2"/>
              </a:rPr>
              <a:t>：</a:t>
            </a:r>
            <a:r>
              <a:rPr lang="en-US" altLang="zh-CN" sz="2000" dirty="0">
                <a:latin typeface="微软雅黑" panose="020B0503020204020204" pitchFamily="82" charset="2"/>
                <a:ea typeface="微软雅黑" panose="020B0503020204020204" pitchFamily="82" charset="2"/>
              </a:rPr>
              <a:t> [IN|OUT|INOUT] </a:t>
            </a:r>
            <a:r>
              <a:rPr lang="zh-CN" altLang="zh-CN" sz="2000" dirty="0">
                <a:latin typeface="微软雅黑" panose="020B0503020204020204" pitchFamily="82" charset="2"/>
                <a:ea typeface="微软雅黑" panose="020B0503020204020204" pitchFamily="82" charset="2"/>
              </a:rPr>
              <a:t>参数名 参数数据类型</a:t>
            </a:r>
          </a:p>
          <a:p>
            <a:pPr lvl="2">
              <a:buFont typeface="Wingdings" panose="05000000000000000000" pitchFamily="2" charset="2"/>
              <a:buChar char="u"/>
            </a:pPr>
            <a:r>
              <a:rPr lang="en-US" altLang="zh-CN" sz="1600" dirty="0">
                <a:latin typeface="微软雅黑" panose="020B0503020204020204" pitchFamily="82" charset="2"/>
                <a:ea typeface="微软雅黑" panose="020B0503020204020204" pitchFamily="82" charset="2"/>
              </a:rPr>
              <a:t>IN</a:t>
            </a:r>
            <a:r>
              <a:rPr lang="zh-CN" altLang="zh-CN" sz="1600" dirty="0">
                <a:latin typeface="微软雅黑" panose="020B0503020204020204" pitchFamily="82" charset="2"/>
                <a:ea typeface="微软雅黑" panose="020B0503020204020204" pitchFamily="82" charset="2"/>
              </a:rPr>
              <a:t>表示该参数为输入参数，</a:t>
            </a:r>
            <a:r>
              <a:rPr lang="en-US" altLang="zh-CN" sz="1600" dirty="0">
                <a:latin typeface="微软雅黑" panose="020B0503020204020204" pitchFamily="82" charset="2"/>
                <a:ea typeface="微软雅黑" panose="020B0503020204020204" pitchFamily="82" charset="2"/>
              </a:rPr>
              <a:t>OUT</a:t>
            </a:r>
            <a:r>
              <a:rPr lang="zh-CN" altLang="zh-CN" sz="1600" dirty="0">
                <a:latin typeface="微软雅黑" panose="020B0503020204020204" pitchFamily="82" charset="2"/>
                <a:ea typeface="微软雅黑" panose="020B0503020204020204" pitchFamily="82" charset="2"/>
              </a:rPr>
              <a:t>表示该参数为输出参数，</a:t>
            </a:r>
            <a:r>
              <a:rPr lang="en-US" altLang="zh-CN" sz="1600" dirty="0">
                <a:latin typeface="微软雅黑" panose="020B0503020204020204" pitchFamily="82" charset="2"/>
                <a:ea typeface="微软雅黑" panose="020B0503020204020204" pitchFamily="82" charset="2"/>
              </a:rPr>
              <a:t>INOUT</a:t>
            </a:r>
            <a:r>
              <a:rPr lang="zh-CN" altLang="zh-CN" sz="1600" dirty="0">
                <a:latin typeface="微软雅黑" panose="020B0503020204020204" pitchFamily="82" charset="2"/>
                <a:ea typeface="微软雅黑" panose="020B0503020204020204" pitchFamily="82" charset="2"/>
              </a:rPr>
              <a:t>表示该参数既可以输入也可以输出 </a:t>
            </a:r>
            <a:endParaRPr lang="en-US" altLang="zh-CN" sz="1600" dirty="0">
              <a:latin typeface="微软雅黑" panose="020B0503020204020204" pitchFamily="82" charset="2"/>
              <a:ea typeface="微软雅黑" panose="020B0503020204020204" pitchFamily="82" charset="2"/>
            </a:endParaRPr>
          </a:p>
          <a:p>
            <a:pPr lvl="2">
              <a:buFont typeface="Wingdings" panose="05000000000000000000" pitchFamily="2" charset="2"/>
              <a:buChar char="u"/>
            </a:pPr>
            <a:r>
              <a:rPr lang="zh-CN" altLang="zh-CN" sz="1600" dirty="0">
                <a:latin typeface="微软雅黑" panose="020B0503020204020204" pitchFamily="82" charset="2"/>
                <a:ea typeface="微软雅黑" panose="020B0503020204020204" pitchFamily="82" charset="2"/>
              </a:rPr>
              <a:t>参数名指定该参数的名称 </a:t>
            </a:r>
            <a:endParaRPr lang="en-US" altLang="zh-CN" sz="1600" dirty="0">
              <a:latin typeface="微软雅黑" panose="020B0503020204020204" pitchFamily="82" charset="2"/>
              <a:ea typeface="微软雅黑" panose="020B0503020204020204" pitchFamily="82" charset="2"/>
            </a:endParaRPr>
          </a:p>
          <a:p>
            <a:pPr lvl="2">
              <a:buFont typeface="Wingdings" panose="05000000000000000000" pitchFamily="2" charset="2"/>
              <a:buChar char="u"/>
            </a:pPr>
            <a:r>
              <a:rPr lang="zh-CN" altLang="zh-CN" sz="1600" dirty="0">
                <a:latin typeface="微软雅黑" panose="020B0503020204020204" pitchFamily="82" charset="2"/>
                <a:ea typeface="微软雅黑" panose="020B0503020204020204" pitchFamily="82" charset="2"/>
              </a:rPr>
              <a:t>参数数据类型指定该参数的数据类型，比如</a:t>
            </a:r>
            <a:r>
              <a:rPr lang="en-US" altLang="zh-CN" sz="1600" dirty="0">
                <a:latin typeface="微软雅黑" panose="020B0503020204020204" pitchFamily="82" charset="2"/>
                <a:ea typeface="微软雅黑" panose="020B0503020204020204" pitchFamily="82" charset="2"/>
              </a:rPr>
              <a:t>INT</a:t>
            </a:r>
            <a:r>
              <a:rPr lang="zh-CN" altLang="zh-CN" sz="1600" dirty="0">
                <a:latin typeface="微软雅黑" panose="020B0503020204020204" pitchFamily="82" charset="2"/>
                <a:ea typeface="微软雅黑" panose="020B0503020204020204" pitchFamily="82" charset="2"/>
              </a:rPr>
              <a:t>，</a:t>
            </a:r>
            <a:r>
              <a:rPr lang="en-US" altLang="zh-CN" sz="1600" dirty="0">
                <a:latin typeface="微软雅黑" panose="020B0503020204020204" pitchFamily="82" charset="2"/>
                <a:ea typeface="微软雅黑" panose="020B0503020204020204" pitchFamily="82" charset="2"/>
              </a:rPr>
              <a:t>FLOAT</a:t>
            </a:r>
            <a:r>
              <a:rPr lang="zh-CN" altLang="zh-CN" sz="1600" dirty="0">
                <a:latin typeface="微软雅黑" panose="020B0503020204020204" pitchFamily="82" charset="2"/>
                <a:ea typeface="微软雅黑" panose="020B0503020204020204" pitchFamily="82" charset="2"/>
              </a:rPr>
              <a:t>，</a:t>
            </a:r>
            <a:r>
              <a:rPr lang="en-US" altLang="zh-CN" sz="1600" dirty="0">
                <a:latin typeface="微软雅黑" panose="020B0503020204020204" pitchFamily="82" charset="2"/>
                <a:ea typeface="微软雅黑" panose="020B0503020204020204" pitchFamily="82" charset="2"/>
              </a:rPr>
              <a:t>VARCHAR(n)</a:t>
            </a:r>
            <a:r>
              <a:rPr lang="zh-CN" altLang="zh-CN" sz="1600" dirty="0">
                <a:latin typeface="微软雅黑" panose="020B0503020204020204" pitchFamily="82" charset="2"/>
                <a:ea typeface="微软雅黑" panose="020B0503020204020204" pitchFamily="82" charset="2"/>
              </a:rPr>
              <a:t>，</a:t>
            </a:r>
            <a:r>
              <a:rPr lang="en-US" altLang="zh-CN" sz="1600" dirty="0">
                <a:latin typeface="微软雅黑" panose="020B0503020204020204" pitchFamily="82" charset="2"/>
                <a:ea typeface="微软雅黑" panose="020B0503020204020204" pitchFamily="82" charset="2"/>
              </a:rPr>
              <a:t>DATE</a:t>
            </a:r>
            <a:r>
              <a:rPr lang="zh-CN" altLang="zh-CN" sz="1600" dirty="0">
                <a:latin typeface="微软雅黑" panose="020B0503020204020204" pitchFamily="82" charset="2"/>
                <a:ea typeface="微软雅黑" panose="020B0503020204020204" pitchFamily="82" charset="2"/>
              </a:rPr>
              <a:t>等 </a:t>
            </a:r>
            <a:endParaRPr lang="en-US" altLang="zh-CN" sz="16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调用存储过程的</a:t>
            </a:r>
            <a:r>
              <a:rPr lang="en-US" altLang="zh-CN" sz="2400" dirty="0">
                <a:latin typeface="微软雅黑" panose="020B0503020204020204" pitchFamily="82" charset="2"/>
                <a:ea typeface="微软雅黑" panose="020B0503020204020204" pitchFamily="82" charset="2"/>
              </a:rPr>
              <a:t>SQL</a:t>
            </a:r>
            <a:r>
              <a:rPr lang="zh-CN" altLang="en-US" sz="2400" dirty="0">
                <a:latin typeface="微软雅黑" panose="020B0503020204020204" pitchFamily="82" charset="2"/>
                <a:ea typeface="微软雅黑" panose="020B0503020204020204" pitchFamily="82" charset="2"/>
              </a:rPr>
              <a:t>语句为：</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zh-CN" altLang="en-US" sz="2400" dirty="0">
              <a:latin typeface="微软雅黑" panose="020B0503020204020204" pitchFamily="82" charset="2"/>
              <a:ea typeface="微软雅黑" panose="020B0503020204020204" pitchFamily="82" charset="2"/>
            </a:endParaRPr>
          </a:p>
        </p:txBody>
      </p:sp>
      <p:pic>
        <p:nvPicPr>
          <p:cNvPr id="4" name="图片 3" descr="文本&#10;&#10;低可信度描述已自动生成">
            <a:extLst>
              <a:ext uri="{FF2B5EF4-FFF2-40B4-BE49-F238E27FC236}">
                <a16:creationId xmlns:a16="http://schemas.microsoft.com/office/drawing/2014/main" id="{6E767898-D1BE-45CD-A855-787D2DEC7E37}"/>
              </a:ext>
            </a:extLst>
          </p:cNvPr>
          <p:cNvPicPr>
            <a:picLocks noChangeAspect="1"/>
          </p:cNvPicPr>
          <p:nvPr/>
        </p:nvPicPr>
        <p:blipFill>
          <a:blip r:embed="rId2"/>
          <a:stretch>
            <a:fillRect/>
          </a:stretch>
        </p:blipFill>
        <p:spPr>
          <a:xfrm>
            <a:off x="526558" y="1650493"/>
            <a:ext cx="9720000" cy="1296000"/>
          </a:xfrm>
          <a:prstGeom prst="rect">
            <a:avLst/>
          </a:prstGeom>
        </p:spPr>
      </p:pic>
      <p:pic>
        <p:nvPicPr>
          <p:cNvPr id="6" name="图片 5">
            <a:extLst>
              <a:ext uri="{FF2B5EF4-FFF2-40B4-BE49-F238E27FC236}">
                <a16:creationId xmlns:a16="http://schemas.microsoft.com/office/drawing/2014/main" id="{1BA03E7A-1EFD-3C8C-06F3-C65FE674215D}"/>
              </a:ext>
            </a:extLst>
          </p:cNvPr>
          <p:cNvPicPr>
            <a:picLocks noChangeAspect="1"/>
          </p:cNvPicPr>
          <p:nvPr/>
        </p:nvPicPr>
        <p:blipFill>
          <a:blip r:embed="rId3"/>
          <a:stretch>
            <a:fillRect/>
          </a:stretch>
        </p:blipFill>
        <p:spPr>
          <a:xfrm>
            <a:off x="577514" y="6182822"/>
            <a:ext cx="9720000" cy="410319"/>
          </a:xfrm>
          <a:prstGeom prst="rect">
            <a:avLst/>
          </a:prstGeom>
        </p:spPr>
      </p:pic>
      <p:sp>
        <p:nvSpPr>
          <p:cNvPr id="3" name="页脚占位符 2">
            <a:extLst>
              <a:ext uri="{FF2B5EF4-FFF2-40B4-BE49-F238E27FC236}">
                <a16:creationId xmlns:a16="http://schemas.microsoft.com/office/drawing/2014/main" id="{47079E7B-1739-BE02-6C06-0759B6C3EC28}"/>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867390ED-8F73-69C3-F392-BBEA6BD1E3FA}"/>
              </a:ext>
            </a:extLst>
          </p:cNvPr>
          <p:cNvSpPr>
            <a:spLocks noGrp="1"/>
          </p:cNvSpPr>
          <p:nvPr>
            <p:ph type="sldNum" sz="quarter" idx="12"/>
          </p:nvPr>
        </p:nvSpPr>
        <p:spPr/>
        <p:txBody>
          <a:bodyPr/>
          <a:lstStyle/>
          <a:p>
            <a:fld id="{4B0D34C0-35A8-654C-9FBA-7B4E017BD630}" type="slidenum">
              <a:rPr lang="en-US" altLang="zh-CN" smtClean="0"/>
              <a:t>66</a:t>
            </a:fld>
            <a:endParaRPr kumimoji="1" lang="zh-CN" altLang="en-US"/>
          </a:p>
        </p:txBody>
      </p:sp>
    </p:spTree>
    <p:extLst>
      <p:ext uri="{BB962C8B-B14F-4D97-AF65-F5344CB8AC3E}">
        <p14:creationId xmlns:p14="http://schemas.microsoft.com/office/powerpoint/2010/main" val="11520722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9">
            <a:extLst>
              <a:ext uri="{FF2B5EF4-FFF2-40B4-BE49-F238E27FC236}">
                <a16:creationId xmlns:a16="http://schemas.microsoft.com/office/drawing/2014/main" id="{003226AC-6541-4649-B6AC-1E73BD4D9C4F}"/>
              </a:ext>
            </a:extLst>
          </p:cNvPr>
          <p:cNvSpPr/>
          <p:nvPr/>
        </p:nvSpPr>
        <p:spPr>
          <a:xfrm>
            <a:off x="277365" y="934607"/>
            <a:ext cx="12116021" cy="564104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创建和调用存储过程</a:t>
            </a:r>
            <a:endParaRPr kumimoji="1" lang="zh-CN" altLang="en-US" dirty="0"/>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208548" y="960640"/>
            <a:ext cx="11871157" cy="5602978"/>
          </a:xfrm>
          <a:prstGeom prst="rect">
            <a:avLst/>
          </a:prstGeom>
        </p:spPr>
        <p:txBody>
          <a:bodyPr/>
          <a:lstStyle/>
          <a:p>
            <a:pPr>
              <a:buFont typeface="Wingdings" panose="05000000000000000000" pitchFamily="2" charset="2"/>
              <a:buChar char="Ø"/>
            </a:pPr>
            <a:r>
              <a:rPr lang="zh-CN" altLang="zh-CN" sz="2300" dirty="0">
                <a:latin typeface="微软雅黑" panose="020B0503020204020204" pitchFamily="82" charset="2"/>
                <a:ea typeface="微软雅黑" panose="020B0503020204020204" pitchFamily="82" charset="2"/>
              </a:rPr>
              <a:t>【例</a:t>
            </a:r>
            <a:r>
              <a:rPr lang="en-US" altLang="zh-CN" sz="2300" dirty="0">
                <a:latin typeface="微软雅黑" panose="020B0503020204020204" pitchFamily="82" charset="2"/>
                <a:ea typeface="微软雅黑" panose="020B0503020204020204" pitchFamily="82" charset="2"/>
              </a:rPr>
              <a:t>4.75</a:t>
            </a:r>
            <a:r>
              <a:rPr lang="zh-CN" altLang="zh-CN" sz="2300" dirty="0">
                <a:latin typeface="微软雅黑" panose="020B0503020204020204" pitchFamily="82" charset="2"/>
                <a:ea typeface="微软雅黑" panose="020B0503020204020204" pitchFamily="82" charset="2"/>
              </a:rPr>
              <a:t>】创建名为</a:t>
            </a:r>
            <a:r>
              <a:rPr lang="en-US" altLang="zh-CN" sz="2300" dirty="0">
                <a:latin typeface="微软雅黑" panose="020B0503020204020204" pitchFamily="82" charset="2"/>
                <a:ea typeface="微软雅黑" panose="020B0503020204020204" pitchFamily="82" charset="2"/>
              </a:rPr>
              <a:t>PROC_COURSE_GRADE</a:t>
            </a:r>
            <a:r>
              <a:rPr lang="zh-CN" altLang="zh-CN" sz="2300" dirty="0">
                <a:latin typeface="微软雅黑" panose="020B0503020204020204" pitchFamily="82" charset="2"/>
                <a:ea typeface="微软雅黑" panose="020B0503020204020204" pitchFamily="82" charset="2"/>
              </a:rPr>
              <a:t>的存储过程，输出某门课程的学生成绩。</a:t>
            </a:r>
            <a:endParaRPr lang="en-US" altLang="zh-CN" sz="23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第一条会将数据库的终止符修改为</a:t>
            </a:r>
            <a:r>
              <a:rPr lang="en-US" altLang="zh-CN" sz="2000" dirty="0">
                <a:latin typeface="微软雅黑" panose="020B0503020204020204" pitchFamily="82" charset="2"/>
                <a:ea typeface="微软雅黑" panose="020B0503020204020204" pitchFamily="82" charset="2"/>
              </a:rPr>
              <a:t>//</a:t>
            </a:r>
            <a:r>
              <a:rPr lang="zh-CN" altLang="en-US" sz="2000" dirty="0">
                <a:latin typeface="微软雅黑" panose="020B0503020204020204" pitchFamily="82" charset="2"/>
                <a:ea typeface="微软雅黑" panose="020B0503020204020204" pitchFamily="82" charset="2"/>
              </a:rPr>
              <a:t>，</a:t>
            </a:r>
            <a:r>
              <a:rPr lang="zh-CN" altLang="zh-CN" sz="2000" dirty="0">
                <a:latin typeface="微软雅黑" panose="020B0503020204020204" pitchFamily="82" charset="2"/>
                <a:ea typeface="微软雅黑" panose="020B0503020204020204" pitchFamily="82" charset="2"/>
              </a:rPr>
              <a:t>因为数据库的默认终止符为分号，为了避免与存储过程中</a:t>
            </a:r>
            <a:r>
              <a:rPr lang="en-US" altLang="zh-CN" sz="2000" dirty="0">
                <a:latin typeface="微软雅黑" panose="020B0503020204020204" pitchFamily="82" charset="2"/>
                <a:ea typeface="微软雅黑" panose="020B0503020204020204" pitchFamily="82" charset="2"/>
              </a:rPr>
              <a:t>SQL</a:t>
            </a:r>
            <a:r>
              <a:rPr lang="zh-CN" altLang="zh-CN" sz="2000" dirty="0">
                <a:latin typeface="微软雅黑" panose="020B0503020204020204" pitchFamily="82" charset="2"/>
                <a:ea typeface="微软雅黑" panose="020B0503020204020204" pitchFamily="82" charset="2"/>
              </a:rPr>
              <a:t>语句块中的终止符（即分号）冲突，需要先使用</a:t>
            </a:r>
            <a:r>
              <a:rPr lang="en-US" altLang="zh-CN" sz="2000" dirty="0">
                <a:latin typeface="微软雅黑" panose="020B0503020204020204" pitchFamily="82" charset="2"/>
                <a:ea typeface="微软雅黑" panose="020B0503020204020204" pitchFamily="82" charset="2"/>
              </a:rPr>
              <a:t>DELIMITER</a:t>
            </a:r>
            <a:r>
              <a:rPr lang="zh-CN" altLang="zh-CN" sz="2000" dirty="0">
                <a:latin typeface="微软雅黑" panose="020B0503020204020204" pitchFamily="82" charset="2"/>
                <a:ea typeface="微软雅黑" panose="020B0503020204020204" pitchFamily="82" charset="2"/>
              </a:rPr>
              <a:t>语句来修改终止符，并以“</a:t>
            </a:r>
            <a:r>
              <a:rPr lang="en-US" altLang="zh-CN" sz="2000" dirty="0">
                <a:latin typeface="微软雅黑" panose="020B0503020204020204" pitchFamily="82" charset="2"/>
                <a:ea typeface="微软雅黑" panose="020B0503020204020204" pitchFamily="82" charset="2"/>
              </a:rPr>
              <a:t>END //”</a:t>
            </a:r>
            <a:r>
              <a:rPr lang="zh-CN" altLang="zh-CN" sz="2000" dirty="0">
                <a:latin typeface="微软雅黑" panose="020B0503020204020204" pitchFamily="82" charset="2"/>
                <a:ea typeface="微软雅黑" panose="020B0503020204020204" pitchFamily="82" charset="2"/>
              </a:rPr>
              <a:t>结束存储过程</a:t>
            </a: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在调用已创建的存储过程时，需要先将数据库的终止符恢复为默认的分号，然后使用</a:t>
            </a:r>
            <a:r>
              <a:rPr lang="en-US" altLang="zh-CN" sz="2400" dirty="0">
                <a:latin typeface="微软雅黑" panose="020B0503020204020204" pitchFamily="82" charset="2"/>
                <a:ea typeface="微软雅黑" panose="020B0503020204020204" pitchFamily="82" charset="2"/>
              </a:rPr>
              <a:t>CALL</a:t>
            </a:r>
            <a:r>
              <a:rPr lang="zh-CN" altLang="zh-CN" sz="2400" dirty="0">
                <a:latin typeface="微软雅黑" panose="020B0503020204020204" pitchFamily="82" charset="2"/>
                <a:ea typeface="微软雅黑" panose="020B0503020204020204" pitchFamily="82" charset="2"/>
              </a:rPr>
              <a:t>语句调用存储过程</a:t>
            </a:r>
            <a:r>
              <a:rPr lang="zh-CN" altLang="en-US" sz="2400" dirty="0">
                <a:latin typeface="微软雅黑" panose="020B0503020204020204" pitchFamily="82" charset="2"/>
                <a:ea typeface="微软雅黑" panose="020B0503020204020204" pitchFamily="82" charset="2"/>
              </a:rPr>
              <a:t>。查询</a:t>
            </a:r>
            <a:r>
              <a:rPr lang="en-US" altLang="zh-CN" sz="2400" dirty="0">
                <a:latin typeface="微软雅黑" panose="020B0503020204020204" pitchFamily="82" charset="2"/>
                <a:ea typeface="微软雅黑" panose="020B0503020204020204" pitchFamily="82" charset="2"/>
              </a:rPr>
              <a:t>1</a:t>
            </a:r>
            <a:r>
              <a:rPr lang="zh-CN" altLang="en-US" sz="2400" dirty="0">
                <a:latin typeface="微软雅黑" panose="020B0503020204020204" pitchFamily="82" charset="2"/>
                <a:ea typeface="微软雅黑" panose="020B0503020204020204" pitchFamily="82" charset="2"/>
              </a:rPr>
              <a:t>号课程的学生成绩：</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输出结果为：</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zh-CN" altLang="en-US" sz="2400" dirty="0">
              <a:latin typeface="微软雅黑" panose="020B0503020204020204" pitchFamily="82" charset="2"/>
              <a:ea typeface="微软雅黑" panose="020B0503020204020204" pitchFamily="82" charset="2"/>
            </a:endParaRPr>
          </a:p>
        </p:txBody>
      </p:sp>
      <p:pic>
        <p:nvPicPr>
          <p:cNvPr id="5" name="图片 4" descr="图形用户界面, 文本, 应用程序&#10;&#10;描述已自动生成">
            <a:extLst>
              <a:ext uri="{FF2B5EF4-FFF2-40B4-BE49-F238E27FC236}">
                <a16:creationId xmlns:a16="http://schemas.microsoft.com/office/drawing/2014/main" id="{44B45D46-C381-5D78-EE2A-2680B8A37407}"/>
              </a:ext>
            </a:extLst>
          </p:cNvPr>
          <p:cNvPicPr>
            <a:picLocks noChangeAspect="1"/>
          </p:cNvPicPr>
          <p:nvPr/>
        </p:nvPicPr>
        <p:blipFill>
          <a:blip r:embed="rId2"/>
          <a:stretch>
            <a:fillRect/>
          </a:stretch>
        </p:blipFill>
        <p:spPr>
          <a:xfrm>
            <a:off x="1144298" y="1386239"/>
            <a:ext cx="9720000" cy="1484873"/>
          </a:xfrm>
          <a:prstGeom prst="rect">
            <a:avLst/>
          </a:prstGeom>
        </p:spPr>
      </p:pic>
      <p:pic>
        <p:nvPicPr>
          <p:cNvPr id="8" name="图片 7">
            <a:extLst>
              <a:ext uri="{FF2B5EF4-FFF2-40B4-BE49-F238E27FC236}">
                <a16:creationId xmlns:a16="http://schemas.microsoft.com/office/drawing/2014/main" id="{AD63BCCC-4D2B-A591-6EE8-B7D9B013522C}"/>
              </a:ext>
            </a:extLst>
          </p:cNvPr>
          <p:cNvPicPr>
            <a:picLocks noChangeAspect="1"/>
          </p:cNvPicPr>
          <p:nvPr/>
        </p:nvPicPr>
        <p:blipFill>
          <a:blip r:embed="rId3"/>
          <a:stretch>
            <a:fillRect/>
          </a:stretch>
        </p:blipFill>
        <p:spPr>
          <a:xfrm>
            <a:off x="1144298" y="4705710"/>
            <a:ext cx="9720000" cy="646785"/>
          </a:xfrm>
          <a:prstGeom prst="rect">
            <a:avLst/>
          </a:prstGeom>
        </p:spPr>
      </p:pic>
      <p:graphicFrame>
        <p:nvGraphicFramePr>
          <p:cNvPr id="10" name="表格 9">
            <a:extLst>
              <a:ext uri="{FF2B5EF4-FFF2-40B4-BE49-F238E27FC236}">
                <a16:creationId xmlns:a16="http://schemas.microsoft.com/office/drawing/2014/main" id="{18FDB4AE-0464-6EE0-7CF1-65CF41C99901}"/>
              </a:ext>
            </a:extLst>
          </p:cNvPr>
          <p:cNvGraphicFramePr>
            <a:graphicFrameLocks noGrp="1"/>
          </p:cNvGraphicFramePr>
          <p:nvPr>
            <p:extLst>
              <p:ext uri="{D42A27DB-BD31-4B8C-83A1-F6EECF244321}">
                <p14:modId xmlns:p14="http://schemas.microsoft.com/office/powerpoint/2010/main" val="2586029220"/>
              </p:ext>
            </p:extLst>
          </p:nvPr>
        </p:nvGraphicFramePr>
        <p:xfrm>
          <a:off x="2417843" y="5373264"/>
          <a:ext cx="8351758" cy="1048191"/>
        </p:xfrm>
        <a:graphic>
          <a:graphicData uri="http://schemas.openxmlformats.org/drawingml/2006/table">
            <a:tbl>
              <a:tblPr firstRow="1" firstCol="1" bandRow="1">
                <a:tableStyleId>{5940675A-B579-460E-94D1-54222C63F5DA}</a:tableStyleId>
              </a:tblPr>
              <a:tblGrid>
                <a:gridCol w="3393362">
                  <a:extLst>
                    <a:ext uri="{9D8B030D-6E8A-4147-A177-3AD203B41FA5}">
                      <a16:colId xmlns:a16="http://schemas.microsoft.com/office/drawing/2014/main" val="48106879"/>
                    </a:ext>
                  </a:extLst>
                </a:gridCol>
                <a:gridCol w="2349392">
                  <a:extLst>
                    <a:ext uri="{9D8B030D-6E8A-4147-A177-3AD203B41FA5}">
                      <a16:colId xmlns:a16="http://schemas.microsoft.com/office/drawing/2014/main" val="1170070010"/>
                    </a:ext>
                  </a:extLst>
                </a:gridCol>
                <a:gridCol w="2609004">
                  <a:extLst>
                    <a:ext uri="{9D8B030D-6E8A-4147-A177-3AD203B41FA5}">
                      <a16:colId xmlns:a16="http://schemas.microsoft.com/office/drawing/2014/main" val="1651622528"/>
                    </a:ext>
                  </a:extLst>
                </a:gridCol>
              </a:tblGrid>
              <a:tr h="349397">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Sno</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err="1">
                          <a:solidFill>
                            <a:schemeClr val="bg1"/>
                          </a:solidFill>
                          <a:effectLst/>
                          <a:latin typeface="微软雅黑" panose="020B0503020204020204" pitchFamily="34" charset="-122"/>
                          <a:ea typeface="微软雅黑" panose="020B0503020204020204" pitchFamily="34" charset="-122"/>
                        </a:rPr>
                        <a:t>Cno</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400" b="1" kern="100" dirty="0">
                          <a:solidFill>
                            <a:schemeClr val="bg1"/>
                          </a:solidFill>
                          <a:effectLst/>
                          <a:latin typeface="微软雅黑" panose="020B0503020204020204" pitchFamily="34" charset="-122"/>
                          <a:ea typeface="微软雅黑" panose="020B0503020204020204" pitchFamily="34" charset="-122"/>
                        </a:rPr>
                        <a:t>Grade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60515347"/>
                  </a:ext>
                </a:extLst>
              </a:tr>
              <a:tr h="349397">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2021310722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1</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87</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10492206"/>
                  </a:ext>
                </a:extLst>
              </a:tr>
              <a:tr h="349397">
                <a:tc>
                  <a:txBody>
                    <a:bodyPr/>
                    <a:lstStyle/>
                    <a:p>
                      <a:pPr indent="127000" algn="ctr">
                        <a:lnSpc>
                          <a:spcPct val="150000"/>
                        </a:lnSpc>
                      </a:pPr>
                      <a:r>
                        <a:rPr lang="en-US" sz="1400" kern="100">
                          <a:effectLst/>
                          <a:latin typeface="微软雅黑" panose="020B0503020204020204" pitchFamily="34" charset="-122"/>
                          <a:ea typeface="微软雅黑" panose="020B0503020204020204" pitchFamily="34" charset="-122"/>
                        </a:rPr>
                        <a:t>2021310723</a:t>
                      </a:r>
                      <a:endParaRPr lang="zh-CN" sz="14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1</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92</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115413920"/>
                  </a:ext>
                </a:extLst>
              </a:tr>
            </a:tbl>
          </a:graphicData>
        </a:graphic>
      </p:graphicFrame>
      <p:sp>
        <p:nvSpPr>
          <p:cNvPr id="3" name="页脚占位符 2">
            <a:extLst>
              <a:ext uri="{FF2B5EF4-FFF2-40B4-BE49-F238E27FC236}">
                <a16:creationId xmlns:a16="http://schemas.microsoft.com/office/drawing/2014/main" id="{430EB13A-011A-A2C9-176F-7ADD1D22F1F9}"/>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C630D63E-ACDD-8659-85D8-7D50B28AF317}"/>
              </a:ext>
            </a:extLst>
          </p:cNvPr>
          <p:cNvSpPr>
            <a:spLocks noGrp="1"/>
          </p:cNvSpPr>
          <p:nvPr>
            <p:ph type="sldNum" sz="quarter" idx="12"/>
          </p:nvPr>
        </p:nvSpPr>
        <p:spPr/>
        <p:txBody>
          <a:bodyPr/>
          <a:lstStyle/>
          <a:p>
            <a:fld id="{4B0D34C0-35A8-654C-9FBA-7B4E017BD630}" type="slidenum">
              <a:rPr lang="en-US" altLang="zh-CN" smtClean="0"/>
              <a:t>67</a:t>
            </a:fld>
            <a:endParaRPr kumimoji="1" lang="zh-CN" altLang="en-US"/>
          </a:p>
        </p:txBody>
      </p:sp>
    </p:spTree>
    <p:extLst>
      <p:ext uri="{BB962C8B-B14F-4D97-AF65-F5344CB8AC3E}">
        <p14:creationId xmlns:p14="http://schemas.microsoft.com/office/powerpoint/2010/main" val="4277494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9">
            <a:extLst>
              <a:ext uri="{FF2B5EF4-FFF2-40B4-BE49-F238E27FC236}">
                <a16:creationId xmlns:a16="http://schemas.microsoft.com/office/drawing/2014/main" id="{003226AC-6541-4649-B6AC-1E73BD4D9C4F}"/>
              </a:ext>
            </a:extLst>
          </p:cNvPr>
          <p:cNvSpPr/>
          <p:nvPr/>
        </p:nvSpPr>
        <p:spPr>
          <a:xfrm>
            <a:off x="277365" y="934607"/>
            <a:ext cx="12116021" cy="564104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创建和调用存储过程</a:t>
            </a:r>
            <a:endParaRPr kumimoji="1" lang="zh-CN" altLang="en-US" dirty="0"/>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208548" y="1109928"/>
            <a:ext cx="11615899" cy="5602978"/>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4.76</a:t>
            </a:r>
            <a:r>
              <a:rPr lang="zh-CN" altLang="zh-CN" sz="2400" dirty="0">
                <a:latin typeface="微软雅黑" panose="020B0503020204020204" pitchFamily="82" charset="2"/>
                <a:ea typeface="微软雅黑" panose="020B0503020204020204" pitchFamily="82" charset="2"/>
              </a:rPr>
              <a:t>】创建名为</a:t>
            </a:r>
            <a:r>
              <a:rPr lang="en-US" altLang="zh-CN" sz="2400" dirty="0">
                <a:latin typeface="微软雅黑" panose="020B0503020204020204" pitchFamily="82" charset="2"/>
                <a:ea typeface="微软雅黑" panose="020B0503020204020204" pitchFamily="82" charset="2"/>
              </a:rPr>
              <a:t>PROC_COURSE_AVG_GRADE</a:t>
            </a:r>
            <a:r>
              <a:rPr lang="zh-CN" altLang="zh-CN" sz="2400" dirty="0">
                <a:latin typeface="微软雅黑" panose="020B0503020204020204" pitchFamily="82" charset="2"/>
                <a:ea typeface="微软雅黑" panose="020B0503020204020204" pitchFamily="82" charset="2"/>
              </a:rPr>
              <a:t>的存储过程，计算某门课程的平均学生成绩，并将结果存储在某个变量中。</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调用</a:t>
            </a:r>
            <a:r>
              <a:rPr lang="en-US" altLang="zh-CN" sz="2400" dirty="0">
                <a:latin typeface="微软雅黑" panose="020B0503020204020204" pitchFamily="82" charset="2"/>
                <a:ea typeface="微软雅黑" panose="020B0503020204020204" pitchFamily="82" charset="2"/>
              </a:rPr>
              <a:t>PROC_COURSE_AVG_GRADE</a:t>
            </a:r>
            <a:r>
              <a:rPr lang="zh-CN" altLang="zh-CN" sz="2400" dirty="0">
                <a:latin typeface="微软雅黑" panose="020B0503020204020204" pitchFamily="82" charset="2"/>
                <a:ea typeface="微软雅黑" panose="020B0503020204020204" pitchFamily="82" charset="2"/>
              </a:rPr>
              <a:t>存储过程，查询</a:t>
            </a:r>
            <a:r>
              <a:rPr lang="en-US" altLang="zh-CN" sz="2400" dirty="0">
                <a:latin typeface="微软雅黑" panose="020B0503020204020204" pitchFamily="82" charset="2"/>
                <a:ea typeface="微软雅黑" panose="020B0503020204020204" pitchFamily="82" charset="2"/>
              </a:rPr>
              <a:t>1</a:t>
            </a:r>
            <a:r>
              <a:rPr lang="zh-CN" altLang="zh-CN" sz="2400" dirty="0">
                <a:latin typeface="微软雅黑" panose="020B0503020204020204" pitchFamily="82" charset="2"/>
                <a:ea typeface="微软雅黑" panose="020B0503020204020204" pitchFamily="82" charset="2"/>
              </a:rPr>
              <a:t>号课程的平均学生成绩，并将结果存储在</a:t>
            </a:r>
            <a:r>
              <a:rPr lang="en-US" altLang="zh-CN" sz="2400" dirty="0" err="1">
                <a:latin typeface="微软雅黑" panose="020B0503020204020204" pitchFamily="82" charset="2"/>
                <a:ea typeface="微软雅黑" panose="020B0503020204020204" pitchFamily="82" charset="2"/>
              </a:rPr>
              <a:t>avg_grade</a:t>
            </a:r>
            <a:r>
              <a:rPr lang="zh-CN" altLang="zh-CN" sz="2400" dirty="0">
                <a:latin typeface="微软雅黑" panose="020B0503020204020204" pitchFamily="82" charset="2"/>
                <a:ea typeface="微软雅黑" panose="020B0503020204020204" pitchFamily="82" charset="2"/>
              </a:rPr>
              <a:t>变量中：</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查询</a:t>
            </a:r>
            <a:r>
              <a:rPr lang="en-US" altLang="zh-CN" sz="2400" dirty="0" err="1">
                <a:latin typeface="微软雅黑" panose="020B0503020204020204" pitchFamily="82" charset="2"/>
                <a:ea typeface="微软雅黑" panose="020B0503020204020204" pitchFamily="82" charset="2"/>
              </a:rPr>
              <a:t>avg_grade</a:t>
            </a:r>
            <a:r>
              <a:rPr lang="zh-CN" altLang="zh-CN" sz="2400" dirty="0">
                <a:latin typeface="微软雅黑" panose="020B0503020204020204" pitchFamily="82" charset="2"/>
                <a:ea typeface="微软雅黑" panose="020B0503020204020204" pitchFamily="82" charset="2"/>
              </a:rPr>
              <a:t>变量的值：</a:t>
            </a:r>
            <a:endParaRPr lang="en-US" altLang="zh-CN" sz="20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zh-CN" altLang="en-US" sz="2400" dirty="0">
              <a:latin typeface="微软雅黑" panose="020B0503020204020204" pitchFamily="82" charset="2"/>
              <a:ea typeface="微软雅黑" panose="020B0503020204020204" pitchFamily="82" charset="2"/>
            </a:endParaRPr>
          </a:p>
        </p:txBody>
      </p:sp>
      <p:pic>
        <p:nvPicPr>
          <p:cNvPr id="4" name="图片 3" descr="图形用户界面&#10;&#10;中度可信度描述已自动生成">
            <a:extLst>
              <a:ext uri="{FF2B5EF4-FFF2-40B4-BE49-F238E27FC236}">
                <a16:creationId xmlns:a16="http://schemas.microsoft.com/office/drawing/2014/main" id="{3313B813-1C95-ACCC-1D8C-C29B92BFE614}"/>
              </a:ext>
            </a:extLst>
          </p:cNvPr>
          <p:cNvPicPr>
            <a:picLocks noChangeAspect="1"/>
          </p:cNvPicPr>
          <p:nvPr/>
        </p:nvPicPr>
        <p:blipFill>
          <a:blip r:embed="rId2"/>
          <a:stretch>
            <a:fillRect/>
          </a:stretch>
        </p:blipFill>
        <p:spPr>
          <a:xfrm>
            <a:off x="616998" y="1978528"/>
            <a:ext cx="10800000" cy="1677082"/>
          </a:xfrm>
          <a:prstGeom prst="rect">
            <a:avLst/>
          </a:prstGeom>
        </p:spPr>
      </p:pic>
      <p:pic>
        <p:nvPicPr>
          <p:cNvPr id="7" name="图片 6">
            <a:extLst>
              <a:ext uri="{FF2B5EF4-FFF2-40B4-BE49-F238E27FC236}">
                <a16:creationId xmlns:a16="http://schemas.microsoft.com/office/drawing/2014/main" id="{2E622BBA-FBDD-A496-37C7-308993F17085}"/>
              </a:ext>
            </a:extLst>
          </p:cNvPr>
          <p:cNvPicPr>
            <a:picLocks noChangeAspect="1"/>
          </p:cNvPicPr>
          <p:nvPr/>
        </p:nvPicPr>
        <p:blipFill>
          <a:blip r:embed="rId3"/>
          <a:stretch>
            <a:fillRect/>
          </a:stretch>
        </p:blipFill>
        <p:spPr>
          <a:xfrm>
            <a:off x="696000" y="4524210"/>
            <a:ext cx="10800000" cy="754893"/>
          </a:xfrm>
          <a:prstGeom prst="rect">
            <a:avLst/>
          </a:prstGeom>
        </p:spPr>
      </p:pic>
      <p:grpSp>
        <p:nvGrpSpPr>
          <p:cNvPr id="14" name="组合 13">
            <a:extLst>
              <a:ext uri="{FF2B5EF4-FFF2-40B4-BE49-F238E27FC236}">
                <a16:creationId xmlns:a16="http://schemas.microsoft.com/office/drawing/2014/main" id="{AFD8D3A4-2B18-23C5-CB12-2FBDC90F24C3}"/>
              </a:ext>
            </a:extLst>
          </p:cNvPr>
          <p:cNvGrpSpPr/>
          <p:nvPr/>
        </p:nvGrpSpPr>
        <p:grpSpPr>
          <a:xfrm>
            <a:off x="4162396" y="5713921"/>
            <a:ext cx="2859979" cy="453358"/>
            <a:chOff x="0" y="3173105"/>
            <a:chExt cx="2859979" cy="453358"/>
          </a:xfrm>
        </p:grpSpPr>
        <p:pic>
          <p:nvPicPr>
            <p:cNvPr id="12" name="图片 11">
              <a:extLst>
                <a:ext uri="{FF2B5EF4-FFF2-40B4-BE49-F238E27FC236}">
                  <a16:creationId xmlns:a16="http://schemas.microsoft.com/office/drawing/2014/main" id="{B5E84F8C-03EC-2087-A767-E936B7A18CFE}"/>
                </a:ext>
              </a:extLst>
            </p:cNvPr>
            <p:cNvPicPr>
              <a:picLocks noChangeAspect="1"/>
            </p:cNvPicPr>
            <p:nvPr/>
          </p:nvPicPr>
          <p:blipFill rotWithShape="1">
            <a:blip r:embed="rId4"/>
            <a:srcRect l="-1" r="76316"/>
            <a:stretch/>
          </p:blipFill>
          <p:spPr>
            <a:xfrm>
              <a:off x="0" y="3173105"/>
              <a:ext cx="2557955" cy="453358"/>
            </a:xfrm>
            <a:prstGeom prst="rect">
              <a:avLst/>
            </a:prstGeom>
          </p:spPr>
        </p:pic>
        <p:pic>
          <p:nvPicPr>
            <p:cNvPr id="13" name="图片 12">
              <a:extLst>
                <a:ext uri="{FF2B5EF4-FFF2-40B4-BE49-F238E27FC236}">
                  <a16:creationId xmlns:a16="http://schemas.microsoft.com/office/drawing/2014/main" id="{CBC7FB1B-22F0-3C0C-4ECB-376EDD87C983}"/>
                </a:ext>
              </a:extLst>
            </p:cNvPr>
            <p:cNvPicPr>
              <a:picLocks noChangeAspect="1"/>
            </p:cNvPicPr>
            <p:nvPr/>
          </p:nvPicPr>
          <p:blipFill rotWithShape="1">
            <a:blip r:embed="rId4"/>
            <a:srcRect l="97203"/>
            <a:stretch/>
          </p:blipFill>
          <p:spPr>
            <a:xfrm>
              <a:off x="2557955" y="3173105"/>
              <a:ext cx="302024" cy="453358"/>
            </a:xfrm>
            <a:prstGeom prst="rect">
              <a:avLst/>
            </a:prstGeom>
          </p:spPr>
        </p:pic>
      </p:grpSp>
      <p:graphicFrame>
        <p:nvGraphicFramePr>
          <p:cNvPr id="15" name="表格 14">
            <a:extLst>
              <a:ext uri="{FF2B5EF4-FFF2-40B4-BE49-F238E27FC236}">
                <a16:creationId xmlns:a16="http://schemas.microsoft.com/office/drawing/2014/main" id="{45262642-42B7-1608-8AED-84D786199015}"/>
              </a:ext>
            </a:extLst>
          </p:cNvPr>
          <p:cNvGraphicFramePr>
            <a:graphicFrameLocks noGrp="1"/>
          </p:cNvGraphicFramePr>
          <p:nvPr>
            <p:extLst>
              <p:ext uri="{D42A27DB-BD31-4B8C-83A1-F6EECF244321}">
                <p14:modId xmlns:p14="http://schemas.microsoft.com/office/powerpoint/2010/main" val="1286855870"/>
              </p:ext>
            </p:extLst>
          </p:nvPr>
        </p:nvGraphicFramePr>
        <p:xfrm>
          <a:off x="7359235" y="5722165"/>
          <a:ext cx="4057763" cy="753991"/>
        </p:xfrm>
        <a:graphic>
          <a:graphicData uri="http://schemas.openxmlformats.org/drawingml/2006/table">
            <a:tbl>
              <a:tblPr firstRow="1" firstCol="1" bandRow="1">
                <a:tableStyleId>{5940675A-B579-460E-94D1-54222C63F5DA}</a:tableStyleId>
              </a:tblPr>
              <a:tblGrid>
                <a:gridCol w="4057763">
                  <a:extLst>
                    <a:ext uri="{9D8B030D-6E8A-4147-A177-3AD203B41FA5}">
                      <a16:colId xmlns:a16="http://schemas.microsoft.com/office/drawing/2014/main" val="963732510"/>
                    </a:ext>
                  </a:extLst>
                </a:gridCol>
              </a:tblGrid>
              <a:tr h="376544">
                <a:tc>
                  <a:txBody>
                    <a:bodyPr/>
                    <a:lstStyle/>
                    <a:p>
                      <a:pPr indent="127000" algn="ctr">
                        <a:lnSpc>
                          <a:spcPct val="150000"/>
                        </a:lnSpc>
                      </a:pPr>
                      <a:r>
                        <a:rPr lang="en-US" sz="1400" b="1" kern="100" dirty="0">
                          <a:solidFill>
                            <a:schemeClr val="bg1"/>
                          </a:solidFill>
                          <a:effectLst/>
                          <a:latin typeface="微软雅黑" panose="020B0503020204020204" pitchFamily="34" charset="-122"/>
                          <a:ea typeface="微软雅黑" panose="020B0503020204020204" pitchFamily="34" charset="-122"/>
                        </a:rPr>
                        <a:t>@</a:t>
                      </a:r>
                      <a:r>
                        <a:rPr lang="en-US" sz="1400" b="1" kern="100" dirty="0" err="1">
                          <a:solidFill>
                            <a:schemeClr val="bg1"/>
                          </a:solidFill>
                          <a:effectLst/>
                          <a:latin typeface="微软雅黑" panose="020B0503020204020204" pitchFamily="34" charset="-122"/>
                          <a:ea typeface="微软雅黑" panose="020B0503020204020204" pitchFamily="34" charset="-122"/>
                        </a:rPr>
                        <a:t>avg_grade</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3171909907"/>
                  </a:ext>
                </a:extLst>
              </a:tr>
              <a:tr h="377447">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89.5</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639482874"/>
                  </a:ext>
                </a:extLst>
              </a:tr>
            </a:tbl>
          </a:graphicData>
        </a:graphic>
      </p:graphicFrame>
      <p:sp>
        <p:nvSpPr>
          <p:cNvPr id="3" name="页脚占位符 2">
            <a:extLst>
              <a:ext uri="{FF2B5EF4-FFF2-40B4-BE49-F238E27FC236}">
                <a16:creationId xmlns:a16="http://schemas.microsoft.com/office/drawing/2014/main" id="{849F0746-BA92-4CE4-575E-D1C9EC255B4D}"/>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B677646A-741F-C759-C8F6-A460FCAD10A6}"/>
              </a:ext>
            </a:extLst>
          </p:cNvPr>
          <p:cNvSpPr>
            <a:spLocks noGrp="1"/>
          </p:cNvSpPr>
          <p:nvPr>
            <p:ph type="sldNum" sz="quarter" idx="12"/>
          </p:nvPr>
        </p:nvSpPr>
        <p:spPr/>
        <p:txBody>
          <a:bodyPr/>
          <a:lstStyle/>
          <a:p>
            <a:fld id="{4B0D34C0-35A8-654C-9FBA-7B4E017BD630}" type="slidenum">
              <a:rPr lang="en-US" altLang="zh-CN" smtClean="0"/>
              <a:t>68</a:t>
            </a:fld>
            <a:endParaRPr kumimoji="1" lang="zh-CN" altLang="en-US"/>
          </a:p>
        </p:txBody>
      </p:sp>
    </p:spTree>
    <p:extLst>
      <p:ext uri="{BB962C8B-B14F-4D97-AF65-F5344CB8AC3E}">
        <p14:creationId xmlns:p14="http://schemas.microsoft.com/office/powerpoint/2010/main" val="27691681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6">
            <a:extLst>
              <a:ext uri="{FF2B5EF4-FFF2-40B4-BE49-F238E27FC236}">
                <a16:creationId xmlns:a16="http://schemas.microsoft.com/office/drawing/2014/main" id="{5B5BD7D9-059B-401B-9D21-DEC03980E1C3}"/>
              </a:ext>
            </a:extLst>
          </p:cNvPr>
          <p:cNvSpPr/>
          <p:nvPr/>
        </p:nvSpPr>
        <p:spPr>
          <a:xfrm>
            <a:off x="770964" y="1075764"/>
            <a:ext cx="10800123" cy="5091953"/>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7" name="Shape6">
            <a:extLst>
              <a:ext uri="{FF2B5EF4-FFF2-40B4-BE49-F238E27FC236}">
                <a16:creationId xmlns:a16="http://schemas.microsoft.com/office/drawing/2014/main" id="{FB1AED35-C525-485B-AB0A-0D645E637175}"/>
              </a:ext>
            </a:extLst>
          </p:cNvPr>
          <p:cNvSpPr/>
          <p:nvPr/>
        </p:nvSpPr>
        <p:spPr>
          <a:xfrm>
            <a:off x="968318" y="1168592"/>
            <a:ext cx="10425132" cy="4899689"/>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存储过程和函数</a:t>
            </a:r>
            <a:endParaRPr kumimoji="1" lang="zh-CN" altLang="en-US" dirty="0"/>
          </a:p>
        </p:txBody>
      </p:sp>
      <p:sp>
        <p:nvSpPr>
          <p:cNvPr id="3" name="页脚占位符 2">
            <a:extLst>
              <a:ext uri="{FF2B5EF4-FFF2-40B4-BE49-F238E27FC236}">
                <a16:creationId xmlns:a16="http://schemas.microsoft.com/office/drawing/2014/main" id="{EFAE06DD-FBBC-DCAD-54A6-7E70431FAA7D}"/>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BE5C387A-9C92-20C0-3519-0E221620F1DE}"/>
              </a:ext>
            </a:extLst>
          </p:cNvPr>
          <p:cNvSpPr>
            <a:spLocks noGrp="1"/>
          </p:cNvSpPr>
          <p:nvPr>
            <p:ph type="sldNum" sz="quarter" idx="12"/>
          </p:nvPr>
        </p:nvSpPr>
        <p:spPr/>
        <p:txBody>
          <a:bodyPr/>
          <a:lstStyle/>
          <a:p>
            <a:fld id="{4B0D34C0-35A8-654C-9FBA-7B4E017BD630}" type="slidenum">
              <a:rPr lang="en-US" altLang="zh-CN" smtClean="0"/>
              <a:t>69</a:t>
            </a:fld>
            <a:endParaRPr kumimoji="1" lang="zh-CN" altLang="en-US"/>
          </a:p>
        </p:txBody>
      </p:sp>
      <p:sp>
        <p:nvSpPr>
          <p:cNvPr id="5" name="内容占位符 2">
            <a:extLst>
              <a:ext uri="{FF2B5EF4-FFF2-40B4-BE49-F238E27FC236}">
                <a16:creationId xmlns:a16="http://schemas.microsoft.com/office/drawing/2014/main" id="{617E66AF-DCC8-2A5E-8155-83EE905D2E33}"/>
              </a:ext>
            </a:extLst>
          </p:cNvPr>
          <p:cNvSpPr txBox="1">
            <a:spLocks/>
          </p:cNvSpPr>
          <p:nvPr/>
        </p:nvSpPr>
        <p:spPr>
          <a:xfrm>
            <a:off x="1192306" y="1380564"/>
            <a:ext cx="10094259" cy="5233730"/>
          </a:xfrm>
          <a:prstGeom prst="rect">
            <a:avLst/>
          </a:prstGeom>
        </p:spPr>
        <p:txBody>
          <a:bodyPr/>
          <a:lstStyle>
            <a:lvl1pPr marL="316531" indent="-316531" algn="l" rtl="0" eaLnBrk="1" fontAlgn="base" hangingPunct="1">
              <a:spcBef>
                <a:spcPct val="20000"/>
              </a:spcBef>
              <a:spcAft>
                <a:spcPct val="0"/>
              </a:spcAft>
              <a:buFont typeface="Wingdings" charset="2"/>
              <a:buChar char="p"/>
              <a:defRPr kumimoji="1" sz="3200" b="0">
                <a:solidFill>
                  <a:schemeClr val="tx1"/>
                </a:solidFill>
                <a:effectLst/>
                <a:latin typeface="Arial"/>
                <a:ea typeface="黑体"/>
                <a:cs typeface="Arial"/>
              </a:defRPr>
            </a:lvl1pPr>
            <a:lvl2pPr marL="685817" indent="-263776" algn="l" rtl="0" eaLnBrk="1" fontAlgn="base" hangingPunct="1">
              <a:spcBef>
                <a:spcPct val="20000"/>
              </a:spcBef>
              <a:spcAft>
                <a:spcPct val="0"/>
              </a:spcAft>
              <a:buChar char="–"/>
              <a:defRPr kumimoji="1" sz="2800" b="0">
                <a:solidFill>
                  <a:schemeClr val="tx1"/>
                </a:solidFill>
                <a:effectLst/>
                <a:latin typeface="Arial"/>
                <a:ea typeface="黑体"/>
                <a:cs typeface="Arial"/>
              </a:defRPr>
            </a:lvl2pPr>
            <a:lvl3pPr marL="1055103" indent="-211021" algn="l" rtl="0" eaLnBrk="1" fontAlgn="base" hangingPunct="1">
              <a:spcBef>
                <a:spcPct val="20000"/>
              </a:spcBef>
              <a:spcAft>
                <a:spcPct val="0"/>
              </a:spcAft>
              <a:buChar char="•"/>
              <a:defRPr kumimoji="1" sz="2400" b="0">
                <a:solidFill>
                  <a:schemeClr val="tx1"/>
                </a:solidFill>
                <a:effectLst/>
                <a:latin typeface="Arial"/>
                <a:ea typeface="黑体"/>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a:lstStyle>
          <a:p>
            <a:pPr>
              <a:lnSpc>
                <a:spcPct val="150000"/>
              </a:lnSpc>
              <a:buFont typeface="Wingdings" panose="05000000000000000000" pitchFamily="2" charset="2"/>
              <a:buChar char="Ø"/>
            </a:pPr>
            <a:r>
              <a:rPr lang="zh-CN" altLang="en-US" sz="2400" kern="0" dirty="0">
                <a:latin typeface="微软雅黑" panose="020B0503020204020204" pitchFamily="82" charset="2"/>
                <a:ea typeface="微软雅黑" panose="020B0503020204020204" pitchFamily="82" charset="2"/>
              </a:rPr>
              <a:t>存储过程和函数都用于提高数据库性能，减少频繁访问数据库和减少网络延迟等方式加速执行效率。</a:t>
            </a:r>
            <a:endParaRPr lang="en-US" altLang="zh-CN" sz="2400" kern="0" dirty="0">
              <a:latin typeface="微软雅黑" panose="020B0503020204020204" pitchFamily="82" charset="2"/>
              <a:ea typeface="微软雅黑" panose="020B0503020204020204" pitchFamily="82" charset="2"/>
            </a:endParaRPr>
          </a:p>
          <a:p>
            <a:pPr>
              <a:lnSpc>
                <a:spcPct val="150000"/>
              </a:lnSpc>
              <a:buFont typeface="Wingdings" panose="05000000000000000000" pitchFamily="2" charset="2"/>
              <a:buChar char="Ø"/>
            </a:pPr>
            <a:r>
              <a:rPr lang="zh-CN" altLang="en-US" sz="2400" kern="0" dirty="0">
                <a:latin typeface="微软雅黑" panose="020B0503020204020204" pitchFamily="82" charset="2"/>
                <a:ea typeface="微软雅黑" panose="020B0503020204020204" pitchFamily="82" charset="2"/>
              </a:rPr>
              <a:t>函数：简单的计算型任务，例如字符串或日期拼接、返回单个值等。</a:t>
            </a:r>
            <a:endParaRPr lang="en-US" altLang="zh-CN" sz="2400" kern="0" dirty="0">
              <a:latin typeface="微软雅黑" panose="020B0503020204020204" pitchFamily="82" charset="2"/>
              <a:ea typeface="微软雅黑" panose="020B0503020204020204" pitchFamily="82" charset="2"/>
            </a:endParaRPr>
          </a:p>
          <a:p>
            <a:pPr>
              <a:lnSpc>
                <a:spcPct val="150000"/>
              </a:lnSpc>
              <a:buFont typeface="Wingdings" panose="05000000000000000000" pitchFamily="2" charset="2"/>
              <a:buChar char="Ø"/>
            </a:pPr>
            <a:r>
              <a:rPr lang="zh-CN" altLang="en-US" sz="2400" kern="0" dirty="0">
                <a:latin typeface="微软雅黑" panose="020B0503020204020204" pitchFamily="82" charset="2"/>
                <a:ea typeface="微软雅黑" panose="020B0503020204020204" pitchFamily="82" charset="2"/>
              </a:rPr>
              <a:t>存储过程：复杂的业务逻辑、更新和删除相关操作。存储过程需要显式地被调用，并且可以包含各种复杂的控制结构和代码块。</a:t>
            </a:r>
            <a:endParaRPr lang="en-US" altLang="zh-CN" sz="2400" kern="0" dirty="0">
              <a:latin typeface="微软雅黑" panose="020B0503020204020204" pitchFamily="82" charset="2"/>
              <a:ea typeface="微软雅黑" panose="020B0503020204020204" pitchFamily="82" charset="2"/>
            </a:endParaRPr>
          </a:p>
        </p:txBody>
      </p:sp>
    </p:spTree>
    <p:extLst>
      <p:ext uri="{BB962C8B-B14F-4D97-AF65-F5344CB8AC3E}">
        <p14:creationId xmlns:p14="http://schemas.microsoft.com/office/powerpoint/2010/main" val="781884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9">
            <a:extLst>
              <a:ext uri="{FF2B5EF4-FFF2-40B4-BE49-F238E27FC236}">
                <a16:creationId xmlns:a16="http://schemas.microsoft.com/office/drawing/2014/main" id="{003226AC-6541-4649-B6AC-1E73BD4D9C4F}"/>
              </a:ext>
            </a:extLst>
          </p:cNvPr>
          <p:cNvSpPr/>
          <p:nvPr/>
        </p:nvSpPr>
        <p:spPr>
          <a:xfrm>
            <a:off x="171450" y="1469771"/>
            <a:ext cx="6562725" cy="3264154"/>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学生选课数据库</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609599" y="1044425"/>
            <a:ext cx="11456894" cy="420128"/>
          </a:xfrm>
          <a:prstGeom prst="rect">
            <a:avLst/>
          </a:prstGeom>
        </p:spPr>
        <p:txBody>
          <a:bodyPr/>
          <a:lstStyle/>
          <a:p>
            <a:pPr>
              <a:buFont typeface="Wingdings" panose="05000000000000000000" pitchFamily="2" charset="2"/>
              <a:buChar char="Ø"/>
            </a:pPr>
            <a:r>
              <a:rPr lang="zh-CN" altLang="en-US" sz="2400" b="1" dirty="0">
                <a:latin typeface="微软雅黑" panose="020B0503020204020204" pitchFamily="82" charset="2"/>
                <a:ea typeface="微软雅黑" panose="020B0503020204020204" pitchFamily="82" charset="2"/>
              </a:rPr>
              <a:t>包含三个</a:t>
            </a:r>
            <a:r>
              <a:rPr lang="en-US" altLang="zh-CN" sz="2400" b="1" dirty="0">
                <a:latin typeface="微软雅黑" panose="020B0503020204020204" pitchFamily="82" charset="2"/>
                <a:ea typeface="微软雅黑" panose="020B0503020204020204" pitchFamily="82" charset="2"/>
              </a:rPr>
              <a:t>Student</a:t>
            </a:r>
            <a:r>
              <a:rPr lang="zh-CN" altLang="en-US" sz="2400" b="1" dirty="0">
                <a:latin typeface="微软雅黑" panose="020B0503020204020204" pitchFamily="82" charset="2"/>
                <a:ea typeface="微软雅黑" panose="020B0503020204020204" pitchFamily="82" charset="2"/>
              </a:rPr>
              <a:t>、</a:t>
            </a:r>
            <a:r>
              <a:rPr lang="en-US" altLang="zh-CN" sz="2400" b="1" dirty="0">
                <a:latin typeface="微软雅黑" panose="020B0503020204020204" pitchFamily="82" charset="2"/>
                <a:ea typeface="微软雅黑" panose="020B0503020204020204" pitchFamily="82" charset="2"/>
              </a:rPr>
              <a:t>Course</a:t>
            </a:r>
            <a:r>
              <a:rPr lang="zh-CN" altLang="en-US" sz="2400" b="1" dirty="0">
                <a:latin typeface="微软雅黑" panose="020B0503020204020204" pitchFamily="82" charset="2"/>
                <a:ea typeface="微软雅黑" panose="020B0503020204020204" pitchFamily="82" charset="2"/>
              </a:rPr>
              <a:t>、</a:t>
            </a:r>
            <a:r>
              <a:rPr lang="en-US" altLang="zh-CN" sz="2400" b="1" dirty="0">
                <a:latin typeface="微软雅黑" panose="020B0503020204020204" pitchFamily="82" charset="2"/>
                <a:ea typeface="微软雅黑" panose="020B0503020204020204" pitchFamily="82" charset="2"/>
              </a:rPr>
              <a:t>SC</a:t>
            </a:r>
            <a:r>
              <a:rPr lang="zh-CN" altLang="en-US" sz="2400" b="1" dirty="0">
                <a:latin typeface="微软雅黑" panose="020B0503020204020204" pitchFamily="82" charset="2"/>
                <a:ea typeface="微软雅黑" panose="020B0503020204020204" pitchFamily="82" charset="2"/>
              </a:rPr>
              <a:t>三个表（关系）。</a:t>
            </a: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b="1" dirty="0">
              <a:latin typeface="微软雅黑" panose="020B0503020204020204" pitchFamily="82" charset="2"/>
              <a:ea typeface="微软雅黑" panose="020B0503020204020204" pitchFamily="82" charset="2"/>
            </a:endParaRPr>
          </a:p>
        </p:txBody>
      </p:sp>
      <p:graphicFrame>
        <p:nvGraphicFramePr>
          <p:cNvPr id="7" name="表格 6">
            <a:extLst>
              <a:ext uri="{FF2B5EF4-FFF2-40B4-BE49-F238E27FC236}">
                <a16:creationId xmlns:a16="http://schemas.microsoft.com/office/drawing/2014/main" id="{86D6D095-1A5F-E408-F81D-719E7565B763}"/>
              </a:ext>
            </a:extLst>
          </p:cNvPr>
          <p:cNvGraphicFramePr>
            <a:graphicFrameLocks noGrp="1"/>
          </p:cNvGraphicFramePr>
          <p:nvPr>
            <p:extLst>
              <p:ext uri="{D42A27DB-BD31-4B8C-83A1-F6EECF244321}">
                <p14:modId xmlns:p14="http://schemas.microsoft.com/office/powerpoint/2010/main" val="1677662518"/>
              </p:ext>
            </p:extLst>
          </p:nvPr>
        </p:nvGraphicFramePr>
        <p:xfrm>
          <a:off x="1036667" y="1936124"/>
          <a:ext cx="5059335" cy="1853281"/>
        </p:xfrm>
        <a:graphic>
          <a:graphicData uri="http://schemas.openxmlformats.org/drawingml/2006/table">
            <a:tbl>
              <a:tblPr firstRow="1" firstCol="1" bandRow="1">
                <a:tableStyleId>{5940675A-B579-460E-94D1-54222C63F5DA}</a:tableStyleId>
              </a:tblPr>
              <a:tblGrid>
                <a:gridCol w="1207713">
                  <a:extLst>
                    <a:ext uri="{9D8B030D-6E8A-4147-A177-3AD203B41FA5}">
                      <a16:colId xmlns:a16="http://schemas.microsoft.com/office/drawing/2014/main" val="1565780314"/>
                    </a:ext>
                  </a:extLst>
                </a:gridCol>
                <a:gridCol w="930265">
                  <a:extLst>
                    <a:ext uri="{9D8B030D-6E8A-4147-A177-3AD203B41FA5}">
                      <a16:colId xmlns:a16="http://schemas.microsoft.com/office/drawing/2014/main" val="1474837805"/>
                    </a:ext>
                  </a:extLst>
                </a:gridCol>
                <a:gridCol w="995546">
                  <a:extLst>
                    <a:ext uri="{9D8B030D-6E8A-4147-A177-3AD203B41FA5}">
                      <a16:colId xmlns:a16="http://schemas.microsoft.com/office/drawing/2014/main" val="1388851519"/>
                    </a:ext>
                  </a:extLst>
                </a:gridCol>
                <a:gridCol w="954746">
                  <a:extLst>
                    <a:ext uri="{9D8B030D-6E8A-4147-A177-3AD203B41FA5}">
                      <a16:colId xmlns:a16="http://schemas.microsoft.com/office/drawing/2014/main" val="2368670554"/>
                    </a:ext>
                  </a:extLst>
                </a:gridCol>
                <a:gridCol w="971065">
                  <a:extLst>
                    <a:ext uri="{9D8B030D-6E8A-4147-A177-3AD203B41FA5}">
                      <a16:colId xmlns:a16="http://schemas.microsoft.com/office/drawing/2014/main" val="3585179622"/>
                    </a:ext>
                  </a:extLst>
                </a:gridCol>
              </a:tblGrid>
              <a:tr h="524011">
                <a:tc>
                  <a:txBody>
                    <a:bodyPr/>
                    <a:lstStyle/>
                    <a:p>
                      <a:pPr indent="127000" algn="ctr">
                        <a:lnSpc>
                          <a:spcPct val="150000"/>
                        </a:lnSpc>
                      </a:pPr>
                      <a:r>
                        <a:rPr lang="en-US" sz="1200" b="1" kern="100" dirty="0" err="1">
                          <a:solidFill>
                            <a:schemeClr val="bg1"/>
                          </a:solidFill>
                          <a:effectLst/>
                          <a:latin typeface="微软雅黑" panose="020B0503020204020204" pitchFamily="82" charset="2"/>
                          <a:ea typeface="微软雅黑" panose="020B0503020204020204" pitchFamily="82" charset="2"/>
                        </a:rPr>
                        <a:t>Sno</a:t>
                      </a:r>
                      <a:endParaRPr lang="zh-CN" sz="1200" b="1" kern="100" dirty="0">
                        <a:solidFill>
                          <a:schemeClr val="bg1"/>
                        </a:solidFill>
                        <a:effectLst/>
                        <a:latin typeface="微软雅黑" panose="020B0503020204020204" pitchFamily="82" charset="2"/>
                        <a:ea typeface="微软雅黑" panose="020B0503020204020204" pitchFamily="82" charset="2"/>
                      </a:endParaRPr>
                    </a:p>
                    <a:p>
                      <a:pPr indent="127000" algn="ctr">
                        <a:lnSpc>
                          <a:spcPct val="150000"/>
                        </a:lnSpc>
                      </a:pPr>
                      <a:r>
                        <a:rPr lang="zh-CN" sz="1200" b="1" kern="100" dirty="0">
                          <a:solidFill>
                            <a:schemeClr val="bg1"/>
                          </a:solidFill>
                          <a:effectLst/>
                          <a:latin typeface="微软雅黑" panose="020B0503020204020204" pitchFamily="82" charset="2"/>
                          <a:ea typeface="微软雅黑" panose="020B0503020204020204" pitchFamily="82" charset="2"/>
                        </a:rPr>
                        <a:t>（学号）</a:t>
                      </a:r>
                      <a:endParaRPr lang="zh-CN" sz="12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200" b="1" kern="100" dirty="0" err="1">
                          <a:solidFill>
                            <a:schemeClr val="bg1"/>
                          </a:solidFill>
                          <a:effectLst/>
                          <a:latin typeface="微软雅黑" panose="020B0503020204020204" pitchFamily="82" charset="2"/>
                          <a:ea typeface="微软雅黑" panose="020B0503020204020204" pitchFamily="82" charset="2"/>
                        </a:rPr>
                        <a:t>Sname</a:t>
                      </a:r>
                      <a:endParaRPr lang="zh-CN" sz="1200" b="1" kern="100" dirty="0">
                        <a:solidFill>
                          <a:schemeClr val="bg1"/>
                        </a:solidFill>
                        <a:effectLst/>
                        <a:latin typeface="微软雅黑" panose="020B0503020204020204" pitchFamily="82" charset="2"/>
                        <a:ea typeface="微软雅黑" panose="020B0503020204020204" pitchFamily="82" charset="2"/>
                      </a:endParaRPr>
                    </a:p>
                    <a:p>
                      <a:pPr indent="127000" algn="ctr">
                        <a:lnSpc>
                          <a:spcPct val="150000"/>
                        </a:lnSpc>
                      </a:pPr>
                      <a:r>
                        <a:rPr lang="zh-CN" sz="1200" b="1" kern="100" dirty="0">
                          <a:solidFill>
                            <a:schemeClr val="bg1"/>
                          </a:solidFill>
                          <a:effectLst/>
                          <a:latin typeface="微软雅黑" panose="020B0503020204020204" pitchFamily="82" charset="2"/>
                          <a:ea typeface="微软雅黑" panose="020B0503020204020204" pitchFamily="82" charset="2"/>
                        </a:rPr>
                        <a:t>（姓名）</a:t>
                      </a:r>
                      <a:endParaRPr lang="zh-CN" sz="12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200" b="1" kern="100" dirty="0" err="1">
                          <a:solidFill>
                            <a:schemeClr val="bg1"/>
                          </a:solidFill>
                          <a:effectLst/>
                          <a:latin typeface="微软雅黑" panose="020B0503020204020204" pitchFamily="82" charset="2"/>
                          <a:ea typeface="微软雅黑" panose="020B0503020204020204" pitchFamily="82" charset="2"/>
                        </a:rPr>
                        <a:t>Sgender</a:t>
                      </a:r>
                      <a:endParaRPr lang="zh-CN" sz="1200" b="1" kern="100" dirty="0">
                        <a:solidFill>
                          <a:schemeClr val="bg1"/>
                        </a:solidFill>
                        <a:effectLst/>
                        <a:latin typeface="微软雅黑" panose="020B0503020204020204" pitchFamily="82" charset="2"/>
                        <a:ea typeface="微软雅黑" panose="020B0503020204020204" pitchFamily="82" charset="2"/>
                      </a:endParaRPr>
                    </a:p>
                    <a:p>
                      <a:pPr indent="127000" algn="ctr">
                        <a:lnSpc>
                          <a:spcPct val="150000"/>
                        </a:lnSpc>
                      </a:pPr>
                      <a:r>
                        <a:rPr lang="zh-CN" sz="1200" b="1" kern="100" dirty="0">
                          <a:solidFill>
                            <a:schemeClr val="bg1"/>
                          </a:solidFill>
                          <a:effectLst/>
                          <a:latin typeface="微软雅黑" panose="020B0503020204020204" pitchFamily="82" charset="2"/>
                          <a:ea typeface="微软雅黑" panose="020B0503020204020204" pitchFamily="82" charset="2"/>
                        </a:rPr>
                        <a:t>（性别）</a:t>
                      </a:r>
                      <a:endParaRPr lang="zh-CN" sz="12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200" b="1" kern="100" dirty="0">
                          <a:solidFill>
                            <a:schemeClr val="bg1"/>
                          </a:solidFill>
                          <a:effectLst/>
                          <a:latin typeface="微软雅黑" panose="020B0503020204020204" pitchFamily="82" charset="2"/>
                          <a:ea typeface="微软雅黑" panose="020B0503020204020204" pitchFamily="82" charset="2"/>
                        </a:rPr>
                        <a:t>Sage</a:t>
                      </a:r>
                      <a:endParaRPr lang="zh-CN" sz="1200" b="1" kern="100" dirty="0">
                        <a:solidFill>
                          <a:schemeClr val="bg1"/>
                        </a:solidFill>
                        <a:effectLst/>
                        <a:latin typeface="微软雅黑" panose="020B0503020204020204" pitchFamily="82" charset="2"/>
                        <a:ea typeface="微软雅黑" panose="020B0503020204020204" pitchFamily="82" charset="2"/>
                      </a:endParaRPr>
                    </a:p>
                    <a:p>
                      <a:pPr indent="127000" algn="ctr">
                        <a:lnSpc>
                          <a:spcPct val="150000"/>
                        </a:lnSpc>
                      </a:pPr>
                      <a:r>
                        <a:rPr lang="zh-CN" sz="1200" b="1" kern="100" dirty="0">
                          <a:solidFill>
                            <a:schemeClr val="bg1"/>
                          </a:solidFill>
                          <a:effectLst/>
                          <a:latin typeface="微软雅黑" panose="020B0503020204020204" pitchFamily="82" charset="2"/>
                          <a:ea typeface="微软雅黑" panose="020B0503020204020204" pitchFamily="82" charset="2"/>
                        </a:rPr>
                        <a:t>（年龄）</a:t>
                      </a:r>
                      <a:endParaRPr lang="zh-CN" sz="12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200" b="1" kern="100" dirty="0" err="1">
                          <a:solidFill>
                            <a:schemeClr val="bg1"/>
                          </a:solidFill>
                          <a:effectLst/>
                          <a:latin typeface="微软雅黑" panose="020B0503020204020204" pitchFamily="82" charset="2"/>
                          <a:ea typeface="微软雅黑" panose="020B0503020204020204" pitchFamily="82" charset="2"/>
                        </a:rPr>
                        <a:t>Sdept</a:t>
                      </a:r>
                      <a:endParaRPr lang="zh-CN" sz="1200" b="1" kern="100" dirty="0">
                        <a:solidFill>
                          <a:schemeClr val="bg1"/>
                        </a:solidFill>
                        <a:effectLst/>
                        <a:latin typeface="微软雅黑" panose="020B0503020204020204" pitchFamily="82" charset="2"/>
                        <a:ea typeface="微软雅黑" panose="020B0503020204020204" pitchFamily="82" charset="2"/>
                      </a:endParaRPr>
                    </a:p>
                    <a:p>
                      <a:pPr indent="127000" algn="ctr">
                        <a:lnSpc>
                          <a:spcPct val="150000"/>
                        </a:lnSpc>
                      </a:pPr>
                      <a:r>
                        <a:rPr lang="zh-CN" sz="1200" b="1" kern="100" dirty="0">
                          <a:solidFill>
                            <a:schemeClr val="bg1"/>
                          </a:solidFill>
                          <a:effectLst/>
                          <a:latin typeface="微软雅黑" panose="020B0503020204020204" pitchFamily="82" charset="2"/>
                          <a:ea typeface="微软雅黑" panose="020B0503020204020204" pitchFamily="82" charset="2"/>
                        </a:rPr>
                        <a:t>（所在系）</a:t>
                      </a:r>
                      <a:endParaRPr lang="zh-CN" sz="12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420608433"/>
                  </a:ext>
                </a:extLst>
              </a:tr>
              <a:tr h="265854">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2021310721</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dirty="0">
                          <a:effectLst/>
                          <a:latin typeface="微软雅黑" panose="020B0503020204020204" pitchFamily="82" charset="2"/>
                          <a:ea typeface="微软雅黑" panose="020B0503020204020204" pitchFamily="82" charset="2"/>
                        </a:rPr>
                        <a:t>李博</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dirty="0">
                          <a:effectLst/>
                          <a:latin typeface="微软雅黑" panose="020B0503020204020204" pitchFamily="82" charset="2"/>
                          <a:ea typeface="微软雅黑" panose="020B0503020204020204" pitchFamily="82" charset="2"/>
                        </a:rPr>
                        <a:t>男</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17</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CS</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364775266"/>
                  </a:ext>
                </a:extLst>
              </a:tr>
              <a:tr h="265854">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2021310722</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dirty="0">
                          <a:effectLst/>
                          <a:latin typeface="微软雅黑" panose="020B0503020204020204" pitchFamily="82" charset="2"/>
                          <a:ea typeface="微软雅黑" panose="020B0503020204020204" pitchFamily="82" charset="2"/>
                        </a:rPr>
                        <a:t>赵宇</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dirty="0">
                          <a:effectLst/>
                          <a:latin typeface="微软雅黑" panose="020B0503020204020204" pitchFamily="82" charset="2"/>
                          <a:ea typeface="微软雅黑" panose="020B0503020204020204" pitchFamily="82" charset="2"/>
                        </a:rPr>
                        <a:t>男</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19</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CS</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418054805"/>
                  </a:ext>
                </a:extLst>
              </a:tr>
              <a:tr h="265854">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2021310723</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a:effectLst/>
                          <a:latin typeface="微软雅黑" panose="020B0503020204020204" pitchFamily="82" charset="2"/>
                          <a:ea typeface="微软雅黑" panose="020B0503020204020204" pitchFamily="82" charset="2"/>
                        </a:rPr>
                        <a:t>张敏</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a:effectLst/>
                          <a:latin typeface="微软雅黑" panose="020B0503020204020204" pitchFamily="82" charset="2"/>
                          <a:ea typeface="微软雅黑" panose="020B0503020204020204" pitchFamily="82" charset="2"/>
                        </a:rPr>
                        <a:t>女</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18</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CS</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235951013"/>
                  </a:ext>
                </a:extLst>
              </a:tr>
              <a:tr h="265854">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2021310724</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a:effectLst/>
                          <a:latin typeface="微软雅黑" panose="020B0503020204020204" pitchFamily="82" charset="2"/>
                          <a:ea typeface="微软雅黑" panose="020B0503020204020204" pitchFamily="82" charset="2"/>
                        </a:rPr>
                        <a:t>王勇</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a:effectLst/>
                          <a:latin typeface="微软雅黑" panose="020B0503020204020204" pitchFamily="82" charset="2"/>
                          <a:ea typeface="微软雅黑" panose="020B0503020204020204" pitchFamily="82" charset="2"/>
                        </a:rPr>
                        <a:t>男</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18</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MA</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412511321"/>
                  </a:ext>
                </a:extLst>
              </a:tr>
              <a:tr h="265854">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2021310725</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dirty="0">
                          <a:effectLst/>
                          <a:latin typeface="微软雅黑" panose="020B0503020204020204" pitchFamily="82" charset="2"/>
                          <a:ea typeface="微软雅黑" panose="020B0503020204020204" pitchFamily="82" charset="2"/>
                        </a:rPr>
                        <a:t>刘佳</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dirty="0">
                          <a:effectLst/>
                          <a:latin typeface="微软雅黑" panose="020B0503020204020204" pitchFamily="82" charset="2"/>
                          <a:ea typeface="微软雅黑" panose="020B0503020204020204" pitchFamily="82" charset="2"/>
                        </a:rPr>
                        <a:t>女</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17</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MA</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191235399"/>
                  </a:ext>
                </a:extLst>
              </a:tr>
            </a:tbl>
          </a:graphicData>
        </a:graphic>
      </p:graphicFrame>
      <p:graphicFrame>
        <p:nvGraphicFramePr>
          <p:cNvPr id="8" name="表格 7">
            <a:extLst>
              <a:ext uri="{FF2B5EF4-FFF2-40B4-BE49-F238E27FC236}">
                <a16:creationId xmlns:a16="http://schemas.microsoft.com/office/drawing/2014/main" id="{7DD41F5E-DA96-C1E8-5C17-F14752E32A67}"/>
              </a:ext>
            </a:extLst>
          </p:cNvPr>
          <p:cNvGraphicFramePr>
            <a:graphicFrameLocks noGrp="1"/>
          </p:cNvGraphicFramePr>
          <p:nvPr>
            <p:extLst>
              <p:ext uri="{D42A27DB-BD31-4B8C-83A1-F6EECF244321}">
                <p14:modId xmlns:p14="http://schemas.microsoft.com/office/powerpoint/2010/main" val="1899479511"/>
              </p:ext>
            </p:extLst>
          </p:nvPr>
        </p:nvGraphicFramePr>
        <p:xfrm>
          <a:off x="7235861" y="1915422"/>
          <a:ext cx="4136990" cy="2308307"/>
        </p:xfrm>
        <a:graphic>
          <a:graphicData uri="http://schemas.openxmlformats.org/drawingml/2006/table">
            <a:tbl>
              <a:tblPr firstRow="1" firstCol="1" bandRow="1">
                <a:tableStyleId>{5940675A-B579-460E-94D1-54222C63F5DA}</a:tableStyleId>
              </a:tblPr>
              <a:tblGrid>
                <a:gridCol w="920478">
                  <a:extLst>
                    <a:ext uri="{9D8B030D-6E8A-4147-A177-3AD203B41FA5}">
                      <a16:colId xmlns:a16="http://schemas.microsoft.com/office/drawing/2014/main" val="2536890443"/>
                    </a:ext>
                  </a:extLst>
                </a:gridCol>
                <a:gridCol w="1370026">
                  <a:extLst>
                    <a:ext uri="{9D8B030D-6E8A-4147-A177-3AD203B41FA5}">
                      <a16:colId xmlns:a16="http://schemas.microsoft.com/office/drawing/2014/main" val="425296931"/>
                    </a:ext>
                  </a:extLst>
                </a:gridCol>
                <a:gridCol w="977128">
                  <a:extLst>
                    <a:ext uri="{9D8B030D-6E8A-4147-A177-3AD203B41FA5}">
                      <a16:colId xmlns:a16="http://schemas.microsoft.com/office/drawing/2014/main" val="2312191696"/>
                    </a:ext>
                  </a:extLst>
                </a:gridCol>
                <a:gridCol w="869358">
                  <a:extLst>
                    <a:ext uri="{9D8B030D-6E8A-4147-A177-3AD203B41FA5}">
                      <a16:colId xmlns:a16="http://schemas.microsoft.com/office/drawing/2014/main" val="3684902551"/>
                    </a:ext>
                  </a:extLst>
                </a:gridCol>
              </a:tblGrid>
              <a:tr h="530122">
                <a:tc>
                  <a:txBody>
                    <a:bodyPr/>
                    <a:lstStyle/>
                    <a:p>
                      <a:pPr indent="127000" algn="ctr">
                        <a:lnSpc>
                          <a:spcPct val="150000"/>
                        </a:lnSpc>
                      </a:pPr>
                      <a:r>
                        <a:rPr lang="en-US" sz="1200" b="1" kern="100" dirty="0" err="1">
                          <a:solidFill>
                            <a:schemeClr val="bg1"/>
                          </a:solidFill>
                          <a:effectLst/>
                          <a:latin typeface="微软雅黑" panose="020B0503020204020204" pitchFamily="82" charset="2"/>
                          <a:ea typeface="微软雅黑" panose="020B0503020204020204" pitchFamily="82" charset="2"/>
                        </a:rPr>
                        <a:t>Cno</a:t>
                      </a:r>
                      <a:endParaRPr lang="zh-CN" sz="1200" b="1" kern="100" dirty="0">
                        <a:solidFill>
                          <a:schemeClr val="bg1"/>
                        </a:solidFill>
                        <a:effectLst/>
                        <a:latin typeface="微软雅黑" panose="020B0503020204020204" pitchFamily="82" charset="2"/>
                        <a:ea typeface="微软雅黑" panose="020B0503020204020204" pitchFamily="82" charset="2"/>
                      </a:endParaRPr>
                    </a:p>
                    <a:p>
                      <a:pPr indent="127000" algn="ctr">
                        <a:lnSpc>
                          <a:spcPct val="150000"/>
                        </a:lnSpc>
                      </a:pPr>
                      <a:r>
                        <a:rPr lang="zh-CN" sz="1200" b="1" kern="100" dirty="0">
                          <a:solidFill>
                            <a:schemeClr val="bg1"/>
                          </a:solidFill>
                          <a:effectLst/>
                          <a:latin typeface="微软雅黑" panose="020B0503020204020204" pitchFamily="82" charset="2"/>
                          <a:ea typeface="微软雅黑" panose="020B0503020204020204" pitchFamily="82" charset="2"/>
                        </a:rPr>
                        <a:t>（课程号）</a:t>
                      </a:r>
                      <a:endParaRPr lang="zh-CN" sz="12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200" b="1" kern="100" dirty="0" err="1">
                          <a:solidFill>
                            <a:schemeClr val="bg1"/>
                          </a:solidFill>
                          <a:effectLst/>
                          <a:latin typeface="微软雅黑" panose="020B0503020204020204" pitchFamily="82" charset="2"/>
                          <a:ea typeface="微软雅黑" panose="020B0503020204020204" pitchFamily="82" charset="2"/>
                        </a:rPr>
                        <a:t>Cname</a:t>
                      </a:r>
                      <a:endParaRPr lang="zh-CN" sz="1200" b="1" kern="100" dirty="0">
                        <a:solidFill>
                          <a:schemeClr val="bg1"/>
                        </a:solidFill>
                        <a:effectLst/>
                        <a:latin typeface="微软雅黑" panose="020B0503020204020204" pitchFamily="82" charset="2"/>
                        <a:ea typeface="微软雅黑" panose="020B0503020204020204" pitchFamily="82" charset="2"/>
                      </a:endParaRPr>
                    </a:p>
                    <a:p>
                      <a:pPr indent="127000" algn="ctr">
                        <a:lnSpc>
                          <a:spcPct val="150000"/>
                        </a:lnSpc>
                      </a:pPr>
                      <a:r>
                        <a:rPr lang="zh-CN" sz="1200" b="1" kern="100" dirty="0">
                          <a:solidFill>
                            <a:schemeClr val="bg1"/>
                          </a:solidFill>
                          <a:effectLst/>
                          <a:latin typeface="微软雅黑" panose="020B0503020204020204" pitchFamily="82" charset="2"/>
                          <a:ea typeface="微软雅黑" panose="020B0503020204020204" pitchFamily="82" charset="2"/>
                        </a:rPr>
                        <a:t>（课程名）</a:t>
                      </a:r>
                      <a:endParaRPr lang="zh-CN" sz="12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200" b="1" kern="100" dirty="0" err="1">
                          <a:solidFill>
                            <a:schemeClr val="bg1"/>
                          </a:solidFill>
                          <a:effectLst/>
                          <a:latin typeface="微软雅黑" panose="020B0503020204020204" pitchFamily="82" charset="2"/>
                          <a:ea typeface="微软雅黑" panose="020B0503020204020204" pitchFamily="82" charset="2"/>
                        </a:rPr>
                        <a:t>Cpno</a:t>
                      </a:r>
                      <a:endParaRPr lang="zh-CN" sz="1200" b="1" kern="100" dirty="0">
                        <a:solidFill>
                          <a:schemeClr val="bg1"/>
                        </a:solidFill>
                        <a:effectLst/>
                        <a:latin typeface="微软雅黑" panose="020B0503020204020204" pitchFamily="82" charset="2"/>
                        <a:ea typeface="微软雅黑" panose="020B0503020204020204" pitchFamily="82" charset="2"/>
                      </a:endParaRPr>
                    </a:p>
                    <a:p>
                      <a:pPr indent="127000" algn="ctr">
                        <a:lnSpc>
                          <a:spcPct val="150000"/>
                        </a:lnSpc>
                      </a:pPr>
                      <a:r>
                        <a:rPr lang="zh-CN" sz="1200" b="1" kern="100" dirty="0">
                          <a:solidFill>
                            <a:schemeClr val="bg1"/>
                          </a:solidFill>
                          <a:effectLst/>
                          <a:latin typeface="微软雅黑" panose="020B0503020204020204" pitchFamily="82" charset="2"/>
                          <a:ea typeface="微软雅黑" panose="020B0503020204020204" pitchFamily="82" charset="2"/>
                        </a:rPr>
                        <a:t>（先</a:t>
                      </a:r>
                      <a:r>
                        <a:rPr lang="zh-CN" altLang="en-US" sz="1200" b="1" kern="100" dirty="0">
                          <a:solidFill>
                            <a:schemeClr val="bg1"/>
                          </a:solidFill>
                          <a:effectLst/>
                          <a:latin typeface="微软雅黑" panose="020B0503020204020204" pitchFamily="82" charset="2"/>
                          <a:ea typeface="微软雅黑" panose="020B0503020204020204" pitchFamily="82" charset="2"/>
                        </a:rPr>
                        <a:t>修</a:t>
                      </a:r>
                      <a:r>
                        <a:rPr lang="zh-CN" sz="1200" b="1" kern="100" dirty="0">
                          <a:solidFill>
                            <a:schemeClr val="bg1"/>
                          </a:solidFill>
                          <a:effectLst/>
                          <a:latin typeface="微软雅黑" panose="020B0503020204020204" pitchFamily="82" charset="2"/>
                          <a:ea typeface="微软雅黑" panose="020B0503020204020204" pitchFamily="82" charset="2"/>
                        </a:rPr>
                        <a:t>课）</a:t>
                      </a:r>
                      <a:endParaRPr lang="zh-CN" sz="12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200" b="1" kern="100" dirty="0" err="1">
                          <a:solidFill>
                            <a:schemeClr val="bg1"/>
                          </a:solidFill>
                          <a:effectLst/>
                          <a:latin typeface="微软雅黑" panose="020B0503020204020204" pitchFamily="82" charset="2"/>
                          <a:ea typeface="微软雅黑" panose="020B0503020204020204" pitchFamily="82" charset="2"/>
                        </a:rPr>
                        <a:t>Ccredit</a:t>
                      </a:r>
                      <a:endParaRPr lang="zh-CN" sz="1200" b="1" kern="100" dirty="0">
                        <a:solidFill>
                          <a:schemeClr val="bg1"/>
                        </a:solidFill>
                        <a:effectLst/>
                        <a:latin typeface="微软雅黑" panose="020B0503020204020204" pitchFamily="82" charset="2"/>
                        <a:ea typeface="微软雅黑" panose="020B0503020204020204" pitchFamily="82" charset="2"/>
                      </a:endParaRPr>
                    </a:p>
                    <a:p>
                      <a:pPr indent="127000" algn="ctr">
                        <a:lnSpc>
                          <a:spcPct val="150000"/>
                        </a:lnSpc>
                      </a:pPr>
                      <a:r>
                        <a:rPr lang="zh-CN" sz="1200" b="1" kern="100" dirty="0">
                          <a:solidFill>
                            <a:schemeClr val="bg1"/>
                          </a:solidFill>
                          <a:effectLst/>
                          <a:latin typeface="微软雅黑" panose="020B0503020204020204" pitchFamily="82" charset="2"/>
                          <a:ea typeface="微软雅黑" panose="020B0503020204020204" pitchFamily="82" charset="2"/>
                        </a:rPr>
                        <a:t>（学分）</a:t>
                      </a:r>
                      <a:endParaRPr lang="zh-CN" sz="12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417151455"/>
                  </a:ext>
                </a:extLst>
              </a:tr>
              <a:tr h="250994">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1</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dirty="0">
                          <a:effectLst/>
                          <a:latin typeface="微软雅黑" panose="020B0503020204020204" pitchFamily="82" charset="2"/>
                          <a:ea typeface="微软雅黑" panose="020B0503020204020204" pitchFamily="82" charset="2"/>
                        </a:rPr>
                        <a:t>数据库</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2</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4</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174285095"/>
                  </a:ext>
                </a:extLst>
              </a:tr>
              <a:tr h="250994">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2</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dirty="0">
                          <a:effectLst/>
                          <a:latin typeface="微软雅黑" panose="020B0503020204020204" pitchFamily="82" charset="2"/>
                          <a:ea typeface="微软雅黑" panose="020B0503020204020204" pitchFamily="82" charset="2"/>
                        </a:rPr>
                        <a:t>数据结构与算法</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6</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4</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728006256"/>
                  </a:ext>
                </a:extLst>
              </a:tr>
              <a:tr h="250994">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3</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dirty="0">
                          <a:effectLst/>
                          <a:latin typeface="微软雅黑" panose="020B0503020204020204" pitchFamily="82" charset="2"/>
                          <a:ea typeface="微软雅黑" panose="020B0503020204020204" pitchFamily="82" charset="2"/>
                        </a:rPr>
                        <a:t>操作系统</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2</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3</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4115111362"/>
                  </a:ext>
                </a:extLst>
              </a:tr>
              <a:tr h="250994">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4</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a:effectLst/>
                          <a:latin typeface="微软雅黑" panose="020B0503020204020204" pitchFamily="82" charset="2"/>
                          <a:ea typeface="微软雅黑" panose="020B0503020204020204" pitchFamily="82" charset="2"/>
                        </a:rPr>
                        <a:t>高等数学</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 </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4</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692892828"/>
                  </a:ext>
                </a:extLst>
              </a:tr>
              <a:tr h="250994">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5</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dirty="0">
                          <a:effectLst/>
                          <a:latin typeface="微软雅黑" panose="020B0503020204020204" pitchFamily="82" charset="2"/>
                          <a:ea typeface="微软雅黑" panose="020B0503020204020204" pitchFamily="82" charset="2"/>
                        </a:rPr>
                        <a:t>软件工程</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6</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2</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641926512"/>
                  </a:ext>
                </a:extLst>
              </a:tr>
              <a:tr h="250994">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6</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a:effectLst/>
                          <a:latin typeface="微软雅黑" panose="020B0503020204020204" pitchFamily="82" charset="2"/>
                          <a:ea typeface="微软雅黑" panose="020B0503020204020204" pitchFamily="82" charset="2"/>
                        </a:rPr>
                        <a:t>程序设计</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 </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3</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706144157"/>
                  </a:ext>
                </a:extLst>
              </a:tr>
              <a:tr h="272221">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7</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zh-CN" sz="1200" kern="100">
                          <a:effectLst/>
                          <a:latin typeface="微软雅黑" panose="020B0503020204020204" pitchFamily="82" charset="2"/>
                          <a:ea typeface="微软雅黑" panose="020B0503020204020204" pitchFamily="82" charset="2"/>
                        </a:rPr>
                        <a:t>数值分析</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4</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2</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605892834"/>
                  </a:ext>
                </a:extLst>
              </a:tr>
            </a:tbl>
          </a:graphicData>
        </a:graphic>
      </p:graphicFrame>
      <p:graphicFrame>
        <p:nvGraphicFramePr>
          <p:cNvPr id="9" name="表格 8">
            <a:extLst>
              <a:ext uri="{FF2B5EF4-FFF2-40B4-BE49-F238E27FC236}">
                <a16:creationId xmlns:a16="http://schemas.microsoft.com/office/drawing/2014/main" id="{256370D6-FD8F-79BA-7F3F-D05B2E399594}"/>
              </a:ext>
            </a:extLst>
          </p:cNvPr>
          <p:cNvGraphicFramePr>
            <a:graphicFrameLocks noGrp="1"/>
          </p:cNvGraphicFramePr>
          <p:nvPr>
            <p:extLst>
              <p:ext uri="{D42A27DB-BD31-4B8C-83A1-F6EECF244321}">
                <p14:modId xmlns:p14="http://schemas.microsoft.com/office/powerpoint/2010/main" val="896473611"/>
              </p:ext>
            </p:extLst>
          </p:nvPr>
        </p:nvGraphicFramePr>
        <p:xfrm>
          <a:off x="3855310" y="4461061"/>
          <a:ext cx="3714511" cy="2004520"/>
        </p:xfrm>
        <a:graphic>
          <a:graphicData uri="http://schemas.openxmlformats.org/drawingml/2006/table">
            <a:tbl>
              <a:tblPr firstRow="1" firstCol="1" bandRow="1">
                <a:tableStyleId>{5940675A-B579-460E-94D1-54222C63F5DA}</a:tableStyleId>
              </a:tblPr>
              <a:tblGrid>
                <a:gridCol w="1509225">
                  <a:extLst>
                    <a:ext uri="{9D8B030D-6E8A-4147-A177-3AD203B41FA5}">
                      <a16:colId xmlns:a16="http://schemas.microsoft.com/office/drawing/2014/main" val="1148736445"/>
                    </a:ext>
                  </a:extLst>
                </a:gridCol>
                <a:gridCol w="1044910">
                  <a:extLst>
                    <a:ext uri="{9D8B030D-6E8A-4147-A177-3AD203B41FA5}">
                      <a16:colId xmlns:a16="http://schemas.microsoft.com/office/drawing/2014/main" val="1188199480"/>
                    </a:ext>
                  </a:extLst>
                </a:gridCol>
                <a:gridCol w="1160376">
                  <a:extLst>
                    <a:ext uri="{9D8B030D-6E8A-4147-A177-3AD203B41FA5}">
                      <a16:colId xmlns:a16="http://schemas.microsoft.com/office/drawing/2014/main" val="1673479976"/>
                    </a:ext>
                  </a:extLst>
                </a:gridCol>
              </a:tblGrid>
              <a:tr h="530122">
                <a:tc>
                  <a:txBody>
                    <a:bodyPr/>
                    <a:lstStyle/>
                    <a:p>
                      <a:pPr indent="127000" algn="ctr">
                        <a:lnSpc>
                          <a:spcPct val="150000"/>
                        </a:lnSpc>
                      </a:pPr>
                      <a:r>
                        <a:rPr lang="en-US" sz="1200" b="1" kern="100" dirty="0" err="1">
                          <a:solidFill>
                            <a:schemeClr val="bg1"/>
                          </a:solidFill>
                          <a:effectLst/>
                          <a:latin typeface="微软雅黑" panose="020B0503020204020204" pitchFamily="82" charset="2"/>
                          <a:ea typeface="微软雅黑" panose="020B0503020204020204" pitchFamily="82" charset="2"/>
                        </a:rPr>
                        <a:t>Sno</a:t>
                      </a:r>
                      <a:endParaRPr lang="zh-CN" sz="1200" b="1" kern="100" dirty="0">
                        <a:solidFill>
                          <a:schemeClr val="bg1"/>
                        </a:solidFill>
                        <a:effectLst/>
                        <a:latin typeface="微软雅黑" panose="020B0503020204020204" pitchFamily="82" charset="2"/>
                        <a:ea typeface="微软雅黑" panose="020B0503020204020204" pitchFamily="82" charset="2"/>
                      </a:endParaRPr>
                    </a:p>
                    <a:p>
                      <a:pPr indent="127000" algn="ctr">
                        <a:lnSpc>
                          <a:spcPct val="150000"/>
                        </a:lnSpc>
                      </a:pPr>
                      <a:r>
                        <a:rPr lang="zh-CN" sz="1200" b="1" kern="100" dirty="0">
                          <a:solidFill>
                            <a:schemeClr val="bg1"/>
                          </a:solidFill>
                          <a:effectLst/>
                          <a:latin typeface="微软雅黑" panose="020B0503020204020204" pitchFamily="82" charset="2"/>
                          <a:ea typeface="微软雅黑" panose="020B0503020204020204" pitchFamily="82" charset="2"/>
                        </a:rPr>
                        <a:t>（学号）</a:t>
                      </a:r>
                      <a:endParaRPr lang="zh-CN" sz="12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200" b="1" kern="100" dirty="0" err="1">
                          <a:solidFill>
                            <a:schemeClr val="bg1"/>
                          </a:solidFill>
                          <a:effectLst/>
                          <a:latin typeface="微软雅黑" panose="020B0503020204020204" pitchFamily="82" charset="2"/>
                          <a:ea typeface="微软雅黑" panose="020B0503020204020204" pitchFamily="82" charset="2"/>
                        </a:rPr>
                        <a:t>Cno</a:t>
                      </a:r>
                      <a:endParaRPr lang="zh-CN" sz="1200" b="1" kern="100" dirty="0">
                        <a:solidFill>
                          <a:schemeClr val="bg1"/>
                        </a:solidFill>
                        <a:effectLst/>
                        <a:latin typeface="微软雅黑" panose="020B0503020204020204" pitchFamily="82" charset="2"/>
                        <a:ea typeface="微软雅黑" panose="020B0503020204020204" pitchFamily="82" charset="2"/>
                      </a:endParaRPr>
                    </a:p>
                    <a:p>
                      <a:pPr indent="127000" algn="ctr">
                        <a:lnSpc>
                          <a:spcPct val="150000"/>
                        </a:lnSpc>
                      </a:pPr>
                      <a:r>
                        <a:rPr lang="zh-CN" sz="1200" b="1" kern="100" dirty="0">
                          <a:solidFill>
                            <a:schemeClr val="bg1"/>
                          </a:solidFill>
                          <a:effectLst/>
                          <a:latin typeface="微软雅黑" panose="020B0503020204020204" pitchFamily="82" charset="2"/>
                          <a:ea typeface="微软雅黑" panose="020B0503020204020204" pitchFamily="82" charset="2"/>
                        </a:rPr>
                        <a:t>（课程号）</a:t>
                      </a:r>
                      <a:endParaRPr lang="zh-CN" sz="12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pPr indent="127000" algn="ctr">
                        <a:lnSpc>
                          <a:spcPct val="150000"/>
                        </a:lnSpc>
                      </a:pPr>
                      <a:r>
                        <a:rPr lang="en-US" sz="1200" b="1" kern="100" dirty="0">
                          <a:solidFill>
                            <a:schemeClr val="bg1"/>
                          </a:solidFill>
                          <a:effectLst/>
                          <a:latin typeface="微软雅黑" panose="020B0503020204020204" pitchFamily="82" charset="2"/>
                          <a:ea typeface="微软雅黑" panose="020B0503020204020204" pitchFamily="82" charset="2"/>
                        </a:rPr>
                        <a:t>Grade</a:t>
                      </a:r>
                      <a:endParaRPr lang="zh-CN" sz="1200" b="1" kern="100" dirty="0">
                        <a:solidFill>
                          <a:schemeClr val="bg1"/>
                        </a:solidFill>
                        <a:effectLst/>
                        <a:latin typeface="微软雅黑" panose="020B0503020204020204" pitchFamily="82" charset="2"/>
                        <a:ea typeface="微软雅黑" panose="020B0503020204020204" pitchFamily="82" charset="2"/>
                      </a:endParaRPr>
                    </a:p>
                    <a:p>
                      <a:pPr indent="127000" algn="ctr">
                        <a:lnSpc>
                          <a:spcPct val="150000"/>
                        </a:lnSpc>
                      </a:pPr>
                      <a:r>
                        <a:rPr lang="zh-CN" sz="1200" b="1" kern="100" dirty="0">
                          <a:solidFill>
                            <a:schemeClr val="bg1"/>
                          </a:solidFill>
                          <a:effectLst/>
                          <a:latin typeface="微软雅黑" panose="020B0503020204020204" pitchFamily="82" charset="2"/>
                          <a:ea typeface="微软雅黑" panose="020B0503020204020204" pitchFamily="82" charset="2"/>
                        </a:rPr>
                        <a:t>（成绩）</a:t>
                      </a:r>
                      <a:endParaRPr lang="zh-CN" sz="1200" b="1" kern="100" dirty="0">
                        <a:solidFill>
                          <a:schemeClr val="bg1"/>
                        </a:solidFill>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1554453174"/>
                  </a:ext>
                </a:extLst>
              </a:tr>
              <a:tr h="245733">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2021310721</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5</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98</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671416227"/>
                  </a:ext>
                </a:extLst>
              </a:tr>
              <a:tr h="245733">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2021310722</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1</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87</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699671958"/>
                  </a:ext>
                </a:extLst>
              </a:tr>
              <a:tr h="245733">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2021310723</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1</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92</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944187983"/>
                  </a:ext>
                </a:extLst>
              </a:tr>
              <a:tr h="245733">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2021310723</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5</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76</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4276025019"/>
                  </a:ext>
                </a:extLst>
              </a:tr>
              <a:tr h="245733">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2021310724</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7</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84</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140841146"/>
                  </a:ext>
                </a:extLst>
              </a:tr>
              <a:tr h="245733">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2021310725</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a:effectLst/>
                          <a:latin typeface="微软雅黑" panose="020B0503020204020204" pitchFamily="82" charset="2"/>
                          <a:ea typeface="微软雅黑" panose="020B0503020204020204" pitchFamily="82" charset="2"/>
                        </a:rPr>
                        <a:t>4</a:t>
                      </a:r>
                      <a:endParaRPr lang="zh-CN" sz="12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ctr">
                        <a:lnSpc>
                          <a:spcPct val="150000"/>
                        </a:lnSpc>
                      </a:pPr>
                      <a:r>
                        <a:rPr lang="en-US" sz="1200" kern="100" dirty="0">
                          <a:effectLst/>
                          <a:latin typeface="微软雅黑" panose="020B0503020204020204" pitchFamily="82" charset="2"/>
                          <a:ea typeface="微软雅黑" panose="020B0503020204020204" pitchFamily="82" charset="2"/>
                        </a:rPr>
                        <a:t>95</a:t>
                      </a:r>
                      <a:endParaRPr lang="zh-CN" sz="12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59813" marR="59813"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353269630"/>
                  </a:ext>
                </a:extLst>
              </a:tr>
            </a:tbl>
          </a:graphicData>
        </a:graphic>
      </p:graphicFrame>
      <p:sp>
        <p:nvSpPr>
          <p:cNvPr id="11" name="文本框 10">
            <a:extLst>
              <a:ext uri="{FF2B5EF4-FFF2-40B4-BE49-F238E27FC236}">
                <a16:creationId xmlns:a16="http://schemas.microsoft.com/office/drawing/2014/main" id="{600AE457-7B07-BD8D-E3C5-B193323AE590}"/>
              </a:ext>
            </a:extLst>
          </p:cNvPr>
          <p:cNvSpPr txBox="1"/>
          <p:nvPr/>
        </p:nvSpPr>
        <p:spPr>
          <a:xfrm>
            <a:off x="2729289" y="1546090"/>
            <a:ext cx="1490286" cy="369332"/>
          </a:xfrm>
          <a:prstGeom prst="rect">
            <a:avLst/>
          </a:prstGeom>
          <a:noFill/>
        </p:spPr>
        <p:txBody>
          <a:bodyPr wrap="square">
            <a:spAutoFit/>
          </a:bodyPr>
          <a:lstStyle/>
          <a:p>
            <a:r>
              <a:rPr lang="en-US" altLang="zh-CN" sz="1800" dirty="0">
                <a:latin typeface="微软雅黑" panose="020B0503020204020204" pitchFamily="82" charset="2"/>
                <a:ea typeface="微软雅黑" panose="020B0503020204020204" pitchFamily="82" charset="2"/>
                <a:cs typeface="Times New Roman" panose="02020603050405020304" pitchFamily="18" charset="0"/>
              </a:rPr>
              <a:t>Student</a:t>
            </a:r>
            <a:r>
              <a:rPr lang="zh-CN" altLang="en-US" sz="1800" dirty="0">
                <a:latin typeface="微软雅黑" panose="020B0503020204020204" pitchFamily="82" charset="2"/>
                <a:ea typeface="微软雅黑" panose="020B0503020204020204" pitchFamily="82" charset="2"/>
                <a:cs typeface="Times New Roman" panose="02020603050405020304" pitchFamily="18" charset="0"/>
              </a:rPr>
              <a:t>表</a:t>
            </a:r>
            <a:endParaRPr lang="zh-CN" altLang="en-US" dirty="0">
              <a:latin typeface="微软雅黑" panose="020B0503020204020204" pitchFamily="82" charset="2"/>
              <a:ea typeface="微软雅黑" panose="020B0503020204020204" pitchFamily="82" charset="2"/>
            </a:endParaRPr>
          </a:p>
        </p:txBody>
      </p:sp>
      <p:sp>
        <p:nvSpPr>
          <p:cNvPr id="12" name="文本框 11">
            <a:extLst>
              <a:ext uri="{FF2B5EF4-FFF2-40B4-BE49-F238E27FC236}">
                <a16:creationId xmlns:a16="http://schemas.microsoft.com/office/drawing/2014/main" id="{E47176DD-7DE4-5445-CA23-1279AB3A5534}"/>
              </a:ext>
            </a:extLst>
          </p:cNvPr>
          <p:cNvSpPr txBox="1"/>
          <p:nvPr/>
        </p:nvSpPr>
        <p:spPr>
          <a:xfrm>
            <a:off x="8928774" y="1566791"/>
            <a:ext cx="1490286" cy="369332"/>
          </a:xfrm>
          <a:prstGeom prst="rect">
            <a:avLst/>
          </a:prstGeom>
          <a:noFill/>
        </p:spPr>
        <p:txBody>
          <a:bodyPr wrap="square">
            <a:spAutoFit/>
          </a:bodyPr>
          <a:lstStyle/>
          <a:p>
            <a:r>
              <a:rPr lang="en-US" altLang="zh-CN" sz="1800" dirty="0">
                <a:latin typeface="微软雅黑" panose="020B0503020204020204" pitchFamily="82" charset="2"/>
                <a:ea typeface="微软雅黑" panose="020B0503020204020204" pitchFamily="82" charset="2"/>
                <a:cs typeface="Times New Roman" panose="02020603050405020304" pitchFamily="18" charset="0"/>
              </a:rPr>
              <a:t>Course</a:t>
            </a:r>
            <a:r>
              <a:rPr lang="zh-CN" altLang="en-US" sz="1800" dirty="0">
                <a:latin typeface="微软雅黑" panose="020B0503020204020204" pitchFamily="82" charset="2"/>
                <a:ea typeface="微软雅黑" panose="020B0503020204020204" pitchFamily="82" charset="2"/>
                <a:cs typeface="Times New Roman" panose="02020603050405020304" pitchFamily="18" charset="0"/>
              </a:rPr>
              <a:t>表</a:t>
            </a:r>
            <a:endParaRPr lang="zh-CN" altLang="en-US" dirty="0">
              <a:latin typeface="微软雅黑" panose="020B0503020204020204" pitchFamily="82" charset="2"/>
              <a:ea typeface="微软雅黑" panose="020B0503020204020204" pitchFamily="82" charset="2"/>
            </a:endParaRPr>
          </a:p>
        </p:txBody>
      </p:sp>
      <p:sp>
        <p:nvSpPr>
          <p:cNvPr id="13" name="文本框 12">
            <a:extLst>
              <a:ext uri="{FF2B5EF4-FFF2-40B4-BE49-F238E27FC236}">
                <a16:creationId xmlns:a16="http://schemas.microsoft.com/office/drawing/2014/main" id="{4AFAECC3-C845-95B9-904E-19BF9F9E1096}"/>
              </a:ext>
            </a:extLst>
          </p:cNvPr>
          <p:cNvSpPr txBox="1"/>
          <p:nvPr/>
        </p:nvSpPr>
        <p:spPr>
          <a:xfrm>
            <a:off x="3855310" y="4122147"/>
            <a:ext cx="3714511" cy="369332"/>
          </a:xfrm>
          <a:prstGeom prst="rect">
            <a:avLst/>
          </a:prstGeom>
          <a:noFill/>
        </p:spPr>
        <p:txBody>
          <a:bodyPr wrap="square">
            <a:spAutoFit/>
          </a:bodyPr>
          <a:lstStyle/>
          <a:p>
            <a:pPr algn="ctr"/>
            <a:r>
              <a:rPr lang="en-US" altLang="zh-CN" sz="1800" dirty="0">
                <a:latin typeface="微软雅黑" panose="020B0503020204020204" pitchFamily="82" charset="2"/>
                <a:ea typeface="微软雅黑" panose="020B0503020204020204" pitchFamily="82" charset="2"/>
                <a:cs typeface="Times New Roman" panose="02020603050405020304" pitchFamily="18" charset="0"/>
              </a:rPr>
              <a:t>SC</a:t>
            </a:r>
            <a:r>
              <a:rPr lang="zh-CN" altLang="en-US" sz="1800" dirty="0">
                <a:latin typeface="微软雅黑" panose="020B0503020204020204" pitchFamily="82" charset="2"/>
                <a:ea typeface="微软雅黑" panose="020B0503020204020204" pitchFamily="82" charset="2"/>
                <a:cs typeface="Times New Roman" panose="02020603050405020304" pitchFamily="18" charset="0"/>
              </a:rPr>
              <a:t>表</a:t>
            </a:r>
            <a:endParaRPr lang="zh-CN" altLang="en-US" dirty="0">
              <a:latin typeface="微软雅黑" panose="020B0503020204020204" pitchFamily="82" charset="2"/>
              <a:ea typeface="微软雅黑" panose="020B0503020204020204" pitchFamily="82" charset="2"/>
            </a:endParaRPr>
          </a:p>
        </p:txBody>
      </p:sp>
      <p:sp>
        <p:nvSpPr>
          <p:cNvPr id="4" name="页脚占位符 3">
            <a:extLst>
              <a:ext uri="{FF2B5EF4-FFF2-40B4-BE49-F238E27FC236}">
                <a16:creationId xmlns:a16="http://schemas.microsoft.com/office/drawing/2014/main" id="{DB511BBE-A487-5E1D-E3E0-B7F7232FF8E2}"/>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D38A8711-5513-0223-9F51-014669837F9B}"/>
              </a:ext>
            </a:extLst>
          </p:cNvPr>
          <p:cNvSpPr>
            <a:spLocks noGrp="1"/>
          </p:cNvSpPr>
          <p:nvPr>
            <p:ph type="sldNum" sz="quarter" idx="12"/>
          </p:nvPr>
        </p:nvSpPr>
        <p:spPr/>
        <p:txBody>
          <a:bodyPr/>
          <a:lstStyle/>
          <a:p>
            <a:fld id="{4B0D34C0-35A8-654C-9FBA-7B4E017BD630}" type="slidenum">
              <a:rPr lang="en-US" altLang="zh-CN" smtClean="0"/>
              <a:t>7</a:t>
            </a:fld>
            <a:endParaRPr kumimoji="1" lang="zh-CN" altLang="en-US"/>
          </a:p>
        </p:txBody>
      </p:sp>
      <p:sp>
        <p:nvSpPr>
          <p:cNvPr id="19" name="Shape9">
            <a:extLst>
              <a:ext uri="{FF2B5EF4-FFF2-40B4-BE49-F238E27FC236}">
                <a16:creationId xmlns:a16="http://schemas.microsoft.com/office/drawing/2014/main" id="{003226AC-6541-4649-B6AC-1E73BD4D9C4F}"/>
              </a:ext>
            </a:extLst>
          </p:cNvPr>
          <p:cNvSpPr/>
          <p:nvPr/>
        </p:nvSpPr>
        <p:spPr>
          <a:xfrm>
            <a:off x="3474432" y="4122147"/>
            <a:ext cx="6562725" cy="2735853"/>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0" name="Shape9">
            <a:extLst>
              <a:ext uri="{FF2B5EF4-FFF2-40B4-BE49-F238E27FC236}">
                <a16:creationId xmlns:a16="http://schemas.microsoft.com/office/drawing/2014/main" id="{003226AC-6541-4649-B6AC-1E73BD4D9C4F}"/>
              </a:ext>
            </a:extLst>
          </p:cNvPr>
          <p:cNvSpPr/>
          <p:nvPr/>
        </p:nvSpPr>
        <p:spPr>
          <a:xfrm>
            <a:off x="6855807" y="1469771"/>
            <a:ext cx="5336193" cy="3121279"/>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Tree>
    <p:extLst>
      <p:ext uri="{BB962C8B-B14F-4D97-AF65-F5344CB8AC3E}">
        <p14:creationId xmlns:p14="http://schemas.microsoft.com/office/powerpoint/2010/main" val="9853963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9">
            <a:extLst>
              <a:ext uri="{FF2B5EF4-FFF2-40B4-BE49-F238E27FC236}">
                <a16:creationId xmlns:a16="http://schemas.microsoft.com/office/drawing/2014/main" id="{003226AC-6541-4649-B6AC-1E73BD4D9C4F}"/>
              </a:ext>
            </a:extLst>
          </p:cNvPr>
          <p:cNvSpPr/>
          <p:nvPr/>
        </p:nvSpPr>
        <p:spPr>
          <a:xfrm>
            <a:off x="277365" y="934607"/>
            <a:ext cx="12116021" cy="564104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6" name="Shape18">
            <a:extLst>
              <a:ext uri="{FF2B5EF4-FFF2-40B4-BE49-F238E27FC236}">
                <a16:creationId xmlns:a16="http://schemas.microsoft.com/office/drawing/2014/main" id="{CA02947C-86FA-43A0-AEA7-1533075A3978}"/>
              </a:ext>
            </a:extLst>
          </p:cNvPr>
          <p:cNvSpPr/>
          <p:nvPr/>
        </p:nvSpPr>
        <p:spPr>
          <a:xfrm>
            <a:off x="542343" y="2808018"/>
            <a:ext cx="10938458" cy="746756"/>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创建和调用函数</a:t>
            </a:r>
            <a:endParaRPr kumimoji="1" lang="zh-CN" altLang="en-US" dirty="0"/>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04800" y="880430"/>
            <a:ext cx="11887200" cy="5602978"/>
          </a:xfrm>
          <a:prstGeom prst="rect">
            <a:avLst/>
          </a:prstGeom>
        </p:spPr>
        <p:txBody>
          <a:bodyPr/>
          <a:lstStyle/>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创建函数的语法格式为：</a:t>
            </a:r>
            <a:r>
              <a:rPr lang="en-US" altLang="zh-CN" sz="2400" dirty="0">
                <a:solidFill>
                  <a:srgbClr val="3B20FF"/>
                </a:solidFill>
                <a:latin typeface="微软雅黑" panose="020B0503020204020204" pitchFamily="82" charset="2"/>
                <a:ea typeface="微软雅黑" panose="020B0503020204020204" pitchFamily="82" charset="2"/>
              </a:rPr>
              <a:t>Returns</a:t>
            </a:r>
            <a:r>
              <a:rPr lang="zh-CN" altLang="en-US" sz="2400" dirty="0">
                <a:solidFill>
                  <a:srgbClr val="3B20FF"/>
                </a:solidFill>
                <a:latin typeface="微软雅黑" panose="020B0503020204020204" pitchFamily="82" charset="2"/>
                <a:ea typeface="微软雅黑" panose="020B0503020204020204" pitchFamily="82" charset="2"/>
              </a:rPr>
              <a:t>返回数据类型；</a:t>
            </a:r>
            <a:r>
              <a:rPr lang="en-US" altLang="zh-CN" sz="2400" dirty="0">
                <a:solidFill>
                  <a:srgbClr val="3B20FF"/>
                </a:solidFill>
                <a:latin typeface="微软雅黑" panose="020B0503020204020204" pitchFamily="82" charset="2"/>
                <a:ea typeface="微软雅黑" panose="020B0503020204020204" pitchFamily="82" charset="2"/>
              </a:rPr>
              <a:t>Return</a:t>
            </a:r>
            <a:r>
              <a:rPr lang="zh-CN" altLang="en-US" sz="2400" dirty="0">
                <a:solidFill>
                  <a:srgbClr val="3B20FF"/>
                </a:solidFill>
                <a:latin typeface="微软雅黑" panose="020B0503020204020204" pitchFamily="82" charset="2"/>
                <a:ea typeface="微软雅黑" panose="020B0503020204020204" pitchFamily="82" charset="2"/>
              </a:rPr>
              <a:t>返回数据值</a:t>
            </a:r>
            <a:endParaRPr lang="en-US" altLang="zh-CN" sz="2400" dirty="0">
              <a:solidFill>
                <a:srgbClr val="3B20FF"/>
              </a:solidFill>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solidFill>
                <a:srgbClr val="3B20FF"/>
              </a:solidFill>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参数的格式与存储过程相似，但是</a:t>
            </a:r>
            <a:r>
              <a:rPr lang="zh-CN" altLang="zh-CN" sz="2000" b="1" dirty="0">
                <a:latin typeface="微软雅黑" panose="020B0503020204020204" pitchFamily="82" charset="2"/>
                <a:ea typeface="微软雅黑" panose="020B0503020204020204" pitchFamily="82" charset="2"/>
              </a:rPr>
              <a:t>只能是</a:t>
            </a:r>
            <a:r>
              <a:rPr lang="en-US" altLang="zh-CN" sz="2000" b="1" dirty="0">
                <a:latin typeface="微软雅黑" panose="020B0503020204020204" pitchFamily="82" charset="2"/>
                <a:ea typeface="微软雅黑" panose="020B0503020204020204" pitchFamily="82" charset="2"/>
              </a:rPr>
              <a:t>IN</a:t>
            </a:r>
            <a:r>
              <a:rPr lang="zh-CN" altLang="zh-CN" sz="2000" b="1" dirty="0">
                <a:latin typeface="微软雅黑" panose="020B0503020204020204" pitchFamily="82" charset="2"/>
                <a:ea typeface="微软雅黑" panose="020B0503020204020204" pitchFamily="82" charset="2"/>
              </a:rPr>
              <a:t>参数 </a:t>
            </a:r>
            <a:endParaRPr lang="en-US" altLang="zh-CN" sz="2000" b="1"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en-US" altLang="zh-CN" sz="2000" dirty="0">
                <a:latin typeface="微软雅黑" panose="020B0503020204020204" pitchFamily="82" charset="2"/>
                <a:ea typeface="微软雅黑" panose="020B0503020204020204" pitchFamily="82" charset="2"/>
              </a:rPr>
              <a:t>RETURNS</a:t>
            </a:r>
            <a:r>
              <a:rPr lang="zh-CN" altLang="zh-CN" sz="2000" dirty="0">
                <a:latin typeface="微软雅黑" panose="020B0503020204020204" pitchFamily="82" charset="2"/>
                <a:ea typeface="微软雅黑" panose="020B0503020204020204" pitchFamily="82" charset="2"/>
              </a:rPr>
              <a:t>语句指定函数</a:t>
            </a:r>
            <a:r>
              <a:rPr lang="zh-CN" altLang="zh-CN" sz="2000" b="1" dirty="0">
                <a:latin typeface="微软雅黑" panose="020B0503020204020204" pitchFamily="82" charset="2"/>
                <a:ea typeface="微软雅黑" panose="020B0503020204020204" pitchFamily="82" charset="2"/>
              </a:rPr>
              <a:t>返回数据的类型 </a:t>
            </a:r>
            <a:endParaRPr lang="en-US" altLang="zh-CN" sz="20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4.77</a:t>
            </a:r>
            <a:r>
              <a:rPr lang="zh-CN" altLang="zh-CN" sz="2400" dirty="0">
                <a:latin typeface="微软雅黑" panose="020B0503020204020204" pitchFamily="82" charset="2"/>
                <a:ea typeface="微软雅黑" panose="020B0503020204020204" pitchFamily="82" charset="2"/>
              </a:rPr>
              <a:t>】创建函数，返回某名学生选修的某门课程的成绩。</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调用</a:t>
            </a:r>
            <a:r>
              <a:rPr lang="en-US" altLang="zh-CN" sz="2400" dirty="0">
                <a:latin typeface="微软雅黑" panose="020B0503020204020204" pitchFamily="82" charset="2"/>
                <a:ea typeface="微软雅黑" panose="020B0503020204020204" pitchFamily="82" charset="2"/>
              </a:rPr>
              <a:t>FUNC_STU_COU_GRADE</a:t>
            </a:r>
            <a:r>
              <a:rPr lang="zh-CN" altLang="zh-CN" sz="2400" dirty="0">
                <a:latin typeface="微软雅黑" panose="020B0503020204020204" pitchFamily="82" charset="2"/>
                <a:ea typeface="微软雅黑" panose="020B0503020204020204" pitchFamily="82" charset="2"/>
              </a:rPr>
              <a:t>函数，查询学号</a:t>
            </a:r>
            <a:r>
              <a:rPr lang="en-US" altLang="zh-CN" sz="2400" dirty="0">
                <a:latin typeface="微软雅黑" panose="020B0503020204020204" pitchFamily="82" charset="2"/>
                <a:ea typeface="微软雅黑" panose="020B0503020204020204" pitchFamily="82" charset="2"/>
              </a:rPr>
              <a:t>2021310722</a:t>
            </a:r>
            <a:r>
              <a:rPr lang="zh-CN" altLang="zh-CN" sz="2400" dirty="0">
                <a:latin typeface="微软雅黑" panose="020B0503020204020204" pitchFamily="82" charset="2"/>
                <a:ea typeface="微软雅黑" panose="020B0503020204020204" pitchFamily="82" charset="2"/>
              </a:rPr>
              <a:t>的学生的</a:t>
            </a:r>
            <a:r>
              <a:rPr lang="en-US" altLang="zh-CN" sz="2400" dirty="0">
                <a:latin typeface="微软雅黑" panose="020B0503020204020204" pitchFamily="82" charset="2"/>
                <a:ea typeface="微软雅黑" panose="020B0503020204020204" pitchFamily="82" charset="2"/>
              </a:rPr>
              <a:t>1</a:t>
            </a:r>
            <a:r>
              <a:rPr lang="zh-CN" altLang="zh-CN" sz="2400" dirty="0">
                <a:latin typeface="微软雅黑" panose="020B0503020204020204" pitchFamily="82" charset="2"/>
                <a:ea typeface="微软雅黑" panose="020B0503020204020204" pitchFamily="82" charset="2"/>
              </a:rPr>
              <a:t>号课程成绩。</a:t>
            </a:r>
          </a:p>
          <a:p>
            <a:pPr>
              <a:buFont typeface="Wingdings" panose="05000000000000000000" pitchFamily="2" charset="2"/>
              <a:buChar char="Ø"/>
            </a:pPr>
            <a:endParaRPr lang="zh-CN"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p:txBody>
      </p:sp>
      <p:pic>
        <p:nvPicPr>
          <p:cNvPr id="5" name="图片 4" descr="图形用户界面, 应用程序&#10;&#10;描述已自动生成">
            <a:extLst>
              <a:ext uri="{FF2B5EF4-FFF2-40B4-BE49-F238E27FC236}">
                <a16:creationId xmlns:a16="http://schemas.microsoft.com/office/drawing/2014/main" id="{158516A8-D34D-5704-B8E2-169DD83EA09A}"/>
              </a:ext>
            </a:extLst>
          </p:cNvPr>
          <p:cNvPicPr>
            <a:picLocks noChangeAspect="1"/>
          </p:cNvPicPr>
          <p:nvPr/>
        </p:nvPicPr>
        <p:blipFill>
          <a:blip r:embed="rId2"/>
          <a:stretch>
            <a:fillRect/>
          </a:stretch>
        </p:blipFill>
        <p:spPr>
          <a:xfrm>
            <a:off x="777672" y="1307579"/>
            <a:ext cx="9000000" cy="1492971"/>
          </a:xfrm>
          <a:prstGeom prst="rect">
            <a:avLst/>
          </a:prstGeom>
        </p:spPr>
      </p:pic>
      <p:pic>
        <p:nvPicPr>
          <p:cNvPr id="8" name="图片 7" descr="图形用户界面, 文本, 应用程序&#10;&#10;描述已自动生成">
            <a:extLst>
              <a:ext uri="{FF2B5EF4-FFF2-40B4-BE49-F238E27FC236}">
                <a16:creationId xmlns:a16="http://schemas.microsoft.com/office/drawing/2014/main" id="{C63EDF59-4B77-050D-CACC-00E0E92E757A}"/>
              </a:ext>
            </a:extLst>
          </p:cNvPr>
          <p:cNvPicPr>
            <a:picLocks noChangeAspect="1"/>
          </p:cNvPicPr>
          <p:nvPr/>
        </p:nvPicPr>
        <p:blipFill>
          <a:blip r:embed="rId3"/>
          <a:stretch>
            <a:fillRect/>
          </a:stretch>
        </p:blipFill>
        <p:spPr>
          <a:xfrm>
            <a:off x="777672" y="3944181"/>
            <a:ext cx="9000000" cy="1365169"/>
          </a:xfrm>
          <a:prstGeom prst="rect">
            <a:avLst/>
          </a:prstGeom>
        </p:spPr>
      </p:pic>
      <p:graphicFrame>
        <p:nvGraphicFramePr>
          <p:cNvPr id="10" name="表格 9">
            <a:extLst>
              <a:ext uri="{FF2B5EF4-FFF2-40B4-BE49-F238E27FC236}">
                <a16:creationId xmlns:a16="http://schemas.microsoft.com/office/drawing/2014/main" id="{0CB65D5A-A271-6B77-1060-B15CB55C260A}"/>
              </a:ext>
            </a:extLst>
          </p:cNvPr>
          <p:cNvGraphicFramePr>
            <a:graphicFrameLocks noGrp="1"/>
          </p:cNvGraphicFramePr>
          <p:nvPr>
            <p:extLst>
              <p:ext uri="{D42A27DB-BD31-4B8C-83A1-F6EECF244321}">
                <p14:modId xmlns:p14="http://schemas.microsoft.com/office/powerpoint/2010/main" val="1664841796"/>
              </p:ext>
            </p:extLst>
          </p:nvPr>
        </p:nvGraphicFramePr>
        <p:xfrm>
          <a:off x="6203087" y="5790119"/>
          <a:ext cx="5277713" cy="765134"/>
        </p:xfrm>
        <a:graphic>
          <a:graphicData uri="http://schemas.openxmlformats.org/drawingml/2006/table">
            <a:tbl>
              <a:tblPr firstRow="1" firstCol="1" bandRow="1">
                <a:tableStyleId>{5940675A-B579-460E-94D1-54222C63F5DA}</a:tableStyleId>
              </a:tblPr>
              <a:tblGrid>
                <a:gridCol w="5277713">
                  <a:extLst>
                    <a:ext uri="{9D8B030D-6E8A-4147-A177-3AD203B41FA5}">
                      <a16:colId xmlns:a16="http://schemas.microsoft.com/office/drawing/2014/main" val="2162753839"/>
                    </a:ext>
                  </a:extLst>
                </a:gridCol>
              </a:tblGrid>
              <a:tr h="382567">
                <a:tc>
                  <a:txBody>
                    <a:bodyPr/>
                    <a:lstStyle/>
                    <a:p>
                      <a:pPr indent="127000" algn="ctr">
                        <a:lnSpc>
                          <a:spcPct val="150000"/>
                        </a:lnSpc>
                      </a:pPr>
                      <a:r>
                        <a:rPr lang="en-US" sz="1400" b="1" kern="100" dirty="0">
                          <a:solidFill>
                            <a:schemeClr val="bg1"/>
                          </a:solidFill>
                          <a:effectLst/>
                          <a:latin typeface="微软雅黑" panose="020B0503020204020204" pitchFamily="34" charset="-122"/>
                          <a:ea typeface="微软雅黑" panose="020B0503020204020204" pitchFamily="34" charset="-122"/>
                        </a:rPr>
                        <a:t>FUNC_STU_COU_GRADE(“2021310722”, “1”)</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3075264497"/>
                  </a:ext>
                </a:extLst>
              </a:tr>
              <a:tr h="382567">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87</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473814419"/>
                  </a:ext>
                </a:extLst>
              </a:tr>
            </a:tbl>
          </a:graphicData>
        </a:graphic>
      </p:graphicFrame>
      <p:grpSp>
        <p:nvGrpSpPr>
          <p:cNvPr id="14" name="组合 13">
            <a:extLst>
              <a:ext uri="{FF2B5EF4-FFF2-40B4-BE49-F238E27FC236}">
                <a16:creationId xmlns:a16="http://schemas.microsoft.com/office/drawing/2014/main" id="{A8C37134-BBCD-AB5D-3E07-59663F161CAD}"/>
              </a:ext>
            </a:extLst>
          </p:cNvPr>
          <p:cNvGrpSpPr/>
          <p:nvPr/>
        </p:nvGrpSpPr>
        <p:grpSpPr>
          <a:xfrm>
            <a:off x="542343" y="5732993"/>
            <a:ext cx="5446572" cy="621849"/>
            <a:chOff x="0" y="3007802"/>
            <a:chExt cx="5446572" cy="621849"/>
          </a:xfrm>
        </p:grpSpPr>
        <p:pic>
          <p:nvPicPr>
            <p:cNvPr id="12" name="图片 11">
              <a:extLst>
                <a:ext uri="{FF2B5EF4-FFF2-40B4-BE49-F238E27FC236}">
                  <a16:creationId xmlns:a16="http://schemas.microsoft.com/office/drawing/2014/main" id="{DA722B5E-C45D-E724-B361-F926055E2EF4}"/>
                </a:ext>
              </a:extLst>
            </p:cNvPr>
            <p:cNvPicPr>
              <a:picLocks noChangeAspect="1"/>
            </p:cNvPicPr>
            <p:nvPr/>
          </p:nvPicPr>
          <p:blipFill rotWithShape="1">
            <a:blip r:embed="rId4"/>
            <a:srcRect r="43007"/>
            <a:stretch/>
          </p:blipFill>
          <p:spPr>
            <a:xfrm>
              <a:off x="0" y="3007802"/>
              <a:ext cx="5129349" cy="621849"/>
            </a:xfrm>
            <a:prstGeom prst="rect">
              <a:avLst/>
            </a:prstGeom>
          </p:spPr>
        </p:pic>
        <p:pic>
          <p:nvPicPr>
            <p:cNvPr id="13" name="图片 12">
              <a:extLst>
                <a:ext uri="{FF2B5EF4-FFF2-40B4-BE49-F238E27FC236}">
                  <a16:creationId xmlns:a16="http://schemas.microsoft.com/office/drawing/2014/main" id="{84C03F2D-747D-A97B-8A2F-07EBF532E64D}"/>
                </a:ext>
              </a:extLst>
            </p:cNvPr>
            <p:cNvPicPr>
              <a:picLocks noChangeAspect="1"/>
            </p:cNvPicPr>
            <p:nvPr/>
          </p:nvPicPr>
          <p:blipFill rotWithShape="1">
            <a:blip r:embed="rId4"/>
            <a:srcRect l="96475"/>
            <a:stretch/>
          </p:blipFill>
          <p:spPr>
            <a:xfrm>
              <a:off x="5129349" y="3007802"/>
              <a:ext cx="317223" cy="621849"/>
            </a:xfrm>
            <a:prstGeom prst="rect">
              <a:avLst/>
            </a:prstGeom>
          </p:spPr>
        </p:pic>
      </p:grpSp>
      <p:sp>
        <p:nvSpPr>
          <p:cNvPr id="3" name="页脚占位符 2">
            <a:extLst>
              <a:ext uri="{FF2B5EF4-FFF2-40B4-BE49-F238E27FC236}">
                <a16:creationId xmlns:a16="http://schemas.microsoft.com/office/drawing/2014/main" id="{47DB6E6A-4BC0-2DB2-D955-9577129C8749}"/>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A6E995DF-2D0F-AC02-0769-0491866A0930}"/>
              </a:ext>
            </a:extLst>
          </p:cNvPr>
          <p:cNvSpPr>
            <a:spLocks noGrp="1"/>
          </p:cNvSpPr>
          <p:nvPr>
            <p:ph type="sldNum" sz="quarter" idx="12"/>
          </p:nvPr>
        </p:nvSpPr>
        <p:spPr/>
        <p:txBody>
          <a:bodyPr/>
          <a:lstStyle/>
          <a:p>
            <a:fld id="{4B0D34C0-35A8-654C-9FBA-7B4E017BD630}" type="slidenum">
              <a:rPr lang="en-US" altLang="zh-CN" smtClean="0"/>
              <a:t>70</a:t>
            </a:fld>
            <a:endParaRPr kumimoji="1" lang="zh-CN" altLang="en-US"/>
          </a:p>
        </p:txBody>
      </p:sp>
    </p:spTree>
    <p:extLst>
      <p:ext uri="{BB962C8B-B14F-4D97-AF65-F5344CB8AC3E}">
        <p14:creationId xmlns:p14="http://schemas.microsoft.com/office/powerpoint/2010/main" val="3106146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18">
            <a:extLst>
              <a:ext uri="{FF2B5EF4-FFF2-40B4-BE49-F238E27FC236}">
                <a16:creationId xmlns:a16="http://schemas.microsoft.com/office/drawing/2014/main" id="{CA02947C-86FA-43A0-AEA7-1533075A3978}"/>
              </a:ext>
            </a:extLst>
          </p:cNvPr>
          <p:cNvSpPr/>
          <p:nvPr/>
        </p:nvSpPr>
        <p:spPr>
          <a:xfrm>
            <a:off x="254899" y="1034633"/>
            <a:ext cx="11750107" cy="5326898"/>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存储过程和函数的区别</a:t>
            </a:r>
            <a:endParaRPr kumimoji="1" lang="zh-CN" altLang="en-US" dirty="0"/>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67553" y="1328036"/>
            <a:ext cx="11456894" cy="3612030"/>
          </a:xfrm>
          <a:prstGeom prst="rect">
            <a:avLst/>
          </a:prstGeom>
        </p:spPr>
        <p:txBody>
          <a:bodyPr/>
          <a:lstStyle/>
          <a:p>
            <a:pPr>
              <a:lnSpc>
                <a:spcPct val="150000"/>
              </a:lnSpc>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存储过程可以通过</a:t>
            </a:r>
            <a:r>
              <a:rPr lang="en-US" altLang="zh-CN" sz="2400" dirty="0">
                <a:latin typeface="微软雅黑" panose="020B0503020204020204" pitchFamily="82" charset="2"/>
                <a:ea typeface="微软雅黑" panose="020B0503020204020204" pitchFamily="82" charset="2"/>
              </a:rPr>
              <a:t>OUT</a:t>
            </a:r>
            <a:r>
              <a:rPr lang="zh-CN" altLang="zh-CN" sz="2400" dirty="0">
                <a:latin typeface="微软雅黑" panose="020B0503020204020204" pitchFamily="82" charset="2"/>
                <a:ea typeface="微软雅黑" panose="020B0503020204020204" pitchFamily="82" charset="2"/>
              </a:rPr>
              <a:t>或</a:t>
            </a:r>
            <a:r>
              <a:rPr lang="en-US" altLang="zh-CN" sz="2400" dirty="0">
                <a:latin typeface="微软雅黑" panose="020B0503020204020204" pitchFamily="82" charset="2"/>
                <a:ea typeface="微软雅黑" panose="020B0503020204020204" pitchFamily="82" charset="2"/>
              </a:rPr>
              <a:t>INOUT</a:t>
            </a:r>
            <a:r>
              <a:rPr lang="zh-CN" altLang="zh-CN" sz="2400" dirty="0">
                <a:latin typeface="微软雅黑" panose="020B0503020204020204" pitchFamily="82" charset="2"/>
                <a:ea typeface="微软雅黑" panose="020B0503020204020204" pitchFamily="82" charset="2"/>
              </a:rPr>
              <a:t>参数返回多个值，而函数只能返回</a:t>
            </a:r>
            <a:r>
              <a:rPr lang="en-US" altLang="zh-CN" sz="2400" dirty="0">
                <a:latin typeface="微软雅黑" panose="020B0503020204020204" pitchFamily="82" charset="2"/>
                <a:ea typeface="微软雅黑" panose="020B0503020204020204" pitchFamily="82" charset="2"/>
              </a:rPr>
              <a:t>RETURNS</a:t>
            </a:r>
            <a:r>
              <a:rPr lang="zh-CN" altLang="zh-CN" sz="2400" dirty="0">
                <a:latin typeface="微软雅黑" panose="020B0503020204020204" pitchFamily="82" charset="2"/>
                <a:ea typeface="微软雅黑" panose="020B0503020204020204" pitchFamily="82" charset="2"/>
              </a:rPr>
              <a:t>子句中指定的某一类型的单值或表对象。</a:t>
            </a:r>
          </a:p>
          <a:p>
            <a:pPr>
              <a:lnSpc>
                <a:spcPct val="150000"/>
              </a:lnSpc>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存储过程的参数可以为</a:t>
            </a:r>
            <a:r>
              <a:rPr lang="en-US" altLang="zh-CN" sz="2400" dirty="0">
                <a:latin typeface="微软雅黑" panose="020B0503020204020204" pitchFamily="82" charset="2"/>
                <a:ea typeface="微软雅黑" panose="020B0503020204020204" pitchFamily="82" charset="2"/>
              </a:rPr>
              <a:t>IN</a:t>
            </a:r>
            <a:r>
              <a:rPr lang="zh-CN" altLang="zh-CN" sz="2400" dirty="0">
                <a:latin typeface="微软雅黑" panose="020B0503020204020204" pitchFamily="82" charset="2"/>
                <a:ea typeface="微软雅黑" panose="020B0503020204020204" pitchFamily="82" charset="2"/>
              </a:rPr>
              <a:t>、</a:t>
            </a:r>
            <a:r>
              <a:rPr lang="en-US" altLang="zh-CN" sz="2400" dirty="0">
                <a:latin typeface="微软雅黑" panose="020B0503020204020204" pitchFamily="82" charset="2"/>
                <a:ea typeface="微软雅黑" panose="020B0503020204020204" pitchFamily="82" charset="2"/>
              </a:rPr>
              <a:t>OUT</a:t>
            </a:r>
            <a:r>
              <a:rPr lang="zh-CN" altLang="zh-CN" sz="2400" dirty="0">
                <a:latin typeface="微软雅黑" panose="020B0503020204020204" pitchFamily="82" charset="2"/>
                <a:ea typeface="微软雅黑" panose="020B0503020204020204" pitchFamily="82" charset="2"/>
              </a:rPr>
              <a:t>或</a:t>
            </a:r>
            <a:r>
              <a:rPr lang="en-US" altLang="zh-CN" sz="2400" dirty="0">
                <a:latin typeface="微软雅黑" panose="020B0503020204020204" pitchFamily="82" charset="2"/>
                <a:ea typeface="微软雅黑" panose="020B0503020204020204" pitchFamily="82" charset="2"/>
              </a:rPr>
              <a:t>INOUT</a:t>
            </a:r>
            <a:r>
              <a:rPr lang="zh-CN" altLang="zh-CN" sz="2400" dirty="0">
                <a:latin typeface="微软雅黑" panose="020B0503020204020204" pitchFamily="82" charset="2"/>
                <a:ea typeface="微软雅黑" panose="020B0503020204020204" pitchFamily="82" charset="2"/>
              </a:rPr>
              <a:t>，而函数的参数只能是</a:t>
            </a:r>
            <a:r>
              <a:rPr lang="en-US" altLang="zh-CN" sz="2400" dirty="0">
                <a:latin typeface="微软雅黑" panose="020B0503020204020204" pitchFamily="82" charset="2"/>
                <a:ea typeface="微软雅黑" panose="020B0503020204020204" pitchFamily="82" charset="2"/>
              </a:rPr>
              <a:t>IN</a:t>
            </a:r>
            <a:r>
              <a:rPr lang="zh-CN" altLang="zh-CN" sz="2400" dirty="0">
                <a:latin typeface="微软雅黑" panose="020B0503020204020204" pitchFamily="82" charset="2"/>
                <a:ea typeface="微软雅黑" panose="020B0503020204020204" pitchFamily="82" charset="2"/>
              </a:rPr>
              <a:t>类型的。</a:t>
            </a:r>
          </a:p>
          <a:p>
            <a:pPr>
              <a:lnSpc>
                <a:spcPct val="150000"/>
              </a:lnSpc>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存储过程可以通过</a:t>
            </a:r>
            <a:r>
              <a:rPr lang="en-US" altLang="zh-CN" sz="2400" dirty="0">
                <a:latin typeface="微软雅黑" panose="020B0503020204020204" pitchFamily="82" charset="2"/>
                <a:ea typeface="微软雅黑" panose="020B0503020204020204" pitchFamily="82" charset="2"/>
              </a:rPr>
              <a:t>CALL</a:t>
            </a:r>
            <a:r>
              <a:rPr lang="zh-CN" altLang="zh-CN" sz="2400" dirty="0">
                <a:latin typeface="微软雅黑" panose="020B0503020204020204" pitchFamily="82" charset="2"/>
                <a:ea typeface="微软雅黑" panose="020B0503020204020204" pitchFamily="82" charset="2"/>
              </a:rPr>
              <a:t>语句作为一个独立的部分来调用和执行，而函数可以作为查询语句的一部分来调用。另外，由于函数可以返回表对象，因此函数的返回结果也可以用在查询语句的</a:t>
            </a:r>
            <a:r>
              <a:rPr lang="en-US" altLang="zh-CN" sz="2400" dirty="0">
                <a:latin typeface="微软雅黑" panose="020B0503020204020204" pitchFamily="82" charset="2"/>
                <a:ea typeface="微软雅黑" panose="020B0503020204020204" pitchFamily="82" charset="2"/>
              </a:rPr>
              <a:t>FROM</a:t>
            </a:r>
            <a:r>
              <a:rPr lang="zh-CN" altLang="zh-CN" sz="2400" dirty="0">
                <a:latin typeface="微软雅黑" panose="020B0503020204020204" pitchFamily="82" charset="2"/>
                <a:ea typeface="微软雅黑" panose="020B0503020204020204" pitchFamily="82" charset="2"/>
              </a:rPr>
              <a:t>子句中。</a:t>
            </a:r>
          </a:p>
          <a:p>
            <a:pPr>
              <a:lnSpc>
                <a:spcPct val="150000"/>
              </a:lnSpc>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创建函数时必须指定返回值数据类型，且函数体内必须有一个</a:t>
            </a:r>
            <a:r>
              <a:rPr lang="en-US" altLang="zh-CN" sz="2400" dirty="0">
                <a:latin typeface="微软雅黑" panose="020B0503020204020204" pitchFamily="82" charset="2"/>
                <a:ea typeface="微软雅黑" panose="020B0503020204020204" pitchFamily="82" charset="2"/>
              </a:rPr>
              <a:t>RETURNS</a:t>
            </a:r>
            <a:r>
              <a:rPr lang="zh-CN" altLang="zh-CN" sz="2400" dirty="0">
                <a:latin typeface="微软雅黑" panose="020B0503020204020204" pitchFamily="82" charset="2"/>
                <a:ea typeface="微软雅黑" panose="020B0503020204020204" pitchFamily="82" charset="2"/>
              </a:rPr>
              <a:t>语句。</a:t>
            </a:r>
          </a:p>
          <a:p>
            <a:pPr>
              <a:lnSpc>
                <a:spcPct val="150000"/>
              </a:lnSpc>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存储过程中可以执行更新表的数据库操作，而函数则不可以。</a:t>
            </a:r>
            <a:endParaRPr kumimoji="1" lang="zh-CN" altLang="en-US" sz="2400" dirty="0">
              <a:latin typeface="微软雅黑" panose="020B0503020204020204" pitchFamily="82" charset="2"/>
              <a:ea typeface="微软雅黑" panose="020B0503020204020204" pitchFamily="82" charset="2"/>
            </a:endParaRPr>
          </a:p>
        </p:txBody>
      </p:sp>
      <p:sp>
        <p:nvSpPr>
          <p:cNvPr id="3" name="页脚占位符 2">
            <a:extLst>
              <a:ext uri="{FF2B5EF4-FFF2-40B4-BE49-F238E27FC236}">
                <a16:creationId xmlns:a16="http://schemas.microsoft.com/office/drawing/2014/main" id="{55A2EDB2-99CD-360D-CDEA-E30568EE53B5}"/>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DBD35433-5280-D9A1-A3E0-CBFD7255E24B}"/>
              </a:ext>
            </a:extLst>
          </p:cNvPr>
          <p:cNvSpPr>
            <a:spLocks noGrp="1"/>
          </p:cNvSpPr>
          <p:nvPr>
            <p:ph type="sldNum" sz="quarter" idx="12"/>
          </p:nvPr>
        </p:nvSpPr>
        <p:spPr/>
        <p:txBody>
          <a:bodyPr/>
          <a:lstStyle/>
          <a:p>
            <a:fld id="{4B0D34C0-35A8-654C-9FBA-7B4E017BD630}" type="slidenum">
              <a:rPr lang="en-US" altLang="zh-CN" smtClean="0"/>
              <a:t>71</a:t>
            </a:fld>
            <a:endParaRPr kumimoji="1" lang="zh-CN" altLang="en-US"/>
          </a:p>
        </p:txBody>
      </p:sp>
    </p:spTree>
    <p:extLst>
      <p:ext uri="{BB962C8B-B14F-4D97-AF65-F5344CB8AC3E}">
        <p14:creationId xmlns:p14="http://schemas.microsoft.com/office/powerpoint/2010/main" val="906772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18">
            <a:extLst>
              <a:ext uri="{FF2B5EF4-FFF2-40B4-BE49-F238E27FC236}">
                <a16:creationId xmlns:a16="http://schemas.microsoft.com/office/drawing/2014/main" id="{CA02947C-86FA-43A0-AEA7-1533075A3978}"/>
              </a:ext>
            </a:extLst>
          </p:cNvPr>
          <p:cNvSpPr/>
          <p:nvPr/>
        </p:nvSpPr>
        <p:spPr>
          <a:xfrm>
            <a:off x="282948" y="1121537"/>
            <a:ext cx="11775702" cy="2289533"/>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10" name="Shape6">
            <a:extLst>
              <a:ext uri="{FF2B5EF4-FFF2-40B4-BE49-F238E27FC236}">
                <a16:creationId xmlns:a16="http://schemas.microsoft.com/office/drawing/2014/main" id="{5B5BD7D9-059B-401B-9D21-DEC03980E1C3}"/>
              </a:ext>
            </a:extLst>
          </p:cNvPr>
          <p:cNvSpPr/>
          <p:nvPr/>
        </p:nvSpPr>
        <p:spPr>
          <a:xfrm>
            <a:off x="2377440" y="3687042"/>
            <a:ext cx="7401560" cy="2942358"/>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11" name="Shape6">
            <a:extLst>
              <a:ext uri="{FF2B5EF4-FFF2-40B4-BE49-F238E27FC236}">
                <a16:creationId xmlns:a16="http://schemas.microsoft.com/office/drawing/2014/main" id="{FB1AED35-C525-485B-AB0A-0D645E637175}"/>
              </a:ext>
            </a:extLst>
          </p:cNvPr>
          <p:cNvSpPr/>
          <p:nvPr/>
        </p:nvSpPr>
        <p:spPr>
          <a:xfrm>
            <a:off x="2489485" y="3771094"/>
            <a:ext cx="7144571" cy="2742297"/>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变量和流程控制</a:t>
            </a:r>
            <a:endParaRPr kumimoji="1" lang="zh-CN" altLang="en-US" dirty="0"/>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541865" y="1110109"/>
            <a:ext cx="11548535" cy="2699820"/>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变量和流程控制是高级程序设计语言中十分重要的两个概念</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在</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存储过程和函数中也存在变量和流程控制的概念，从而实现一些复杂的功能</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solidFill>
                  <a:srgbClr val="743481"/>
                </a:solidFill>
                <a:latin typeface="微软雅黑" panose="020B0503020204020204" pitchFamily="82" charset="2"/>
                <a:ea typeface="微软雅黑" panose="020B0503020204020204" pitchFamily="82" charset="2"/>
              </a:rPr>
              <a:t>变量</a:t>
            </a:r>
            <a:r>
              <a:rPr lang="zh-CN" altLang="en-US" sz="2400" dirty="0">
                <a:latin typeface="微软雅黑" panose="020B0503020204020204" pitchFamily="82" charset="2"/>
                <a:ea typeface="微软雅黑" panose="020B0503020204020204" pitchFamily="82" charset="2"/>
              </a:rPr>
              <a:t>：</a:t>
            </a:r>
            <a:r>
              <a:rPr lang="zh-CN" altLang="zh-CN" sz="2400" dirty="0">
                <a:latin typeface="微软雅黑" panose="020B0503020204020204" pitchFamily="82" charset="2"/>
                <a:ea typeface="微软雅黑" panose="020B0503020204020204" pitchFamily="82" charset="2"/>
              </a:rPr>
              <a:t>可以在存储过程和函数中声明并使用变量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solidFill>
                  <a:srgbClr val="743481"/>
                </a:solidFill>
                <a:latin typeface="微软雅黑" panose="020B0503020204020204" pitchFamily="82" charset="2"/>
                <a:ea typeface="微软雅黑" panose="020B0503020204020204" pitchFamily="82" charset="2"/>
              </a:rPr>
              <a:t>流程控制</a:t>
            </a:r>
            <a:r>
              <a:rPr lang="zh-CN" altLang="en-US" sz="2400" dirty="0">
                <a:latin typeface="微软雅黑" panose="020B0503020204020204" pitchFamily="82" charset="2"/>
                <a:ea typeface="微软雅黑" panose="020B0503020204020204" pitchFamily="82" charset="2"/>
              </a:rPr>
              <a:t>：</a:t>
            </a:r>
            <a:r>
              <a:rPr lang="zh-CN" altLang="zh-CN" sz="2400" dirty="0">
                <a:latin typeface="微软雅黑" panose="020B0503020204020204" pitchFamily="82" charset="2"/>
                <a:ea typeface="微软雅黑" panose="020B0503020204020204" pitchFamily="82" charset="2"/>
              </a:rPr>
              <a:t>可以用来改变存储过程和函数内部语句的执行顺序。包括</a:t>
            </a:r>
            <a:r>
              <a:rPr lang="en-US" altLang="zh-CN" sz="2400" dirty="0">
                <a:latin typeface="微软雅黑" panose="020B0503020204020204" pitchFamily="82" charset="2"/>
                <a:ea typeface="微软雅黑" panose="020B0503020204020204" pitchFamily="82" charset="2"/>
              </a:rPr>
              <a:t>IF</a:t>
            </a:r>
            <a:r>
              <a:rPr lang="zh-CN" altLang="zh-CN" sz="2400" dirty="0">
                <a:latin typeface="微软雅黑" panose="020B0503020204020204" pitchFamily="82" charset="2"/>
                <a:ea typeface="微软雅黑" panose="020B0503020204020204" pitchFamily="82" charset="2"/>
              </a:rPr>
              <a:t>语句、</a:t>
            </a:r>
            <a:r>
              <a:rPr lang="en-US" altLang="zh-CN" sz="2400" dirty="0">
                <a:latin typeface="微软雅黑" panose="020B0503020204020204" pitchFamily="82" charset="2"/>
                <a:ea typeface="微软雅黑" panose="020B0503020204020204" pitchFamily="82" charset="2"/>
              </a:rPr>
              <a:t>LOOP</a:t>
            </a:r>
            <a:r>
              <a:rPr lang="zh-CN" altLang="zh-CN" sz="2400" dirty="0">
                <a:latin typeface="微软雅黑" panose="020B0503020204020204" pitchFamily="82" charset="2"/>
                <a:ea typeface="微软雅黑" panose="020B0503020204020204" pitchFamily="82" charset="2"/>
              </a:rPr>
              <a:t>语句、</a:t>
            </a:r>
            <a:r>
              <a:rPr lang="en-US" altLang="zh-CN" sz="2400" dirty="0">
                <a:latin typeface="微软雅黑" panose="020B0503020204020204" pitchFamily="82" charset="2"/>
                <a:ea typeface="微软雅黑" panose="020B0503020204020204" pitchFamily="82" charset="2"/>
              </a:rPr>
              <a:t>WHILE</a:t>
            </a:r>
            <a:r>
              <a:rPr lang="zh-CN" altLang="zh-CN" sz="2400" dirty="0">
                <a:latin typeface="微软雅黑" panose="020B0503020204020204" pitchFamily="82" charset="2"/>
                <a:ea typeface="微软雅黑" panose="020B0503020204020204" pitchFamily="82" charset="2"/>
              </a:rPr>
              <a:t>语句、</a:t>
            </a:r>
            <a:r>
              <a:rPr lang="en-US" altLang="zh-CN" sz="2400" dirty="0">
                <a:latin typeface="微软雅黑" panose="020B0503020204020204" pitchFamily="82" charset="2"/>
                <a:ea typeface="微软雅黑" panose="020B0503020204020204" pitchFamily="82" charset="2"/>
              </a:rPr>
              <a:t>REPEAT</a:t>
            </a:r>
            <a:r>
              <a:rPr lang="zh-CN" altLang="zh-CN" sz="2400" dirty="0">
                <a:latin typeface="微软雅黑" panose="020B0503020204020204" pitchFamily="82" charset="2"/>
                <a:ea typeface="微软雅黑" panose="020B0503020204020204" pitchFamily="82" charset="2"/>
              </a:rPr>
              <a:t>语句、</a:t>
            </a:r>
            <a:r>
              <a:rPr lang="en-US" altLang="zh-CN" sz="2400" dirty="0">
                <a:latin typeface="微软雅黑" panose="020B0503020204020204" pitchFamily="82" charset="2"/>
                <a:ea typeface="微软雅黑" panose="020B0503020204020204" pitchFamily="82" charset="2"/>
              </a:rPr>
              <a:t>LEAVE</a:t>
            </a:r>
            <a:r>
              <a:rPr lang="zh-CN" altLang="zh-CN" sz="2400" dirty="0">
                <a:latin typeface="微软雅黑" panose="020B0503020204020204" pitchFamily="82" charset="2"/>
                <a:ea typeface="微软雅黑" panose="020B0503020204020204" pitchFamily="82" charset="2"/>
              </a:rPr>
              <a:t>语句等。 </a:t>
            </a: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zh-CN" altLang="en-US" sz="2400" dirty="0">
              <a:latin typeface="微软雅黑" panose="020B0503020204020204" pitchFamily="82" charset="2"/>
              <a:ea typeface="微软雅黑" panose="020B0503020204020204" pitchFamily="82" charset="2"/>
            </a:endParaRPr>
          </a:p>
        </p:txBody>
      </p:sp>
      <p:pic>
        <p:nvPicPr>
          <p:cNvPr id="4" name="图片 3" descr="图示&#10;&#10;描述已自动生成">
            <a:extLst>
              <a:ext uri="{FF2B5EF4-FFF2-40B4-BE49-F238E27FC236}">
                <a16:creationId xmlns:a16="http://schemas.microsoft.com/office/drawing/2014/main" id="{04F00B8A-B633-9167-0578-9124467D4B61}"/>
              </a:ext>
            </a:extLst>
          </p:cNvPr>
          <p:cNvPicPr>
            <a:picLocks noChangeAspect="1"/>
          </p:cNvPicPr>
          <p:nvPr/>
        </p:nvPicPr>
        <p:blipFill rotWithShape="1">
          <a:blip r:embed="rId2">
            <a:clrChange>
              <a:clrFrom>
                <a:srgbClr val="FFFFFF"/>
              </a:clrFrom>
              <a:clrTo>
                <a:srgbClr val="FFFFFF">
                  <a:alpha val="0"/>
                </a:srgbClr>
              </a:clrTo>
            </a:clrChange>
          </a:blip>
          <a:srcRect t="5260"/>
          <a:stretch/>
        </p:blipFill>
        <p:spPr>
          <a:xfrm>
            <a:off x="2529073" y="3907841"/>
            <a:ext cx="6975849" cy="2499191"/>
          </a:xfrm>
          <a:prstGeom prst="rect">
            <a:avLst/>
          </a:prstGeom>
        </p:spPr>
      </p:pic>
      <p:sp>
        <p:nvSpPr>
          <p:cNvPr id="3" name="页脚占位符 2">
            <a:extLst>
              <a:ext uri="{FF2B5EF4-FFF2-40B4-BE49-F238E27FC236}">
                <a16:creationId xmlns:a16="http://schemas.microsoft.com/office/drawing/2014/main" id="{9FB76762-2186-D84C-95FC-221CF44EE43C}"/>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F1684DED-4AA1-DF81-E6B2-E8945BB70AD2}"/>
              </a:ext>
            </a:extLst>
          </p:cNvPr>
          <p:cNvSpPr>
            <a:spLocks noGrp="1"/>
          </p:cNvSpPr>
          <p:nvPr>
            <p:ph type="sldNum" sz="quarter" idx="12"/>
          </p:nvPr>
        </p:nvSpPr>
        <p:spPr/>
        <p:txBody>
          <a:bodyPr/>
          <a:lstStyle/>
          <a:p>
            <a:fld id="{4B0D34C0-35A8-654C-9FBA-7B4E017BD630}" type="slidenum">
              <a:rPr lang="en-US" altLang="zh-CN" smtClean="0"/>
              <a:t>72</a:t>
            </a:fld>
            <a:endParaRPr kumimoji="1" lang="zh-CN" altLang="en-US"/>
          </a:p>
        </p:txBody>
      </p:sp>
    </p:spTree>
    <p:extLst>
      <p:ext uri="{BB962C8B-B14F-4D97-AF65-F5344CB8AC3E}">
        <p14:creationId xmlns:p14="http://schemas.microsoft.com/office/powerpoint/2010/main" val="42509295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9">
            <a:extLst>
              <a:ext uri="{FF2B5EF4-FFF2-40B4-BE49-F238E27FC236}">
                <a16:creationId xmlns:a16="http://schemas.microsoft.com/office/drawing/2014/main" id="{003226AC-6541-4649-B6AC-1E73BD4D9C4F}"/>
              </a:ext>
            </a:extLst>
          </p:cNvPr>
          <p:cNvSpPr/>
          <p:nvPr/>
        </p:nvSpPr>
        <p:spPr>
          <a:xfrm>
            <a:off x="277365" y="934607"/>
            <a:ext cx="12116021" cy="564104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0" name="Shape18">
            <a:extLst>
              <a:ext uri="{FF2B5EF4-FFF2-40B4-BE49-F238E27FC236}">
                <a16:creationId xmlns:a16="http://schemas.microsoft.com/office/drawing/2014/main" id="{CA02947C-86FA-43A0-AEA7-1533075A3978}"/>
              </a:ext>
            </a:extLst>
          </p:cNvPr>
          <p:cNvSpPr/>
          <p:nvPr/>
        </p:nvSpPr>
        <p:spPr>
          <a:xfrm>
            <a:off x="338664" y="3578439"/>
            <a:ext cx="11719985" cy="1628561"/>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8" name="Shape18">
            <a:extLst>
              <a:ext uri="{FF2B5EF4-FFF2-40B4-BE49-F238E27FC236}">
                <a16:creationId xmlns:a16="http://schemas.microsoft.com/office/drawing/2014/main" id="{CA02947C-86FA-43A0-AEA7-1533075A3978}"/>
              </a:ext>
            </a:extLst>
          </p:cNvPr>
          <p:cNvSpPr/>
          <p:nvPr/>
        </p:nvSpPr>
        <p:spPr>
          <a:xfrm>
            <a:off x="338664" y="1167165"/>
            <a:ext cx="11719985" cy="1068035"/>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变量</a:t>
            </a:r>
            <a:endParaRPr kumimoji="1" lang="zh-CN" altLang="en-US" dirty="0"/>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38665" y="1184337"/>
            <a:ext cx="11548535" cy="5602978"/>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cs typeface="Times New Roman" panose="02020603050405020304" pitchFamily="18" charset="0"/>
              </a:rPr>
              <a:t>可以在存储过程和函数中声明并使用变量 </a:t>
            </a:r>
            <a:endParaRPr lang="en-US" altLang="zh-CN" sz="2400" dirty="0">
              <a:latin typeface="微软雅黑" panose="020B0503020204020204" pitchFamily="82" charset="2"/>
              <a:ea typeface="微软雅黑" panose="020B0503020204020204" pitchFamily="82" charset="2"/>
              <a:cs typeface="Times New Roman" panose="02020603050405020304" pitchFamily="18" charset="0"/>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cs typeface="Times New Roman" panose="02020603050405020304" pitchFamily="18" charset="0"/>
              </a:rPr>
              <a:t>变量的作用范围是在</a:t>
            </a:r>
            <a:r>
              <a:rPr lang="en-US" altLang="zh-CN" sz="2400" dirty="0">
                <a:latin typeface="微软雅黑" panose="020B0503020204020204" pitchFamily="82" charset="2"/>
                <a:ea typeface="微软雅黑" panose="020B0503020204020204" pitchFamily="82" charset="2"/>
                <a:cs typeface="Times New Roman" panose="02020603050405020304" pitchFamily="18" charset="0"/>
              </a:rPr>
              <a:t>BEGIN…END</a:t>
            </a:r>
            <a:r>
              <a:rPr lang="zh-CN" altLang="zh-CN" sz="2400" dirty="0">
                <a:latin typeface="微软雅黑" panose="020B0503020204020204" pitchFamily="82" charset="2"/>
                <a:ea typeface="微软雅黑" panose="020B0503020204020204" pitchFamily="82" charset="2"/>
                <a:cs typeface="Times New Roman" panose="02020603050405020304" pitchFamily="18" charset="0"/>
              </a:rPr>
              <a:t>语句块中 </a:t>
            </a:r>
            <a:endParaRPr lang="en-US" altLang="zh-CN" sz="2400" dirty="0">
              <a:latin typeface="微软雅黑" panose="020B0503020204020204" pitchFamily="82" charset="2"/>
              <a:ea typeface="微软雅黑" panose="020B0503020204020204" pitchFamily="82" charset="2"/>
              <a:cs typeface="Times New Roman" panose="02020603050405020304" pitchFamily="18" charset="0"/>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cs typeface="Times New Roman" panose="02020603050405020304" pitchFamily="18" charset="0"/>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cs typeface="Times New Roman" panose="02020603050405020304" pitchFamily="18" charset="0"/>
              </a:rPr>
              <a:t>变量定义：</a:t>
            </a:r>
            <a:endParaRPr lang="en-US" altLang="zh-CN" sz="2400" dirty="0">
              <a:latin typeface="微软雅黑" panose="020B0503020204020204" pitchFamily="82" charset="2"/>
              <a:ea typeface="微软雅黑" panose="020B0503020204020204" pitchFamily="82" charset="2"/>
              <a:cs typeface="Times New Roman" panose="02020603050405020304" pitchFamily="18" charset="0"/>
            </a:endParaRPr>
          </a:p>
          <a:p>
            <a:pPr lvl="1">
              <a:buFont typeface="Wingdings" panose="05000000000000000000" pitchFamily="2" charset="2"/>
              <a:buChar char="Ø"/>
            </a:pPr>
            <a:r>
              <a:rPr lang="zh-CN" altLang="zh-CN" sz="2000" dirty="0">
                <a:latin typeface="微软雅黑" panose="020B0503020204020204" pitchFamily="82" charset="2"/>
                <a:ea typeface="微软雅黑" panose="020B0503020204020204" pitchFamily="82" charset="2"/>
              </a:rPr>
              <a:t> </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变量名（列表）指定了定义的变量的名称  </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数据类型定义了这些变量的数据类型 </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当指定</a:t>
            </a:r>
            <a:r>
              <a:rPr lang="en-US" altLang="zh-CN" sz="2000" dirty="0">
                <a:latin typeface="微软雅黑" panose="020B0503020204020204" pitchFamily="82" charset="2"/>
                <a:ea typeface="微软雅黑" panose="020B0503020204020204" pitchFamily="82" charset="2"/>
              </a:rPr>
              <a:t>DEFAULT</a:t>
            </a:r>
            <a:r>
              <a:rPr lang="zh-CN" altLang="zh-CN" sz="2000" dirty="0">
                <a:latin typeface="微软雅黑" panose="020B0503020204020204" pitchFamily="82" charset="2"/>
                <a:ea typeface="微软雅黑" panose="020B0503020204020204" pitchFamily="82" charset="2"/>
              </a:rPr>
              <a:t>选项时，默认值为这些变量提供了一个默认值。如果未指定</a:t>
            </a:r>
            <a:r>
              <a:rPr lang="en-US" altLang="zh-CN" sz="2000" dirty="0">
                <a:latin typeface="微软雅黑" panose="020B0503020204020204" pitchFamily="82" charset="2"/>
                <a:ea typeface="微软雅黑" panose="020B0503020204020204" pitchFamily="82" charset="2"/>
              </a:rPr>
              <a:t>DEFAULT</a:t>
            </a:r>
            <a:r>
              <a:rPr lang="zh-CN" altLang="zh-CN" sz="2000" dirty="0">
                <a:latin typeface="微软雅黑" panose="020B0503020204020204" pitchFamily="82" charset="2"/>
                <a:ea typeface="微软雅黑" panose="020B0503020204020204" pitchFamily="82" charset="2"/>
              </a:rPr>
              <a:t>选项，变量的初始值为</a:t>
            </a:r>
            <a:r>
              <a:rPr lang="en-US" altLang="zh-CN" sz="2000" dirty="0">
                <a:latin typeface="微软雅黑" panose="020B0503020204020204" pitchFamily="82" charset="2"/>
                <a:ea typeface="微软雅黑" panose="020B0503020204020204" pitchFamily="82" charset="2"/>
              </a:rPr>
              <a:t>NULL</a:t>
            </a:r>
            <a:r>
              <a:rPr lang="zh-CN" altLang="zh-CN" sz="2000" dirty="0">
                <a:latin typeface="微软雅黑" panose="020B0503020204020204" pitchFamily="82" charset="2"/>
                <a:ea typeface="微软雅黑" panose="020B0503020204020204" pitchFamily="82" charset="2"/>
              </a:rPr>
              <a:t>  </a:t>
            </a:r>
            <a:endParaRPr lang="en-US" altLang="zh-CN" sz="20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cs typeface="Times New Roman" panose="02020603050405020304" pitchFamily="18" charset="0"/>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cs typeface="Times New Roman" panose="02020603050405020304" pitchFamily="18" charset="0"/>
              </a:rPr>
              <a:t>变量赋值：</a:t>
            </a:r>
            <a:endParaRPr lang="en-US" altLang="zh-CN" sz="2400" dirty="0">
              <a:latin typeface="微软雅黑" panose="020B0503020204020204" pitchFamily="82" charset="2"/>
              <a:ea typeface="微软雅黑" panose="020B0503020204020204" pitchFamily="82" charset="2"/>
              <a:cs typeface="Times New Roman" panose="02020603050405020304" pitchFamily="18" charset="0"/>
            </a:endParaRPr>
          </a:p>
          <a:p>
            <a:pPr>
              <a:buFont typeface="Wingdings" panose="05000000000000000000" pitchFamily="2" charset="2"/>
              <a:buChar char="Ø"/>
            </a:pPr>
            <a:endParaRPr kumimoji="1" lang="zh-CN" altLang="en-US" sz="2400" dirty="0">
              <a:latin typeface="微软雅黑" panose="020B0503020204020204" pitchFamily="82" charset="2"/>
              <a:ea typeface="微软雅黑" panose="020B0503020204020204" pitchFamily="82" charset="2"/>
            </a:endParaRPr>
          </a:p>
        </p:txBody>
      </p:sp>
      <p:pic>
        <p:nvPicPr>
          <p:cNvPr id="5" name="图片 4">
            <a:extLst>
              <a:ext uri="{FF2B5EF4-FFF2-40B4-BE49-F238E27FC236}">
                <a16:creationId xmlns:a16="http://schemas.microsoft.com/office/drawing/2014/main" id="{5840B7F5-C4C2-7B81-1ED6-090EDAE0B413}"/>
              </a:ext>
            </a:extLst>
          </p:cNvPr>
          <p:cNvPicPr>
            <a:picLocks noChangeAspect="1"/>
          </p:cNvPicPr>
          <p:nvPr/>
        </p:nvPicPr>
        <p:blipFill>
          <a:blip r:embed="rId2"/>
          <a:stretch>
            <a:fillRect/>
          </a:stretch>
        </p:blipFill>
        <p:spPr>
          <a:xfrm>
            <a:off x="696000" y="2918900"/>
            <a:ext cx="10800000" cy="483582"/>
          </a:xfrm>
          <a:prstGeom prst="rect">
            <a:avLst/>
          </a:prstGeom>
        </p:spPr>
      </p:pic>
      <p:pic>
        <p:nvPicPr>
          <p:cNvPr id="7" name="图片 6">
            <a:extLst>
              <a:ext uri="{FF2B5EF4-FFF2-40B4-BE49-F238E27FC236}">
                <a16:creationId xmlns:a16="http://schemas.microsoft.com/office/drawing/2014/main" id="{F609CBA3-56B2-E657-1CE0-A3F5AC4437EB}"/>
              </a:ext>
            </a:extLst>
          </p:cNvPr>
          <p:cNvPicPr>
            <a:picLocks noChangeAspect="1"/>
          </p:cNvPicPr>
          <p:nvPr/>
        </p:nvPicPr>
        <p:blipFill>
          <a:blip r:embed="rId3"/>
          <a:stretch>
            <a:fillRect/>
          </a:stretch>
        </p:blipFill>
        <p:spPr>
          <a:xfrm>
            <a:off x="616998" y="6040514"/>
            <a:ext cx="10800000" cy="464733"/>
          </a:xfrm>
          <a:prstGeom prst="rect">
            <a:avLst/>
          </a:prstGeom>
        </p:spPr>
      </p:pic>
      <p:sp>
        <p:nvSpPr>
          <p:cNvPr id="3" name="页脚占位符 2">
            <a:extLst>
              <a:ext uri="{FF2B5EF4-FFF2-40B4-BE49-F238E27FC236}">
                <a16:creationId xmlns:a16="http://schemas.microsoft.com/office/drawing/2014/main" id="{FF74F57B-3AF7-89D8-E9B3-CBF3A1ED7D2B}"/>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319277D3-A68C-3DC6-7181-E2B2540C0282}"/>
              </a:ext>
            </a:extLst>
          </p:cNvPr>
          <p:cNvSpPr>
            <a:spLocks noGrp="1"/>
          </p:cNvSpPr>
          <p:nvPr>
            <p:ph type="sldNum" sz="quarter" idx="12"/>
          </p:nvPr>
        </p:nvSpPr>
        <p:spPr/>
        <p:txBody>
          <a:bodyPr/>
          <a:lstStyle/>
          <a:p>
            <a:fld id="{4B0D34C0-35A8-654C-9FBA-7B4E017BD630}" type="slidenum">
              <a:rPr lang="en-US" altLang="zh-CN" smtClean="0"/>
              <a:t>73</a:t>
            </a:fld>
            <a:endParaRPr kumimoji="1" lang="zh-CN" altLang="en-US"/>
          </a:p>
        </p:txBody>
      </p:sp>
    </p:spTree>
    <p:extLst>
      <p:ext uri="{BB962C8B-B14F-4D97-AF65-F5344CB8AC3E}">
        <p14:creationId xmlns:p14="http://schemas.microsoft.com/office/powerpoint/2010/main" val="27837941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9">
            <a:extLst>
              <a:ext uri="{FF2B5EF4-FFF2-40B4-BE49-F238E27FC236}">
                <a16:creationId xmlns:a16="http://schemas.microsoft.com/office/drawing/2014/main" id="{003226AC-6541-4649-B6AC-1E73BD4D9C4F}"/>
              </a:ext>
            </a:extLst>
          </p:cNvPr>
          <p:cNvSpPr/>
          <p:nvPr/>
        </p:nvSpPr>
        <p:spPr>
          <a:xfrm>
            <a:off x="277365" y="934607"/>
            <a:ext cx="12116021" cy="564104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0" name="Shape18">
            <a:extLst>
              <a:ext uri="{FF2B5EF4-FFF2-40B4-BE49-F238E27FC236}">
                <a16:creationId xmlns:a16="http://schemas.microsoft.com/office/drawing/2014/main" id="{CA02947C-86FA-43A0-AEA7-1533075A3978}"/>
              </a:ext>
            </a:extLst>
          </p:cNvPr>
          <p:cNvSpPr/>
          <p:nvPr/>
        </p:nvSpPr>
        <p:spPr>
          <a:xfrm>
            <a:off x="338664" y="4158603"/>
            <a:ext cx="11719985" cy="1068035"/>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8" name="Shape18">
            <a:extLst>
              <a:ext uri="{FF2B5EF4-FFF2-40B4-BE49-F238E27FC236}">
                <a16:creationId xmlns:a16="http://schemas.microsoft.com/office/drawing/2014/main" id="{CA02947C-86FA-43A0-AEA7-1533075A3978}"/>
              </a:ext>
            </a:extLst>
          </p:cNvPr>
          <p:cNvSpPr/>
          <p:nvPr/>
        </p:nvSpPr>
        <p:spPr>
          <a:xfrm>
            <a:off x="338664" y="1065783"/>
            <a:ext cx="11719985" cy="729483"/>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en-US" altLang="zh-CN" dirty="0"/>
              <a:t>IF</a:t>
            </a:r>
            <a:r>
              <a:rPr kumimoji="1" lang="zh-CN" altLang="en-US" dirty="0"/>
              <a:t>语句</a:t>
            </a:r>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38665" y="1184337"/>
            <a:ext cx="11236337" cy="4365563"/>
          </a:xfrm>
          <a:prstGeom prst="rect">
            <a:avLst/>
          </a:prstGeom>
        </p:spPr>
        <p:txBody>
          <a:bodyPr/>
          <a:lstStyle/>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IF</a:t>
            </a:r>
            <a:r>
              <a:rPr lang="zh-CN" altLang="zh-CN" sz="2400" dirty="0">
                <a:latin typeface="微软雅黑" panose="020B0503020204020204" pitchFamily="82" charset="2"/>
                <a:ea typeface="微软雅黑" panose="020B0503020204020204" pitchFamily="82" charset="2"/>
              </a:rPr>
              <a:t>语句包含多个判断条件，根据判断结果是否为真来选择执行哪个分支</a:t>
            </a:r>
            <a:r>
              <a:rPr lang="zh-CN" altLang="en-US" sz="2400" dirty="0">
                <a:latin typeface="微软雅黑" panose="020B0503020204020204" pitchFamily="82" charset="2"/>
                <a:ea typeface="微软雅黑" panose="020B0503020204020204" pitchFamily="82" charset="2"/>
              </a:rPr>
              <a:t>：</a:t>
            </a: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程序执行时，会自上而下地判断各子句中的表达式是否为真，如果为真，则执行该子句对应的语句块，并跳出该语句；如果为假，则继续判断下面的子句中的表达式是否为真。 </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如果</a:t>
            </a:r>
            <a:r>
              <a:rPr lang="en-US" altLang="zh-CN" sz="2000" dirty="0">
                <a:latin typeface="微软雅黑" panose="020B0503020204020204" pitchFamily="82" charset="2"/>
                <a:ea typeface="微软雅黑" panose="020B0503020204020204" pitchFamily="82" charset="2"/>
              </a:rPr>
              <a:t>IF</a:t>
            </a:r>
            <a:r>
              <a:rPr lang="zh-CN" altLang="zh-CN" sz="2000" dirty="0">
                <a:latin typeface="微软雅黑" panose="020B0503020204020204" pitchFamily="82" charset="2"/>
                <a:ea typeface="微软雅黑" panose="020B0503020204020204" pitchFamily="82" charset="2"/>
              </a:rPr>
              <a:t>子句和</a:t>
            </a:r>
            <a:r>
              <a:rPr lang="en-US" altLang="zh-CN" sz="2000" dirty="0">
                <a:latin typeface="微软雅黑" panose="020B0503020204020204" pitchFamily="82" charset="2"/>
                <a:ea typeface="微软雅黑" panose="020B0503020204020204" pitchFamily="82" charset="2"/>
              </a:rPr>
              <a:t>ELSEIF</a:t>
            </a:r>
            <a:r>
              <a:rPr lang="zh-CN" altLang="zh-CN" sz="2000" dirty="0">
                <a:latin typeface="微软雅黑" panose="020B0503020204020204" pitchFamily="82" charset="2"/>
                <a:ea typeface="微软雅黑" panose="020B0503020204020204" pitchFamily="82" charset="2"/>
              </a:rPr>
              <a:t>子句中对应的条件都为假，则执行</a:t>
            </a:r>
            <a:r>
              <a:rPr lang="en-US" altLang="zh-CN" sz="2000" dirty="0">
                <a:latin typeface="微软雅黑" panose="020B0503020204020204" pitchFamily="82" charset="2"/>
                <a:ea typeface="微软雅黑" panose="020B0503020204020204" pitchFamily="82" charset="2"/>
              </a:rPr>
              <a:t>ELSE</a:t>
            </a:r>
            <a:r>
              <a:rPr lang="zh-CN" altLang="zh-CN" sz="2000" dirty="0">
                <a:latin typeface="微软雅黑" panose="020B0503020204020204" pitchFamily="82" charset="2"/>
                <a:ea typeface="微软雅黑" panose="020B0503020204020204" pitchFamily="82" charset="2"/>
              </a:rPr>
              <a:t>子句中的语句块。</a:t>
            </a: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cs typeface="Times New Roman" panose="02020603050405020304" pitchFamily="18" charset="0"/>
            </a:endParaRPr>
          </a:p>
          <a:p>
            <a:pPr>
              <a:buFont typeface="Wingdings" panose="05000000000000000000" pitchFamily="2" charset="2"/>
              <a:buChar char="Ø"/>
            </a:pPr>
            <a:endParaRPr kumimoji="1" lang="zh-CN" altLang="en-US" sz="2400" dirty="0">
              <a:latin typeface="微软雅黑" panose="020B0503020204020204" pitchFamily="82" charset="2"/>
              <a:ea typeface="微软雅黑" panose="020B0503020204020204" pitchFamily="82" charset="2"/>
            </a:endParaRPr>
          </a:p>
        </p:txBody>
      </p:sp>
      <p:pic>
        <p:nvPicPr>
          <p:cNvPr id="4" name="图片 3" descr="图片包含 图形用户界面&#10;&#10;描述已自动生成">
            <a:extLst>
              <a:ext uri="{FF2B5EF4-FFF2-40B4-BE49-F238E27FC236}">
                <a16:creationId xmlns:a16="http://schemas.microsoft.com/office/drawing/2014/main" id="{5B4BCB46-44F3-A636-52D4-2BBFC68BF34E}"/>
              </a:ext>
            </a:extLst>
          </p:cNvPr>
          <p:cNvPicPr>
            <a:picLocks noChangeAspect="1"/>
          </p:cNvPicPr>
          <p:nvPr/>
        </p:nvPicPr>
        <p:blipFill>
          <a:blip r:embed="rId2"/>
          <a:stretch>
            <a:fillRect/>
          </a:stretch>
        </p:blipFill>
        <p:spPr>
          <a:xfrm>
            <a:off x="616998" y="1905671"/>
            <a:ext cx="10800000" cy="2149907"/>
          </a:xfrm>
          <a:prstGeom prst="rect">
            <a:avLst/>
          </a:prstGeom>
        </p:spPr>
      </p:pic>
      <p:sp>
        <p:nvSpPr>
          <p:cNvPr id="3" name="页脚占位符 2">
            <a:extLst>
              <a:ext uri="{FF2B5EF4-FFF2-40B4-BE49-F238E27FC236}">
                <a16:creationId xmlns:a16="http://schemas.microsoft.com/office/drawing/2014/main" id="{E3216CFA-C78E-116F-2075-D9CC17601ECB}"/>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C1EBD127-EDB3-B1F9-514A-A9F7D330F481}"/>
              </a:ext>
            </a:extLst>
          </p:cNvPr>
          <p:cNvSpPr>
            <a:spLocks noGrp="1"/>
          </p:cNvSpPr>
          <p:nvPr>
            <p:ph type="sldNum" sz="quarter" idx="12"/>
          </p:nvPr>
        </p:nvSpPr>
        <p:spPr/>
        <p:txBody>
          <a:bodyPr/>
          <a:lstStyle/>
          <a:p>
            <a:fld id="{4B0D34C0-35A8-654C-9FBA-7B4E017BD630}" type="slidenum">
              <a:rPr lang="en-US" altLang="zh-CN" smtClean="0"/>
              <a:t>74</a:t>
            </a:fld>
            <a:endParaRPr kumimoji="1" lang="zh-CN" altLang="en-US"/>
          </a:p>
        </p:txBody>
      </p:sp>
    </p:spTree>
    <p:extLst>
      <p:ext uri="{BB962C8B-B14F-4D97-AF65-F5344CB8AC3E}">
        <p14:creationId xmlns:p14="http://schemas.microsoft.com/office/powerpoint/2010/main" val="13099671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9">
            <a:extLst>
              <a:ext uri="{FF2B5EF4-FFF2-40B4-BE49-F238E27FC236}">
                <a16:creationId xmlns:a16="http://schemas.microsoft.com/office/drawing/2014/main" id="{003226AC-6541-4649-B6AC-1E73BD4D9C4F}"/>
              </a:ext>
            </a:extLst>
          </p:cNvPr>
          <p:cNvSpPr/>
          <p:nvPr/>
        </p:nvSpPr>
        <p:spPr>
          <a:xfrm>
            <a:off x="277365" y="934607"/>
            <a:ext cx="12116021" cy="564104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en-US" altLang="zh-CN" dirty="0"/>
              <a:t>IF</a:t>
            </a:r>
            <a:r>
              <a:rPr kumimoji="1" lang="zh-CN" altLang="en-US" dirty="0"/>
              <a:t>语句</a:t>
            </a:r>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10296" y="994563"/>
            <a:ext cx="11571408" cy="5602978"/>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4.78</a:t>
            </a:r>
            <a:r>
              <a:rPr lang="zh-CN" altLang="zh-CN" sz="2400" dirty="0">
                <a:latin typeface="微软雅黑" panose="020B0503020204020204" pitchFamily="82" charset="2"/>
                <a:ea typeface="微软雅黑" panose="020B0503020204020204" pitchFamily="82" charset="2"/>
              </a:rPr>
              <a:t>】创建一个名为</a:t>
            </a:r>
            <a:r>
              <a:rPr lang="en-US" altLang="zh-CN" sz="2400" dirty="0">
                <a:latin typeface="微软雅黑" panose="020B0503020204020204" pitchFamily="82" charset="2"/>
                <a:ea typeface="微软雅黑" panose="020B0503020204020204" pitchFamily="82" charset="2"/>
              </a:rPr>
              <a:t>FUNC_GRADE_LEVEL</a:t>
            </a:r>
            <a:r>
              <a:rPr lang="zh-CN" altLang="zh-CN" sz="2400" dirty="0">
                <a:latin typeface="微软雅黑" panose="020B0503020204020204" pitchFamily="82" charset="2"/>
                <a:ea typeface="微软雅黑" panose="020B0503020204020204" pitchFamily="82" charset="2"/>
              </a:rPr>
              <a:t>的成绩等级评定函数，参数为学生学号与课程号，返回值为学生该门课程的成绩等级</a:t>
            </a:r>
            <a:r>
              <a:rPr lang="zh-CN" altLang="en-US" sz="2400" dirty="0">
                <a:latin typeface="微软雅黑" panose="020B0503020204020204" pitchFamily="82" charset="2"/>
                <a:ea typeface="微软雅黑" panose="020B0503020204020204" pitchFamily="82" charset="2"/>
              </a:rPr>
              <a:t>，</a:t>
            </a:r>
            <a:r>
              <a:rPr lang="zh-CN" altLang="zh-CN" sz="2400" dirty="0">
                <a:latin typeface="微软雅黑" panose="020B0503020204020204" pitchFamily="82" charset="2"/>
                <a:ea typeface="微软雅黑" panose="020B0503020204020204" pitchFamily="82" charset="2"/>
              </a:rPr>
              <a:t>包括：</a:t>
            </a:r>
            <a:r>
              <a:rPr lang="en-US" altLang="zh-CN" sz="2400" dirty="0">
                <a:latin typeface="微软雅黑" panose="020B0503020204020204" pitchFamily="82" charset="2"/>
                <a:ea typeface="微软雅黑" panose="020B0503020204020204" pitchFamily="82" charset="2"/>
              </a:rPr>
              <a:t>A[90-100</a:t>
            </a:r>
            <a:r>
              <a:rPr lang="zh-CN" altLang="zh-CN" sz="2400" dirty="0">
                <a:latin typeface="微软雅黑" panose="020B0503020204020204" pitchFamily="82" charset="2"/>
                <a:ea typeface="微软雅黑" panose="020B0503020204020204" pitchFamily="82" charset="2"/>
              </a:rPr>
              <a:t>），</a:t>
            </a:r>
            <a:r>
              <a:rPr lang="en-US" altLang="zh-CN" sz="2400" dirty="0">
                <a:latin typeface="微软雅黑" panose="020B0503020204020204" pitchFamily="82" charset="2"/>
                <a:ea typeface="微软雅黑" panose="020B0503020204020204" pitchFamily="82" charset="2"/>
              </a:rPr>
              <a:t>B[80-90</a:t>
            </a:r>
            <a:r>
              <a:rPr lang="zh-CN" altLang="zh-CN" sz="2400" dirty="0">
                <a:latin typeface="微软雅黑" panose="020B0503020204020204" pitchFamily="82" charset="2"/>
                <a:ea typeface="微软雅黑" panose="020B0503020204020204" pitchFamily="82" charset="2"/>
              </a:rPr>
              <a:t>），</a:t>
            </a:r>
            <a:r>
              <a:rPr lang="en-US" altLang="zh-CN" sz="2400" dirty="0">
                <a:latin typeface="微软雅黑" panose="020B0503020204020204" pitchFamily="82" charset="2"/>
                <a:ea typeface="微软雅黑" panose="020B0503020204020204" pitchFamily="82" charset="2"/>
              </a:rPr>
              <a:t>C[70-80</a:t>
            </a:r>
            <a:r>
              <a:rPr lang="zh-CN" altLang="zh-CN" sz="2400" dirty="0">
                <a:latin typeface="微软雅黑" panose="020B0503020204020204" pitchFamily="82" charset="2"/>
                <a:ea typeface="微软雅黑" panose="020B0503020204020204" pitchFamily="82" charset="2"/>
              </a:rPr>
              <a:t>），</a:t>
            </a:r>
            <a:r>
              <a:rPr lang="en-US" altLang="zh-CN" sz="2400" dirty="0">
                <a:latin typeface="微软雅黑" panose="020B0503020204020204" pitchFamily="82" charset="2"/>
                <a:ea typeface="微软雅黑" panose="020B0503020204020204" pitchFamily="82" charset="2"/>
              </a:rPr>
              <a:t>D[60-70</a:t>
            </a:r>
            <a:r>
              <a:rPr lang="zh-CN" altLang="zh-CN" sz="2400" dirty="0">
                <a:latin typeface="微软雅黑" panose="020B0503020204020204" pitchFamily="82" charset="2"/>
                <a:ea typeface="微软雅黑" panose="020B0503020204020204" pitchFamily="82" charset="2"/>
              </a:rPr>
              <a:t>），</a:t>
            </a:r>
            <a:r>
              <a:rPr lang="en-US" altLang="zh-CN" sz="2400" dirty="0">
                <a:latin typeface="微软雅黑" panose="020B0503020204020204" pitchFamily="82" charset="2"/>
                <a:ea typeface="微软雅黑" panose="020B0503020204020204" pitchFamily="82" charset="2"/>
              </a:rPr>
              <a:t>E</a:t>
            </a:r>
            <a:r>
              <a:rPr lang="zh-CN" altLang="zh-CN" sz="2400" dirty="0">
                <a:latin typeface="微软雅黑" panose="020B0503020204020204" pitchFamily="82" charset="2"/>
                <a:ea typeface="微软雅黑" panose="020B0503020204020204" pitchFamily="82" charset="2"/>
              </a:rPr>
              <a:t>（</a:t>
            </a:r>
            <a:r>
              <a:rPr lang="en-US" altLang="zh-CN" sz="2400" dirty="0">
                <a:latin typeface="微软雅黑" panose="020B0503020204020204" pitchFamily="82" charset="2"/>
                <a:ea typeface="微软雅黑" panose="020B0503020204020204" pitchFamily="82" charset="2"/>
              </a:rPr>
              <a:t>60</a:t>
            </a:r>
            <a:r>
              <a:rPr lang="zh-CN" altLang="zh-CN" sz="2400" dirty="0">
                <a:latin typeface="微软雅黑" panose="020B0503020204020204" pitchFamily="82" charset="2"/>
                <a:ea typeface="微软雅黑" panose="020B0503020204020204" pitchFamily="82" charset="2"/>
              </a:rPr>
              <a:t>以下）。</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调用</a:t>
            </a:r>
            <a:r>
              <a:rPr lang="en-US" altLang="zh-CN" sz="2400" dirty="0">
                <a:latin typeface="微软雅黑" panose="020B0503020204020204" pitchFamily="82" charset="2"/>
                <a:ea typeface="微软雅黑" panose="020B0503020204020204" pitchFamily="82" charset="2"/>
              </a:rPr>
              <a:t>FUNC_GRADE_LEVEL</a:t>
            </a:r>
            <a:r>
              <a:rPr lang="zh-CN" altLang="zh-CN" sz="2400" dirty="0">
                <a:latin typeface="微软雅黑" panose="020B0503020204020204" pitchFamily="82" charset="2"/>
                <a:ea typeface="微软雅黑" panose="020B0503020204020204" pitchFamily="82" charset="2"/>
              </a:rPr>
              <a:t>函数，查询学号</a:t>
            </a:r>
            <a:r>
              <a:rPr lang="en-US" altLang="zh-CN" sz="2400" dirty="0">
                <a:latin typeface="微软雅黑" panose="020B0503020204020204" pitchFamily="82" charset="2"/>
                <a:ea typeface="微软雅黑" panose="020B0503020204020204" pitchFamily="82" charset="2"/>
              </a:rPr>
              <a:t>2021310722</a:t>
            </a:r>
            <a:r>
              <a:rPr lang="zh-CN" altLang="zh-CN" sz="2400" dirty="0">
                <a:latin typeface="微软雅黑" panose="020B0503020204020204" pitchFamily="82" charset="2"/>
                <a:ea typeface="微软雅黑" panose="020B0503020204020204" pitchFamily="82" charset="2"/>
              </a:rPr>
              <a:t>的学生的</a:t>
            </a:r>
            <a:r>
              <a:rPr lang="en-US" altLang="zh-CN" sz="2400" dirty="0">
                <a:latin typeface="微软雅黑" panose="020B0503020204020204" pitchFamily="82" charset="2"/>
                <a:ea typeface="微软雅黑" panose="020B0503020204020204" pitchFamily="82" charset="2"/>
              </a:rPr>
              <a:t>1</a:t>
            </a:r>
            <a:r>
              <a:rPr lang="zh-CN" altLang="zh-CN" sz="2400" dirty="0">
                <a:latin typeface="微软雅黑" panose="020B0503020204020204" pitchFamily="82" charset="2"/>
                <a:ea typeface="微软雅黑" panose="020B0503020204020204" pitchFamily="82" charset="2"/>
              </a:rPr>
              <a:t>号课程成绩。</a:t>
            </a:r>
          </a:p>
          <a:p>
            <a:pPr>
              <a:buFont typeface="Wingdings" panose="05000000000000000000" pitchFamily="2" charset="2"/>
              <a:buChar char="Ø"/>
            </a:pP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cs typeface="Times New Roman" panose="02020603050405020304" pitchFamily="18" charset="0"/>
            </a:endParaRPr>
          </a:p>
          <a:p>
            <a:pPr>
              <a:buFont typeface="Wingdings" panose="05000000000000000000" pitchFamily="2" charset="2"/>
              <a:buChar char="Ø"/>
            </a:pPr>
            <a:endParaRPr kumimoji="1" lang="zh-CN" altLang="en-US" sz="2400" dirty="0">
              <a:latin typeface="微软雅黑" panose="020B0503020204020204" pitchFamily="82" charset="2"/>
              <a:ea typeface="微软雅黑" panose="020B0503020204020204" pitchFamily="82" charset="2"/>
            </a:endParaRPr>
          </a:p>
        </p:txBody>
      </p:sp>
      <p:pic>
        <p:nvPicPr>
          <p:cNvPr id="5" name="图片 4" descr="文本&#10;&#10;描述已自动生成">
            <a:extLst>
              <a:ext uri="{FF2B5EF4-FFF2-40B4-BE49-F238E27FC236}">
                <a16:creationId xmlns:a16="http://schemas.microsoft.com/office/drawing/2014/main" id="{913BD525-7A9A-0821-7B4B-74AE8B565FAA}"/>
              </a:ext>
            </a:extLst>
          </p:cNvPr>
          <p:cNvPicPr>
            <a:picLocks noChangeAspect="1"/>
          </p:cNvPicPr>
          <p:nvPr/>
        </p:nvPicPr>
        <p:blipFill>
          <a:blip r:embed="rId2"/>
          <a:stretch>
            <a:fillRect/>
          </a:stretch>
        </p:blipFill>
        <p:spPr>
          <a:xfrm>
            <a:off x="2392431" y="2110216"/>
            <a:ext cx="7262557" cy="3159994"/>
          </a:xfrm>
          <a:prstGeom prst="rect">
            <a:avLst/>
          </a:prstGeom>
        </p:spPr>
      </p:pic>
      <p:grpSp>
        <p:nvGrpSpPr>
          <p:cNvPr id="8" name="组合 7">
            <a:extLst>
              <a:ext uri="{FF2B5EF4-FFF2-40B4-BE49-F238E27FC236}">
                <a16:creationId xmlns:a16="http://schemas.microsoft.com/office/drawing/2014/main" id="{8A215085-DAA5-4352-6680-00AB0F8B099C}"/>
              </a:ext>
            </a:extLst>
          </p:cNvPr>
          <p:cNvGrpSpPr/>
          <p:nvPr/>
        </p:nvGrpSpPr>
        <p:grpSpPr>
          <a:xfrm>
            <a:off x="742287" y="5704553"/>
            <a:ext cx="4872418" cy="572615"/>
            <a:chOff x="114300" y="2921700"/>
            <a:chExt cx="4872418" cy="572615"/>
          </a:xfrm>
        </p:grpSpPr>
        <p:pic>
          <p:nvPicPr>
            <p:cNvPr id="7" name="图片 6">
              <a:extLst>
                <a:ext uri="{FF2B5EF4-FFF2-40B4-BE49-F238E27FC236}">
                  <a16:creationId xmlns:a16="http://schemas.microsoft.com/office/drawing/2014/main" id="{DBB95887-A9F4-C9D1-6FFA-D1F8973CDD1A}"/>
                </a:ext>
              </a:extLst>
            </p:cNvPr>
            <p:cNvPicPr>
              <a:picLocks noChangeAspect="1"/>
            </p:cNvPicPr>
            <p:nvPr/>
          </p:nvPicPr>
          <p:blipFill rotWithShape="1">
            <a:blip r:embed="rId3"/>
            <a:srcRect r="45969"/>
            <a:stretch/>
          </p:blipFill>
          <p:spPr>
            <a:xfrm>
              <a:off x="114300" y="2921700"/>
              <a:ext cx="4658226" cy="572615"/>
            </a:xfrm>
            <a:prstGeom prst="rect">
              <a:avLst/>
            </a:prstGeom>
          </p:spPr>
        </p:pic>
        <p:pic>
          <p:nvPicPr>
            <p:cNvPr id="10" name="图片 9">
              <a:extLst>
                <a:ext uri="{FF2B5EF4-FFF2-40B4-BE49-F238E27FC236}">
                  <a16:creationId xmlns:a16="http://schemas.microsoft.com/office/drawing/2014/main" id="{F3383E1F-F798-6C1D-D382-4BBD72BDB1BB}"/>
                </a:ext>
              </a:extLst>
            </p:cNvPr>
            <p:cNvPicPr>
              <a:picLocks noChangeAspect="1"/>
            </p:cNvPicPr>
            <p:nvPr/>
          </p:nvPicPr>
          <p:blipFill rotWithShape="1">
            <a:blip r:embed="rId3"/>
            <a:srcRect l="96483"/>
            <a:stretch/>
          </p:blipFill>
          <p:spPr>
            <a:xfrm>
              <a:off x="4683436" y="2921700"/>
              <a:ext cx="303282" cy="572615"/>
            </a:xfrm>
            <a:prstGeom prst="rect">
              <a:avLst/>
            </a:prstGeom>
          </p:spPr>
        </p:pic>
      </p:grpSp>
      <p:graphicFrame>
        <p:nvGraphicFramePr>
          <p:cNvPr id="11" name="表格 10">
            <a:extLst>
              <a:ext uri="{FF2B5EF4-FFF2-40B4-BE49-F238E27FC236}">
                <a16:creationId xmlns:a16="http://schemas.microsoft.com/office/drawing/2014/main" id="{208C02DA-560B-B8D7-CD2C-16C52A1DE935}"/>
              </a:ext>
            </a:extLst>
          </p:cNvPr>
          <p:cNvGraphicFramePr>
            <a:graphicFrameLocks noGrp="1"/>
          </p:cNvGraphicFramePr>
          <p:nvPr>
            <p:extLst>
              <p:ext uri="{D42A27DB-BD31-4B8C-83A1-F6EECF244321}">
                <p14:modId xmlns:p14="http://schemas.microsoft.com/office/powerpoint/2010/main" val="3743871265"/>
              </p:ext>
            </p:extLst>
          </p:nvPr>
        </p:nvGraphicFramePr>
        <p:xfrm>
          <a:off x="6032500" y="5687957"/>
          <a:ext cx="5538588" cy="796418"/>
        </p:xfrm>
        <a:graphic>
          <a:graphicData uri="http://schemas.openxmlformats.org/drawingml/2006/table">
            <a:tbl>
              <a:tblPr firstRow="1" firstCol="1" bandRow="1">
                <a:tableStyleId>{5940675A-B579-460E-94D1-54222C63F5DA}</a:tableStyleId>
              </a:tblPr>
              <a:tblGrid>
                <a:gridCol w="5538588">
                  <a:extLst>
                    <a:ext uri="{9D8B030D-6E8A-4147-A177-3AD203B41FA5}">
                      <a16:colId xmlns:a16="http://schemas.microsoft.com/office/drawing/2014/main" val="3516133980"/>
                    </a:ext>
                  </a:extLst>
                </a:gridCol>
              </a:tblGrid>
              <a:tr h="398209">
                <a:tc>
                  <a:txBody>
                    <a:bodyPr/>
                    <a:lstStyle/>
                    <a:p>
                      <a:pPr indent="127000" algn="ctr">
                        <a:lnSpc>
                          <a:spcPct val="150000"/>
                        </a:lnSpc>
                      </a:pPr>
                      <a:r>
                        <a:rPr lang="en-US" sz="1400" b="1" kern="100" dirty="0">
                          <a:solidFill>
                            <a:schemeClr val="bg1"/>
                          </a:solidFill>
                          <a:effectLst/>
                          <a:latin typeface="微软雅黑" panose="020B0503020204020204" pitchFamily="34" charset="-122"/>
                          <a:ea typeface="微软雅黑" panose="020B0503020204020204" pitchFamily="34" charset="-122"/>
                        </a:rPr>
                        <a:t>FUNC_GRADE_LEVEL(“2021310722”, “1”)</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421637680"/>
                  </a:ext>
                </a:extLst>
              </a:tr>
              <a:tr h="398209">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B</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498042751"/>
                  </a:ext>
                </a:extLst>
              </a:tr>
            </a:tbl>
          </a:graphicData>
        </a:graphic>
      </p:graphicFrame>
      <p:sp>
        <p:nvSpPr>
          <p:cNvPr id="3" name="页脚占位符 2">
            <a:extLst>
              <a:ext uri="{FF2B5EF4-FFF2-40B4-BE49-F238E27FC236}">
                <a16:creationId xmlns:a16="http://schemas.microsoft.com/office/drawing/2014/main" id="{603EDEF0-553C-D458-1219-70E779CEBABD}"/>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DB245E65-4AA9-347C-A752-8F7881738CD1}"/>
              </a:ext>
            </a:extLst>
          </p:cNvPr>
          <p:cNvSpPr>
            <a:spLocks noGrp="1"/>
          </p:cNvSpPr>
          <p:nvPr>
            <p:ph type="sldNum" sz="quarter" idx="12"/>
          </p:nvPr>
        </p:nvSpPr>
        <p:spPr/>
        <p:txBody>
          <a:bodyPr/>
          <a:lstStyle/>
          <a:p>
            <a:fld id="{4B0D34C0-35A8-654C-9FBA-7B4E017BD630}" type="slidenum">
              <a:rPr lang="en-US" altLang="zh-CN" smtClean="0"/>
              <a:t>75</a:t>
            </a:fld>
            <a:endParaRPr kumimoji="1" lang="zh-CN" altLang="en-US"/>
          </a:p>
        </p:txBody>
      </p:sp>
    </p:spTree>
    <p:extLst>
      <p:ext uri="{BB962C8B-B14F-4D97-AF65-F5344CB8AC3E}">
        <p14:creationId xmlns:p14="http://schemas.microsoft.com/office/powerpoint/2010/main" val="4385211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18">
            <a:extLst>
              <a:ext uri="{FF2B5EF4-FFF2-40B4-BE49-F238E27FC236}">
                <a16:creationId xmlns:a16="http://schemas.microsoft.com/office/drawing/2014/main" id="{CA02947C-86FA-43A0-AEA7-1533075A3978}"/>
              </a:ext>
            </a:extLst>
          </p:cNvPr>
          <p:cNvSpPr/>
          <p:nvPr/>
        </p:nvSpPr>
        <p:spPr>
          <a:xfrm>
            <a:off x="338664" y="3255154"/>
            <a:ext cx="11719985" cy="1720082"/>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7" name="Shape9">
            <a:extLst>
              <a:ext uri="{FF2B5EF4-FFF2-40B4-BE49-F238E27FC236}">
                <a16:creationId xmlns:a16="http://schemas.microsoft.com/office/drawing/2014/main" id="{003226AC-6541-4649-B6AC-1E73BD4D9C4F}"/>
              </a:ext>
            </a:extLst>
          </p:cNvPr>
          <p:cNvSpPr/>
          <p:nvPr/>
        </p:nvSpPr>
        <p:spPr>
          <a:xfrm>
            <a:off x="277365" y="1638300"/>
            <a:ext cx="12116021" cy="1524000"/>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LOOP</a:t>
            </a:r>
            <a:r>
              <a:rPr kumimoji="1" lang="zh-CN" altLang="en-US" dirty="0"/>
              <a:t>语句</a:t>
            </a:r>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38665" y="1841057"/>
            <a:ext cx="11236337" cy="3429443"/>
          </a:xfrm>
          <a:prstGeom prst="rect">
            <a:avLst/>
          </a:prstGeom>
        </p:spPr>
        <p:txBody>
          <a:bodyPr/>
          <a:lstStyle/>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LOOP</a:t>
            </a:r>
            <a:r>
              <a:rPr lang="zh-CN" altLang="zh-CN" sz="2400" dirty="0">
                <a:latin typeface="微软雅黑" panose="020B0503020204020204" pitchFamily="82" charset="2"/>
                <a:ea typeface="微软雅黑" panose="020B0503020204020204" pitchFamily="82" charset="2"/>
              </a:rPr>
              <a:t>语句是循环语句，用来重复执行一些语句</a:t>
            </a:r>
            <a:r>
              <a:rPr lang="zh-CN" altLang="en-US" sz="2400" dirty="0">
                <a:latin typeface="微软雅黑" panose="020B0503020204020204" pitchFamily="82" charset="2"/>
                <a:ea typeface="微软雅黑" panose="020B0503020204020204" pitchFamily="82" charset="2"/>
              </a:rPr>
              <a:t>：</a:t>
            </a:r>
            <a:r>
              <a:rPr lang="zh-CN" altLang="zh-CN" sz="2400" dirty="0">
                <a:latin typeface="微软雅黑" panose="020B0503020204020204" pitchFamily="82" charset="2"/>
                <a:ea typeface="微软雅黑" panose="020B0503020204020204" pitchFamily="82" charset="2"/>
              </a:rPr>
              <a:t> </a:t>
            </a: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程序执行时，会重复执行</a:t>
            </a:r>
            <a:r>
              <a:rPr lang="en-US" altLang="zh-CN" sz="2000" dirty="0">
                <a:latin typeface="微软雅黑" panose="020B0503020204020204" pitchFamily="82" charset="2"/>
                <a:ea typeface="微软雅黑" panose="020B0503020204020204" pitchFamily="82" charset="2"/>
              </a:rPr>
              <a:t>LOOP</a:t>
            </a:r>
            <a:r>
              <a:rPr lang="zh-CN" altLang="zh-CN" sz="2000" dirty="0">
                <a:latin typeface="微软雅黑" panose="020B0503020204020204" pitchFamily="82" charset="2"/>
                <a:ea typeface="微软雅黑" panose="020B0503020204020204" pitchFamily="82" charset="2"/>
              </a:rPr>
              <a:t>后的语句块，直到循环被退出。 </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在</a:t>
            </a:r>
            <a:r>
              <a:rPr lang="en-US" altLang="zh-CN" sz="2000" dirty="0">
                <a:latin typeface="微软雅黑" panose="020B0503020204020204" pitchFamily="82" charset="2"/>
                <a:ea typeface="微软雅黑" panose="020B0503020204020204" pitchFamily="82" charset="2"/>
              </a:rPr>
              <a:t>LOOP</a:t>
            </a:r>
            <a:r>
              <a:rPr lang="zh-CN" altLang="zh-CN" sz="2000" dirty="0">
                <a:latin typeface="微软雅黑" panose="020B0503020204020204" pitchFamily="82" charset="2"/>
                <a:ea typeface="微软雅黑" panose="020B0503020204020204" pitchFamily="82" charset="2"/>
              </a:rPr>
              <a:t>语句中，</a:t>
            </a:r>
            <a:r>
              <a:rPr lang="zh-CN" altLang="zh-CN" sz="2000" dirty="0">
                <a:solidFill>
                  <a:srgbClr val="3B20FF"/>
                </a:solidFill>
                <a:latin typeface="微软雅黑" panose="020B0503020204020204" pitchFamily="82" charset="2"/>
                <a:ea typeface="微软雅黑" panose="020B0503020204020204" pitchFamily="82" charset="2"/>
              </a:rPr>
              <a:t>使用</a:t>
            </a:r>
            <a:r>
              <a:rPr lang="en-US" altLang="zh-CN" sz="2000" dirty="0">
                <a:solidFill>
                  <a:srgbClr val="3B20FF"/>
                </a:solidFill>
                <a:latin typeface="微软雅黑" panose="020B0503020204020204" pitchFamily="82" charset="2"/>
                <a:ea typeface="微软雅黑" panose="020B0503020204020204" pitchFamily="82" charset="2"/>
              </a:rPr>
              <a:t>LEAVE</a:t>
            </a:r>
            <a:r>
              <a:rPr lang="zh-CN" altLang="zh-CN" sz="2000" dirty="0">
                <a:solidFill>
                  <a:srgbClr val="3B20FF"/>
                </a:solidFill>
                <a:latin typeface="微软雅黑" panose="020B0503020204020204" pitchFamily="82" charset="2"/>
                <a:ea typeface="微软雅黑" panose="020B0503020204020204" pitchFamily="82" charset="2"/>
              </a:rPr>
              <a:t>子句可跳出循环</a:t>
            </a:r>
            <a:r>
              <a:rPr lang="zh-CN" altLang="zh-CN" sz="2000" dirty="0">
                <a:latin typeface="微软雅黑" panose="020B0503020204020204" pitchFamily="82" charset="2"/>
                <a:ea typeface="微软雅黑" panose="020B0503020204020204" pitchFamily="82" charset="2"/>
              </a:rPr>
              <a:t>。 </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en-US" altLang="zh-CN" sz="2000" dirty="0">
                <a:latin typeface="微软雅黑" panose="020B0503020204020204" pitchFamily="82" charset="2"/>
                <a:ea typeface="微软雅黑" panose="020B0503020204020204" pitchFamily="82" charset="2"/>
              </a:rPr>
              <a:t>LOOP</a:t>
            </a:r>
            <a:r>
              <a:rPr lang="zh-CN" altLang="zh-CN" sz="2000" dirty="0">
                <a:latin typeface="微软雅黑" panose="020B0503020204020204" pitchFamily="82" charset="2"/>
                <a:ea typeface="微软雅黑" panose="020B0503020204020204" pitchFamily="82" charset="2"/>
              </a:rPr>
              <a:t>语句中必须包含</a:t>
            </a:r>
            <a:r>
              <a:rPr lang="en-US" altLang="zh-CN" sz="2000" dirty="0">
                <a:latin typeface="微软雅黑" panose="020B0503020204020204" pitchFamily="82" charset="2"/>
                <a:ea typeface="微软雅黑" panose="020B0503020204020204" pitchFamily="82" charset="2"/>
              </a:rPr>
              <a:t>LEAVE</a:t>
            </a:r>
            <a:r>
              <a:rPr lang="zh-CN" altLang="zh-CN" sz="2000" dirty="0">
                <a:latin typeface="微软雅黑" panose="020B0503020204020204" pitchFamily="82" charset="2"/>
                <a:ea typeface="微软雅黑" panose="020B0503020204020204" pitchFamily="82" charset="2"/>
              </a:rPr>
              <a:t>子句，否则会陷入死循环。 </a:t>
            </a: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标签可以用来标志一个</a:t>
            </a:r>
            <a:r>
              <a:rPr lang="en-US" altLang="zh-CN" sz="2000" dirty="0">
                <a:latin typeface="微软雅黑" panose="020B0503020204020204" pitchFamily="82" charset="2"/>
                <a:ea typeface="微软雅黑" panose="020B0503020204020204" pitchFamily="82" charset="2"/>
              </a:rPr>
              <a:t>LOOP</a:t>
            </a:r>
            <a:r>
              <a:rPr lang="zh-CN" altLang="zh-CN" sz="2000" dirty="0">
                <a:latin typeface="微软雅黑" panose="020B0503020204020204" pitchFamily="82" charset="2"/>
                <a:ea typeface="微软雅黑" panose="020B0503020204020204" pitchFamily="82" charset="2"/>
              </a:rPr>
              <a:t>语句，为可选项。 </a:t>
            </a:r>
            <a:endParaRPr lang="en-US" altLang="zh-CN" sz="2000" dirty="0">
              <a:latin typeface="微软雅黑" panose="020B0503020204020204" pitchFamily="82" charset="2"/>
              <a:ea typeface="微软雅黑" panose="020B0503020204020204" pitchFamily="82" charset="2"/>
              <a:cs typeface="Times New Roman" panose="02020603050405020304" pitchFamily="18" charset="0"/>
            </a:endParaRPr>
          </a:p>
          <a:p>
            <a:pPr>
              <a:buFont typeface="Wingdings" panose="05000000000000000000" pitchFamily="2" charset="2"/>
              <a:buChar char="Ø"/>
            </a:pPr>
            <a:endParaRPr kumimoji="1" lang="zh-CN" altLang="en-US" sz="2400" dirty="0">
              <a:latin typeface="微软雅黑" panose="020B0503020204020204" pitchFamily="82" charset="2"/>
              <a:ea typeface="微软雅黑" panose="020B0503020204020204" pitchFamily="82" charset="2"/>
            </a:endParaRPr>
          </a:p>
        </p:txBody>
      </p:sp>
      <p:pic>
        <p:nvPicPr>
          <p:cNvPr id="5" name="图片 4">
            <a:extLst>
              <a:ext uri="{FF2B5EF4-FFF2-40B4-BE49-F238E27FC236}">
                <a16:creationId xmlns:a16="http://schemas.microsoft.com/office/drawing/2014/main" id="{B497BF51-F112-9F40-AE26-681482292936}"/>
              </a:ext>
            </a:extLst>
          </p:cNvPr>
          <p:cNvPicPr>
            <a:picLocks noChangeAspect="1"/>
          </p:cNvPicPr>
          <p:nvPr/>
        </p:nvPicPr>
        <p:blipFill>
          <a:blip r:embed="rId2"/>
          <a:stretch>
            <a:fillRect/>
          </a:stretch>
        </p:blipFill>
        <p:spPr>
          <a:xfrm>
            <a:off x="696000" y="2497777"/>
            <a:ext cx="10800000" cy="502794"/>
          </a:xfrm>
          <a:prstGeom prst="rect">
            <a:avLst/>
          </a:prstGeom>
        </p:spPr>
      </p:pic>
      <p:sp>
        <p:nvSpPr>
          <p:cNvPr id="3" name="页脚占位符 2">
            <a:extLst>
              <a:ext uri="{FF2B5EF4-FFF2-40B4-BE49-F238E27FC236}">
                <a16:creationId xmlns:a16="http://schemas.microsoft.com/office/drawing/2014/main" id="{CFFABBED-788F-14C7-3BCD-72277D7F0256}"/>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0E86C8C9-0FA3-0FA9-1547-98A67E3D104E}"/>
              </a:ext>
            </a:extLst>
          </p:cNvPr>
          <p:cNvSpPr>
            <a:spLocks noGrp="1"/>
          </p:cNvSpPr>
          <p:nvPr>
            <p:ph type="sldNum" sz="quarter" idx="12"/>
          </p:nvPr>
        </p:nvSpPr>
        <p:spPr/>
        <p:txBody>
          <a:bodyPr/>
          <a:lstStyle/>
          <a:p>
            <a:fld id="{4B0D34C0-35A8-654C-9FBA-7B4E017BD630}" type="slidenum">
              <a:rPr lang="en-US" altLang="zh-CN" smtClean="0"/>
              <a:t>76</a:t>
            </a:fld>
            <a:endParaRPr kumimoji="1" lang="zh-CN" altLang="en-US"/>
          </a:p>
        </p:txBody>
      </p:sp>
    </p:spTree>
    <p:extLst>
      <p:ext uri="{BB962C8B-B14F-4D97-AF65-F5344CB8AC3E}">
        <p14:creationId xmlns:p14="http://schemas.microsoft.com/office/powerpoint/2010/main" val="2403778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9">
            <a:extLst>
              <a:ext uri="{FF2B5EF4-FFF2-40B4-BE49-F238E27FC236}">
                <a16:creationId xmlns:a16="http://schemas.microsoft.com/office/drawing/2014/main" id="{003226AC-6541-4649-B6AC-1E73BD4D9C4F}"/>
              </a:ext>
            </a:extLst>
          </p:cNvPr>
          <p:cNvSpPr/>
          <p:nvPr/>
        </p:nvSpPr>
        <p:spPr>
          <a:xfrm>
            <a:off x="277365" y="934607"/>
            <a:ext cx="12116021" cy="564104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LOOP</a:t>
            </a:r>
            <a:r>
              <a:rPr kumimoji="1" lang="zh-CN" altLang="en-US" dirty="0"/>
              <a:t>语句</a:t>
            </a:r>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477831" y="981863"/>
            <a:ext cx="11858862" cy="5602978"/>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4.79</a:t>
            </a:r>
            <a:r>
              <a:rPr lang="zh-CN" altLang="zh-CN" sz="2400" dirty="0">
                <a:latin typeface="微软雅黑" panose="020B0503020204020204" pitchFamily="82" charset="2"/>
                <a:ea typeface="微软雅黑" panose="020B0503020204020204" pitchFamily="82" charset="2"/>
              </a:rPr>
              <a:t>】创建一个名为</a:t>
            </a:r>
            <a:r>
              <a:rPr lang="en-US" altLang="zh-CN" sz="2400" dirty="0">
                <a:latin typeface="微软雅黑" panose="020B0503020204020204" pitchFamily="82" charset="2"/>
                <a:ea typeface="微软雅黑" panose="020B0503020204020204" pitchFamily="82" charset="2"/>
              </a:rPr>
              <a:t>FUNC_SUM</a:t>
            </a:r>
            <a:r>
              <a:rPr lang="zh-CN" altLang="zh-CN" sz="2400" dirty="0">
                <a:latin typeface="微软雅黑" panose="020B0503020204020204" pitchFamily="82" charset="2"/>
                <a:ea typeface="微软雅黑" panose="020B0503020204020204" pitchFamily="82" charset="2"/>
              </a:rPr>
              <a:t>的函数，参数为</a:t>
            </a:r>
            <a:r>
              <a:rPr lang="en-US" altLang="zh-CN" sz="2400" dirty="0">
                <a:latin typeface="微软雅黑" panose="020B0503020204020204" pitchFamily="82" charset="2"/>
                <a:ea typeface="微软雅黑" panose="020B0503020204020204" pitchFamily="82" charset="2"/>
              </a:rPr>
              <a:t>num</a:t>
            </a:r>
            <a:r>
              <a:rPr lang="zh-CN" altLang="zh-CN" sz="2400" dirty="0">
                <a:latin typeface="微软雅黑" panose="020B0503020204020204" pitchFamily="82" charset="2"/>
                <a:ea typeface="微软雅黑" panose="020B0503020204020204" pitchFamily="82" charset="2"/>
              </a:rPr>
              <a:t>，计算</a:t>
            </a:r>
            <a:r>
              <a:rPr lang="en-US" altLang="zh-CN" sz="2400" dirty="0">
                <a:latin typeface="微软雅黑" panose="020B0503020204020204" pitchFamily="82" charset="2"/>
                <a:ea typeface="微软雅黑" panose="020B0503020204020204" pitchFamily="82" charset="2"/>
              </a:rPr>
              <a:t>1+2+…+(num-1)+num</a:t>
            </a:r>
            <a:r>
              <a:rPr lang="zh-CN" altLang="zh-CN" sz="2400" dirty="0">
                <a:latin typeface="微软雅黑" panose="020B0503020204020204" pitchFamily="82" charset="2"/>
                <a:ea typeface="微软雅黑" panose="020B0503020204020204" pitchFamily="82" charset="2"/>
              </a:rPr>
              <a:t>的结果。</a:t>
            </a: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调用</a:t>
            </a:r>
            <a:r>
              <a:rPr lang="en-US" altLang="zh-CN" sz="2400" dirty="0">
                <a:latin typeface="微软雅黑" panose="020B0503020204020204" pitchFamily="82" charset="2"/>
                <a:ea typeface="微软雅黑" panose="020B0503020204020204" pitchFamily="82" charset="2"/>
              </a:rPr>
              <a:t>FUNC_SUM</a:t>
            </a:r>
            <a:r>
              <a:rPr lang="zh-CN" altLang="zh-CN" sz="2400" dirty="0">
                <a:latin typeface="微软雅黑" panose="020B0503020204020204" pitchFamily="82" charset="2"/>
                <a:ea typeface="微软雅黑" panose="020B0503020204020204" pitchFamily="82" charset="2"/>
              </a:rPr>
              <a:t>函数，参数为</a:t>
            </a:r>
            <a:r>
              <a:rPr lang="en-US" altLang="zh-CN" sz="2400" dirty="0">
                <a:latin typeface="微软雅黑" panose="020B0503020204020204" pitchFamily="82" charset="2"/>
                <a:ea typeface="微软雅黑" panose="020B0503020204020204" pitchFamily="82" charset="2"/>
              </a:rPr>
              <a:t>10</a:t>
            </a:r>
            <a:r>
              <a:rPr lang="zh-CN" altLang="en-US" sz="2400" dirty="0">
                <a:latin typeface="微软雅黑" panose="020B0503020204020204" pitchFamily="82" charset="2"/>
                <a:ea typeface="微软雅黑" panose="020B0503020204020204" pitchFamily="82" charset="2"/>
              </a:rPr>
              <a:t>。</a:t>
            </a: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cs typeface="Times New Roman" panose="02020603050405020304" pitchFamily="18" charset="0"/>
            </a:endParaRPr>
          </a:p>
          <a:p>
            <a:pPr>
              <a:buFont typeface="Wingdings" panose="05000000000000000000" pitchFamily="2" charset="2"/>
              <a:buChar char="Ø"/>
            </a:pPr>
            <a:endParaRPr kumimoji="1" lang="zh-CN" altLang="en-US" sz="2400" dirty="0">
              <a:latin typeface="微软雅黑" panose="020B0503020204020204" pitchFamily="82" charset="2"/>
              <a:ea typeface="微软雅黑" panose="020B0503020204020204" pitchFamily="82" charset="2"/>
            </a:endParaRPr>
          </a:p>
        </p:txBody>
      </p:sp>
      <p:pic>
        <p:nvPicPr>
          <p:cNvPr id="4" name="图片 3" descr="图形用户界面, 应用程序&#10;&#10;描述已自动生成">
            <a:extLst>
              <a:ext uri="{FF2B5EF4-FFF2-40B4-BE49-F238E27FC236}">
                <a16:creationId xmlns:a16="http://schemas.microsoft.com/office/drawing/2014/main" id="{E0349439-6A13-FD3B-0783-7B9D414C664A}"/>
              </a:ext>
            </a:extLst>
          </p:cNvPr>
          <p:cNvPicPr>
            <a:picLocks noChangeAspect="1"/>
          </p:cNvPicPr>
          <p:nvPr/>
        </p:nvPicPr>
        <p:blipFill>
          <a:blip r:embed="rId2"/>
          <a:stretch>
            <a:fillRect/>
          </a:stretch>
        </p:blipFill>
        <p:spPr>
          <a:xfrm>
            <a:off x="2569048" y="1823221"/>
            <a:ext cx="7916136" cy="2963932"/>
          </a:xfrm>
          <a:prstGeom prst="rect">
            <a:avLst/>
          </a:prstGeom>
        </p:spPr>
      </p:pic>
      <p:grpSp>
        <p:nvGrpSpPr>
          <p:cNvPr id="14" name="组合 13">
            <a:extLst>
              <a:ext uri="{FF2B5EF4-FFF2-40B4-BE49-F238E27FC236}">
                <a16:creationId xmlns:a16="http://schemas.microsoft.com/office/drawing/2014/main" id="{76538BD6-D65D-2AE9-375C-526ADD9B9902}"/>
              </a:ext>
            </a:extLst>
          </p:cNvPr>
          <p:cNvGrpSpPr/>
          <p:nvPr/>
        </p:nvGrpSpPr>
        <p:grpSpPr>
          <a:xfrm>
            <a:off x="1106461" y="5423841"/>
            <a:ext cx="2609094" cy="620112"/>
            <a:chOff x="1" y="3008977"/>
            <a:chExt cx="2609094" cy="620112"/>
          </a:xfrm>
        </p:grpSpPr>
        <p:pic>
          <p:nvPicPr>
            <p:cNvPr id="12" name="图片 11">
              <a:extLst>
                <a:ext uri="{FF2B5EF4-FFF2-40B4-BE49-F238E27FC236}">
                  <a16:creationId xmlns:a16="http://schemas.microsoft.com/office/drawing/2014/main" id="{4E16C790-9BD2-4848-382A-2E0D8C941B63}"/>
                </a:ext>
              </a:extLst>
            </p:cNvPr>
            <p:cNvPicPr>
              <a:picLocks noChangeAspect="1"/>
            </p:cNvPicPr>
            <p:nvPr/>
          </p:nvPicPr>
          <p:blipFill rotWithShape="1">
            <a:blip r:embed="rId3"/>
            <a:srcRect l="1" r="73347"/>
            <a:stretch/>
          </p:blipFill>
          <p:spPr>
            <a:xfrm>
              <a:off x="1" y="3008977"/>
              <a:ext cx="2398815" cy="620112"/>
            </a:xfrm>
            <a:prstGeom prst="rect">
              <a:avLst/>
            </a:prstGeom>
          </p:spPr>
        </p:pic>
        <p:pic>
          <p:nvPicPr>
            <p:cNvPr id="13" name="图片 12">
              <a:extLst>
                <a:ext uri="{FF2B5EF4-FFF2-40B4-BE49-F238E27FC236}">
                  <a16:creationId xmlns:a16="http://schemas.microsoft.com/office/drawing/2014/main" id="{17B89A23-234A-8A3B-5A4D-67B25CC4AD4C}"/>
                </a:ext>
              </a:extLst>
            </p:cNvPr>
            <p:cNvPicPr>
              <a:picLocks noChangeAspect="1"/>
            </p:cNvPicPr>
            <p:nvPr/>
          </p:nvPicPr>
          <p:blipFill rotWithShape="1">
            <a:blip r:embed="rId3"/>
            <a:srcRect l="97004"/>
            <a:stretch/>
          </p:blipFill>
          <p:spPr>
            <a:xfrm>
              <a:off x="2339438" y="3008977"/>
              <a:ext cx="269657" cy="620112"/>
            </a:xfrm>
            <a:prstGeom prst="rect">
              <a:avLst/>
            </a:prstGeom>
          </p:spPr>
        </p:pic>
      </p:grpSp>
      <p:graphicFrame>
        <p:nvGraphicFramePr>
          <p:cNvPr id="15" name="表格 14">
            <a:extLst>
              <a:ext uri="{FF2B5EF4-FFF2-40B4-BE49-F238E27FC236}">
                <a16:creationId xmlns:a16="http://schemas.microsoft.com/office/drawing/2014/main" id="{9F80155C-B17F-8BFC-DCE8-ABF96664375A}"/>
              </a:ext>
            </a:extLst>
          </p:cNvPr>
          <p:cNvGraphicFramePr>
            <a:graphicFrameLocks noGrp="1"/>
          </p:cNvGraphicFramePr>
          <p:nvPr>
            <p:extLst>
              <p:ext uri="{D42A27DB-BD31-4B8C-83A1-F6EECF244321}">
                <p14:modId xmlns:p14="http://schemas.microsoft.com/office/powerpoint/2010/main" val="3503453298"/>
              </p:ext>
            </p:extLst>
          </p:nvPr>
        </p:nvGraphicFramePr>
        <p:xfrm>
          <a:off x="4370604" y="5423841"/>
          <a:ext cx="5674315" cy="825422"/>
        </p:xfrm>
        <a:graphic>
          <a:graphicData uri="http://schemas.openxmlformats.org/drawingml/2006/table">
            <a:tbl>
              <a:tblPr firstRow="1" firstCol="1" bandRow="1">
                <a:tableStyleId>{5940675A-B579-460E-94D1-54222C63F5DA}</a:tableStyleId>
              </a:tblPr>
              <a:tblGrid>
                <a:gridCol w="5674315">
                  <a:extLst>
                    <a:ext uri="{9D8B030D-6E8A-4147-A177-3AD203B41FA5}">
                      <a16:colId xmlns:a16="http://schemas.microsoft.com/office/drawing/2014/main" val="815372812"/>
                    </a:ext>
                  </a:extLst>
                </a:gridCol>
              </a:tblGrid>
              <a:tr h="412711">
                <a:tc>
                  <a:txBody>
                    <a:bodyPr/>
                    <a:lstStyle/>
                    <a:p>
                      <a:pPr indent="127000" algn="ctr">
                        <a:lnSpc>
                          <a:spcPct val="150000"/>
                        </a:lnSpc>
                      </a:pPr>
                      <a:r>
                        <a:rPr lang="en-US" sz="1400" b="1" kern="100" dirty="0">
                          <a:solidFill>
                            <a:schemeClr val="bg1"/>
                          </a:solidFill>
                          <a:effectLst/>
                          <a:latin typeface="微软雅黑" panose="020B0503020204020204" pitchFamily="34" charset="-122"/>
                          <a:ea typeface="微软雅黑" panose="020B0503020204020204" pitchFamily="34" charset="-122"/>
                        </a:rPr>
                        <a:t>FUNC_SUM(10)</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525765841"/>
                  </a:ext>
                </a:extLst>
              </a:tr>
              <a:tr h="412711">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55</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366708757"/>
                  </a:ext>
                </a:extLst>
              </a:tr>
            </a:tbl>
          </a:graphicData>
        </a:graphic>
      </p:graphicFrame>
      <p:sp>
        <p:nvSpPr>
          <p:cNvPr id="3" name="页脚占位符 2">
            <a:extLst>
              <a:ext uri="{FF2B5EF4-FFF2-40B4-BE49-F238E27FC236}">
                <a16:creationId xmlns:a16="http://schemas.microsoft.com/office/drawing/2014/main" id="{CE5FB457-2E4D-1C76-DD81-6249EA294283}"/>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CB6C1718-6DE1-9308-A28B-5E888044E99D}"/>
              </a:ext>
            </a:extLst>
          </p:cNvPr>
          <p:cNvSpPr>
            <a:spLocks noGrp="1"/>
          </p:cNvSpPr>
          <p:nvPr>
            <p:ph type="sldNum" sz="quarter" idx="12"/>
          </p:nvPr>
        </p:nvSpPr>
        <p:spPr/>
        <p:txBody>
          <a:bodyPr/>
          <a:lstStyle/>
          <a:p>
            <a:fld id="{4B0D34C0-35A8-654C-9FBA-7B4E017BD630}" type="slidenum">
              <a:rPr lang="en-US" altLang="zh-CN" smtClean="0"/>
              <a:t>77</a:t>
            </a:fld>
            <a:endParaRPr kumimoji="1" lang="zh-CN" altLang="en-US"/>
          </a:p>
        </p:txBody>
      </p:sp>
    </p:spTree>
    <p:extLst>
      <p:ext uri="{BB962C8B-B14F-4D97-AF65-F5344CB8AC3E}">
        <p14:creationId xmlns:p14="http://schemas.microsoft.com/office/powerpoint/2010/main" val="16224251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9">
            <a:extLst>
              <a:ext uri="{FF2B5EF4-FFF2-40B4-BE49-F238E27FC236}">
                <a16:creationId xmlns:a16="http://schemas.microsoft.com/office/drawing/2014/main" id="{003226AC-6541-4649-B6AC-1E73BD4D9C4F}"/>
              </a:ext>
            </a:extLst>
          </p:cNvPr>
          <p:cNvSpPr/>
          <p:nvPr/>
        </p:nvSpPr>
        <p:spPr>
          <a:xfrm>
            <a:off x="277365" y="934607"/>
            <a:ext cx="12116021" cy="4739056"/>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0" name="Shape18">
            <a:extLst>
              <a:ext uri="{FF2B5EF4-FFF2-40B4-BE49-F238E27FC236}">
                <a16:creationId xmlns:a16="http://schemas.microsoft.com/office/drawing/2014/main" id="{CA02947C-86FA-43A0-AEA7-1533075A3978}"/>
              </a:ext>
            </a:extLst>
          </p:cNvPr>
          <p:cNvSpPr/>
          <p:nvPr/>
        </p:nvSpPr>
        <p:spPr>
          <a:xfrm>
            <a:off x="338664" y="1084995"/>
            <a:ext cx="11719985" cy="1057460"/>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8" name="Shape18">
            <a:extLst>
              <a:ext uri="{FF2B5EF4-FFF2-40B4-BE49-F238E27FC236}">
                <a16:creationId xmlns:a16="http://schemas.microsoft.com/office/drawing/2014/main" id="{CA02947C-86FA-43A0-AEA7-1533075A3978}"/>
              </a:ext>
            </a:extLst>
          </p:cNvPr>
          <p:cNvSpPr/>
          <p:nvPr/>
        </p:nvSpPr>
        <p:spPr>
          <a:xfrm>
            <a:off x="338664" y="3723458"/>
            <a:ext cx="11719985" cy="1538549"/>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WHILE</a:t>
            </a:r>
            <a:r>
              <a:rPr kumimoji="1" lang="zh-CN" altLang="en-US" dirty="0"/>
              <a:t>语句</a:t>
            </a:r>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38665" y="1184337"/>
            <a:ext cx="11236337" cy="3616263"/>
          </a:xfrm>
          <a:prstGeom prst="rect">
            <a:avLst/>
          </a:prstGeom>
        </p:spPr>
        <p:txBody>
          <a:bodyPr/>
          <a:lstStyle/>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WHILE</a:t>
            </a:r>
            <a:r>
              <a:rPr lang="zh-CN" altLang="zh-CN" sz="2400" dirty="0">
                <a:latin typeface="微软雅黑" panose="020B0503020204020204" pitchFamily="82" charset="2"/>
                <a:ea typeface="微软雅黑" panose="020B0503020204020204" pitchFamily="82" charset="2"/>
              </a:rPr>
              <a:t>语句也是循环语句，当满足</a:t>
            </a:r>
            <a:r>
              <a:rPr lang="en-US" altLang="zh-CN" sz="2400" dirty="0">
                <a:latin typeface="微软雅黑" panose="020B0503020204020204" pitchFamily="82" charset="2"/>
                <a:ea typeface="微软雅黑" panose="020B0503020204020204" pitchFamily="82" charset="2"/>
              </a:rPr>
              <a:t>WHILE</a:t>
            </a:r>
            <a:r>
              <a:rPr lang="zh-CN" altLang="zh-CN" sz="2400" dirty="0">
                <a:latin typeface="微软雅黑" panose="020B0503020204020204" pitchFamily="82" charset="2"/>
                <a:ea typeface="微软雅黑" panose="020B0503020204020204" pitchFamily="82" charset="2"/>
              </a:rPr>
              <a:t>语句的循环条件时，循环会一直执行；当不满足</a:t>
            </a:r>
            <a:r>
              <a:rPr lang="en-US" altLang="zh-CN" sz="2400" dirty="0">
                <a:latin typeface="微软雅黑" panose="020B0503020204020204" pitchFamily="82" charset="2"/>
                <a:ea typeface="微软雅黑" panose="020B0503020204020204" pitchFamily="82" charset="2"/>
              </a:rPr>
              <a:t>WHILE</a:t>
            </a:r>
            <a:r>
              <a:rPr lang="zh-CN" altLang="zh-CN" sz="2400" dirty="0">
                <a:latin typeface="微软雅黑" panose="020B0503020204020204" pitchFamily="82" charset="2"/>
                <a:ea typeface="微软雅黑" panose="020B0503020204020204" pitchFamily="82" charset="2"/>
              </a:rPr>
              <a:t>语句的循环条件时，会跳出循环</a:t>
            </a:r>
            <a:r>
              <a:rPr lang="zh-CN" altLang="en-US" sz="2400" dirty="0">
                <a:latin typeface="微软雅黑" panose="020B0503020204020204" pitchFamily="82" charset="2"/>
                <a:ea typeface="微软雅黑" panose="020B0503020204020204" pitchFamily="82" charset="2"/>
              </a:rPr>
              <a:t>：</a:t>
            </a: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endParaRPr lang="en-US" altLang="zh-CN" sz="20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endParaRPr lang="en-US" altLang="zh-CN" sz="2000" dirty="0">
              <a:latin typeface="微软雅黑" panose="020B0503020204020204" pitchFamily="82" charset="2"/>
              <a:ea typeface="微软雅黑" panose="020B0503020204020204" pitchFamily="82" charset="2"/>
            </a:endParaRPr>
          </a:p>
          <a:p>
            <a:pPr lvl="1">
              <a:lnSpc>
                <a:spcPct val="150000"/>
              </a:lnSpc>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程序执行时，会先判断</a:t>
            </a:r>
            <a:r>
              <a:rPr lang="en-US" altLang="zh-CN" sz="2000" dirty="0">
                <a:latin typeface="微软雅黑" panose="020B0503020204020204" pitchFamily="82" charset="2"/>
                <a:ea typeface="微软雅黑" panose="020B0503020204020204" pitchFamily="82" charset="2"/>
              </a:rPr>
              <a:t>WHILE</a:t>
            </a:r>
            <a:r>
              <a:rPr lang="zh-CN" altLang="zh-CN" sz="2000" dirty="0">
                <a:latin typeface="微软雅黑" panose="020B0503020204020204" pitchFamily="82" charset="2"/>
                <a:ea typeface="微软雅黑" panose="020B0503020204020204" pitchFamily="82" charset="2"/>
              </a:rPr>
              <a:t>子句后的表达式是否为真，如果为真，则执行</a:t>
            </a:r>
            <a:r>
              <a:rPr lang="en-US" altLang="zh-CN" sz="2000" dirty="0">
                <a:latin typeface="微软雅黑" panose="020B0503020204020204" pitchFamily="82" charset="2"/>
                <a:ea typeface="微软雅黑" panose="020B0503020204020204" pitchFamily="82" charset="2"/>
              </a:rPr>
              <a:t>DO</a:t>
            </a:r>
            <a:r>
              <a:rPr lang="zh-CN" altLang="zh-CN" sz="2000" dirty="0">
                <a:latin typeface="微软雅黑" panose="020B0503020204020204" pitchFamily="82" charset="2"/>
                <a:ea typeface="微软雅黑" panose="020B0503020204020204" pitchFamily="82" charset="2"/>
              </a:rPr>
              <a:t>子句指定的语句块；否则，跳出循环。</a:t>
            </a:r>
            <a:endParaRPr lang="en-US" altLang="zh-CN" sz="2000" dirty="0">
              <a:latin typeface="微软雅黑" panose="020B0503020204020204" pitchFamily="82" charset="2"/>
              <a:ea typeface="微软雅黑" panose="020B0503020204020204" pitchFamily="82" charset="2"/>
            </a:endParaRPr>
          </a:p>
          <a:p>
            <a:pPr lvl="1">
              <a:lnSpc>
                <a:spcPct val="150000"/>
              </a:lnSpc>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标签可以用来标志一个</a:t>
            </a:r>
            <a:r>
              <a:rPr lang="en-US" altLang="zh-CN" sz="2000" dirty="0">
                <a:latin typeface="微软雅黑" panose="020B0503020204020204" pitchFamily="82" charset="2"/>
                <a:ea typeface="微软雅黑" panose="020B0503020204020204" pitchFamily="82" charset="2"/>
              </a:rPr>
              <a:t>WHILE</a:t>
            </a:r>
            <a:r>
              <a:rPr lang="zh-CN" altLang="zh-CN" sz="2000" dirty="0">
                <a:latin typeface="微软雅黑" panose="020B0503020204020204" pitchFamily="82" charset="2"/>
                <a:ea typeface="微软雅黑" panose="020B0503020204020204" pitchFamily="82" charset="2"/>
              </a:rPr>
              <a:t>语句，为可选项。</a:t>
            </a:r>
            <a:endParaRPr kumimoji="1" lang="zh-CN" altLang="en-US" sz="2400" dirty="0">
              <a:latin typeface="微软雅黑" panose="020B0503020204020204" pitchFamily="82" charset="2"/>
              <a:ea typeface="微软雅黑" panose="020B0503020204020204" pitchFamily="82" charset="2"/>
            </a:endParaRPr>
          </a:p>
        </p:txBody>
      </p:sp>
      <p:pic>
        <p:nvPicPr>
          <p:cNvPr id="4" name="图片 3">
            <a:extLst>
              <a:ext uri="{FF2B5EF4-FFF2-40B4-BE49-F238E27FC236}">
                <a16:creationId xmlns:a16="http://schemas.microsoft.com/office/drawing/2014/main" id="{62DE7859-6E8E-1090-D086-8650F96CB54A}"/>
              </a:ext>
            </a:extLst>
          </p:cNvPr>
          <p:cNvPicPr>
            <a:picLocks noChangeAspect="1"/>
          </p:cNvPicPr>
          <p:nvPr/>
        </p:nvPicPr>
        <p:blipFill>
          <a:blip r:embed="rId2"/>
          <a:stretch>
            <a:fillRect/>
          </a:stretch>
        </p:blipFill>
        <p:spPr>
          <a:xfrm>
            <a:off x="696000" y="2365026"/>
            <a:ext cx="10800000" cy="1169748"/>
          </a:xfrm>
          <a:prstGeom prst="rect">
            <a:avLst/>
          </a:prstGeom>
        </p:spPr>
      </p:pic>
      <p:sp>
        <p:nvSpPr>
          <p:cNvPr id="3" name="页脚占位符 2">
            <a:extLst>
              <a:ext uri="{FF2B5EF4-FFF2-40B4-BE49-F238E27FC236}">
                <a16:creationId xmlns:a16="http://schemas.microsoft.com/office/drawing/2014/main" id="{79563D8B-A971-A65D-D52C-DD6E70679407}"/>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7E9725B3-7730-270C-C55F-1FF929019BDC}"/>
              </a:ext>
            </a:extLst>
          </p:cNvPr>
          <p:cNvSpPr>
            <a:spLocks noGrp="1"/>
          </p:cNvSpPr>
          <p:nvPr>
            <p:ph type="sldNum" sz="quarter" idx="12"/>
          </p:nvPr>
        </p:nvSpPr>
        <p:spPr/>
        <p:txBody>
          <a:bodyPr/>
          <a:lstStyle/>
          <a:p>
            <a:fld id="{4B0D34C0-35A8-654C-9FBA-7B4E017BD630}" type="slidenum">
              <a:rPr lang="en-US" altLang="zh-CN" smtClean="0"/>
              <a:t>78</a:t>
            </a:fld>
            <a:endParaRPr kumimoji="1" lang="zh-CN" altLang="en-US"/>
          </a:p>
        </p:txBody>
      </p:sp>
    </p:spTree>
    <p:extLst>
      <p:ext uri="{BB962C8B-B14F-4D97-AF65-F5344CB8AC3E}">
        <p14:creationId xmlns:p14="http://schemas.microsoft.com/office/powerpoint/2010/main" val="41211572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9">
            <a:extLst>
              <a:ext uri="{FF2B5EF4-FFF2-40B4-BE49-F238E27FC236}">
                <a16:creationId xmlns:a16="http://schemas.microsoft.com/office/drawing/2014/main" id="{003226AC-6541-4649-B6AC-1E73BD4D9C4F}"/>
              </a:ext>
            </a:extLst>
          </p:cNvPr>
          <p:cNvSpPr/>
          <p:nvPr/>
        </p:nvSpPr>
        <p:spPr>
          <a:xfrm>
            <a:off x="277365" y="945827"/>
            <a:ext cx="12116021" cy="5582539"/>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WHILE</a:t>
            </a:r>
            <a:r>
              <a:rPr kumimoji="1" lang="zh-CN" altLang="en-US" dirty="0"/>
              <a:t>语句</a:t>
            </a:r>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28493" y="981863"/>
            <a:ext cx="11596808" cy="5602978"/>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4.80</a:t>
            </a:r>
            <a:r>
              <a:rPr lang="zh-CN" altLang="zh-CN" sz="2400" dirty="0">
                <a:latin typeface="微软雅黑" panose="020B0503020204020204" pitchFamily="82" charset="2"/>
                <a:ea typeface="微软雅黑" panose="020B0503020204020204" pitchFamily="82" charset="2"/>
              </a:rPr>
              <a:t>】创建一个名为</a:t>
            </a:r>
            <a:r>
              <a:rPr lang="en-US" altLang="zh-CN" sz="2400" dirty="0">
                <a:latin typeface="微软雅黑" panose="020B0503020204020204" pitchFamily="82" charset="2"/>
                <a:ea typeface="微软雅黑" panose="020B0503020204020204" pitchFamily="82" charset="2"/>
              </a:rPr>
              <a:t>FUNC_SUM2</a:t>
            </a:r>
            <a:r>
              <a:rPr lang="zh-CN" altLang="zh-CN" sz="2400" dirty="0">
                <a:latin typeface="微软雅黑" panose="020B0503020204020204" pitchFamily="82" charset="2"/>
                <a:ea typeface="微软雅黑" panose="020B0503020204020204" pitchFamily="82" charset="2"/>
              </a:rPr>
              <a:t>的函数，参数为</a:t>
            </a:r>
            <a:r>
              <a:rPr lang="en-US" altLang="zh-CN" sz="2400" dirty="0">
                <a:latin typeface="微软雅黑" panose="020B0503020204020204" pitchFamily="82" charset="2"/>
                <a:ea typeface="微软雅黑" panose="020B0503020204020204" pitchFamily="82" charset="2"/>
              </a:rPr>
              <a:t>num</a:t>
            </a:r>
            <a:r>
              <a:rPr lang="zh-CN" altLang="zh-CN" sz="2400" dirty="0">
                <a:latin typeface="微软雅黑" panose="020B0503020204020204" pitchFamily="82" charset="2"/>
                <a:ea typeface="微软雅黑" panose="020B0503020204020204" pitchFamily="82" charset="2"/>
              </a:rPr>
              <a:t>，计算</a:t>
            </a:r>
            <a:r>
              <a:rPr lang="en-US" altLang="zh-CN" sz="2400" dirty="0">
                <a:latin typeface="微软雅黑" panose="020B0503020204020204" pitchFamily="82" charset="2"/>
                <a:ea typeface="微软雅黑" panose="020B0503020204020204" pitchFamily="82" charset="2"/>
              </a:rPr>
              <a:t>1+2+…+(num-1)+num</a:t>
            </a:r>
            <a:r>
              <a:rPr lang="zh-CN" altLang="zh-CN" sz="2400" dirty="0">
                <a:latin typeface="微软雅黑" panose="020B0503020204020204" pitchFamily="82" charset="2"/>
                <a:ea typeface="微软雅黑" panose="020B0503020204020204" pitchFamily="82" charset="2"/>
              </a:rPr>
              <a:t>的结果。</a:t>
            </a: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调用</a:t>
            </a:r>
            <a:r>
              <a:rPr lang="en-US" altLang="zh-CN" sz="2400" dirty="0">
                <a:latin typeface="微软雅黑" panose="020B0503020204020204" pitchFamily="82" charset="2"/>
                <a:ea typeface="微软雅黑" panose="020B0503020204020204" pitchFamily="82" charset="2"/>
              </a:rPr>
              <a:t>FUNC_SUM2</a:t>
            </a:r>
            <a:r>
              <a:rPr lang="zh-CN" altLang="zh-CN" sz="2400" dirty="0">
                <a:latin typeface="微软雅黑" panose="020B0503020204020204" pitchFamily="82" charset="2"/>
                <a:ea typeface="微软雅黑" panose="020B0503020204020204" pitchFamily="82" charset="2"/>
              </a:rPr>
              <a:t>函数，参数为</a:t>
            </a:r>
            <a:r>
              <a:rPr lang="en-US" altLang="zh-CN" sz="2400" dirty="0">
                <a:latin typeface="微软雅黑" panose="020B0503020204020204" pitchFamily="82" charset="2"/>
                <a:ea typeface="微软雅黑" panose="020B0503020204020204" pitchFamily="82" charset="2"/>
              </a:rPr>
              <a:t>10</a:t>
            </a:r>
            <a:r>
              <a:rPr lang="zh-CN" altLang="en-US" sz="2400" dirty="0">
                <a:latin typeface="微软雅黑" panose="020B0503020204020204" pitchFamily="82" charset="2"/>
                <a:ea typeface="微软雅黑" panose="020B0503020204020204" pitchFamily="82" charset="2"/>
              </a:rPr>
              <a:t>。</a:t>
            </a: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zh-CN"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cs typeface="Times New Roman" panose="02020603050405020304" pitchFamily="18" charset="0"/>
            </a:endParaRPr>
          </a:p>
          <a:p>
            <a:pPr>
              <a:buFont typeface="Wingdings" panose="05000000000000000000" pitchFamily="2" charset="2"/>
              <a:buChar char="Ø"/>
            </a:pPr>
            <a:endParaRPr kumimoji="1" lang="zh-CN" altLang="en-US" sz="2400" dirty="0">
              <a:latin typeface="微软雅黑" panose="020B0503020204020204" pitchFamily="82" charset="2"/>
              <a:ea typeface="微软雅黑" panose="020B0503020204020204" pitchFamily="82" charset="2"/>
            </a:endParaRPr>
          </a:p>
        </p:txBody>
      </p:sp>
      <p:graphicFrame>
        <p:nvGraphicFramePr>
          <p:cNvPr id="15" name="表格 14">
            <a:extLst>
              <a:ext uri="{FF2B5EF4-FFF2-40B4-BE49-F238E27FC236}">
                <a16:creationId xmlns:a16="http://schemas.microsoft.com/office/drawing/2014/main" id="{9F80155C-B17F-8BFC-DCE8-ABF96664375A}"/>
              </a:ext>
            </a:extLst>
          </p:cNvPr>
          <p:cNvGraphicFramePr>
            <a:graphicFrameLocks noGrp="1"/>
          </p:cNvGraphicFramePr>
          <p:nvPr>
            <p:extLst>
              <p:ext uri="{D42A27DB-BD31-4B8C-83A1-F6EECF244321}">
                <p14:modId xmlns:p14="http://schemas.microsoft.com/office/powerpoint/2010/main" val="4254470826"/>
              </p:ext>
            </p:extLst>
          </p:nvPr>
        </p:nvGraphicFramePr>
        <p:xfrm>
          <a:off x="5905808" y="5539227"/>
          <a:ext cx="5156639" cy="825422"/>
        </p:xfrm>
        <a:graphic>
          <a:graphicData uri="http://schemas.openxmlformats.org/drawingml/2006/table">
            <a:tbl>
              <a:tblPr firstRow="1" firstCol="1" bandRow="1">
                <a:tableStyleId>{5940675A-B579-460E-94D1-54222C63F5DA}</a:tableStyleId>
              </a:tblPr>
              <a:tblGrid>
                <a:gridCol w="5156639">
                  <a:extLst>
                    <a:ext uri="{9D8B030D-6E8A-4147-A177-3AD203B41FA5}">
                      <a16:colId xmlns:a16="http://schemas.microsoft.com/office/drawing/2014/main" val="815372812"/>
                    </a:ext>
                  </a:extLst>
                </a:gridCol>
              </a:tblGrid>
              <a:tr h="412711">
                <a:tc>
                  <a:txBody>
                    <a:bodyPr/>
                    <a:lstStyle/>
                    <a:p>
                      <a:pPr indent="127000" algn="ctr">
                        <a:lnSpc>
                          <a:spcPct val="150000"/>
                        </a:lnSpc>
                      </a:pPr>
                      <a:r>
                        <a:rPr lang="en-US" sz="1400" b="1" kern="100" dirty="0">
                          <a:solidFill>
                            <a:schemeClr val="bg1"/>
                          </a:solidFill>
                          <a:effectLst/>
                          <a:latin typeface="微软雅黑" panose="020B0503020204020204" pitchFamily="34" charset="-122"/>
                          <a:ea typeface="微软雅黑" panose="020B0503020204020204" pitchFamily="34" charset="-122"/>
                        </a:rPr>
                        <a:t>FUNC_SUM</a:t>
                      </a:r>
                      <a:r>
                        <a:rPr lang="en-US" altLang="zh-CN" sz="1400" b="1" kern="100" dirty="0">
                          <a:solidFill>
                            <a:schemeClr val="bg1"/>
                          </a:solidFill>
                          <a:effectLst/>
                          <a:latin typeface="微软雅黑" panose="020B0503020204020204" pitchFamily="34" charset="-122"/>
                          <a:ea typeface="微软雅黑" panose="020B0503020204020204" pitchFamily="34" charset="-122"/>
                        </a:rPr>
                        <a:t>2</a:t>
                      </a:r>
                      <a:r>
                        <a:rPr lang="en-US" sz="1400" b="1" kern="100" dirty="0">
                          <a:solidFill>
                            <a:schemeClr val="bg1"/>
                          </a:solidFill>
                          <a:effectLst/>
                          <a:latin typeface="微软雅黑" panose="020B0503020204020204" pitchFamily="34" charset="-122"/>
                          <a:ea typeface="微软雅黑" panose="020B0503020204020204" pitchFamily="34" charset="-122"/>
                        </a:rPr>
                        <a:t>(10)</a:t>
                      </a:r>
                      <a:endParaRPr lang="zh-CN" sz="14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525765841"/>
                  </a:ext>
                </a:extLst>
              </a:tr>
              <a:tr h="412711">
                <a:tc>
                  <a:txBody>
                    <a:bodyPr/>
                    <a:lstStyle/>
                    <a:p>
                      <a:pPr indent="127000" algn="ctr">
                        <a:lnSpc>
                          <a:spcPct val="150000"/>
                        </a:lnSpc>
                      </a:pPr>
                      <a:r>
                        <a:rPr lang="en-US" sz="1400" kern="100" dirty="0">
                          <a:effectLst/>
                          <a:latin typeface="微软雅黑" panose="020B0503020204020204" pitchFamily="34" charset="-122"/>
                          <a:ea typeface="微软雅黑" panose="020B0503020204020204" pitchFamily="34" charset="-122"/>
                        </a:rPr>
                        <a:t>55</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366708757"/>
                  </a:ext>
                </a:extLst>
              </a:tr>
            </a:tbl>
          </a:graphicData>
        </a:graphic>
      </p:graphicFrame>
      <p:pic>
        <p:nvPicPr>
          <p:cNvPr id="5" name="图片 4" descr="图形用户界面, 文本, 应用程序&#10;&#10;描述已自动生成">
            <a:extLst>
              <a:ext uri="{FF2B5EF4-FFF2-40B4-BE49-F238E27FC236}">
                <a16:creationId xmlns:a16="http://schemas.microsoft.com/office/drawing/2014/main" id="{03F07E36-B249-5BE4-6058-797BF71E33F8}"/>
              </a:ext>
            </a:extLst>
          </p:cNvPr>
          <p:cNvPicPr>
            <a:picLocks noChangeAspect="1"/>
          </p:cNvPicPr>
          <p:nvPr/>
        </p:nvPicPr>
        <p:blipFill>
          <a:blip r:embed="rId2"/>
          <a:stretch>
            <a:fillRect/>
          </a:stretch>
        </p:blipFill>
        <p:spPr>
          <a:xfrm>
            <a:off x="1357773" y="1849550"/>
            <a:ext cx="9857454" cy="2867457"/>
          </a:xfrm>
          <a:prstGeom prst="rect">
            <a:avLst/>
          </a:prstGeom>
        </p:spPr>
      </p:pic>
      <p:grpSp>
        <p:nvGrpSpPr>
          <p:cNvPr id="8" name="组合 7">
            <a:extLst>
              <a:ext uri="{FF2B5EF4-FFF2-40B4-BE49-F238E27FC236}">
                <a16:creationId xmlns:a16="http://schemas.microsoft.com/office/drawing/2014/main" id="{170ABC11-3CFF-F6CF-6F49-4F1251471AA2}"/>
              </a:ext>
            </a:extLst>
          </p:cNvPr>
          <p:cNvGrpSpPr/>
          <p:nvPr/>
        </p:nvGrpSpPr>
        <p:grpSpPr>
          <a:xfrm>
            <a:off x="1357773" y="5474541"/>
            <a:ext cx="3259614" cy="724022"/>
            <a:chOff x="-328492" y="2264820"/>
            <a:chExt cx="3259614" cy="724022"/>
          </a:xfrm>
        </p:grpSpPr>
        <p:pic>
          <p:nvPicPr>
            <p:cNvPr id="7" name="图片 6">
              <a:extLst>
                <a:ext uri="{FF2B5EF4-FFF2-40B4-BE49-F238E27FC236}">
                  <a16:creationId xmlns:a16="http://schemas.microsoft.com/office/drawing/2014/main" id="{28960DE3-B7C2-D7D5-6D7A-039E35D0ACD2}"/>
                </a:ext>
              </a:extLst>
            </p:cNvPr>
            <p:cNvPicPr>
              <a:picLocks noChangeAspect="1"/>
            </p:cNvPicPr>
            <p:nvPr/>
          </p:nvPicPr>
          <p:blipFill rotWithShape="1">
            <a:blip r:embed="rId3"/>
            <a:srcRect r="70627"/>
            <a:stretch/>
          </p:blipFill>
          <p:spPr>
            <a:xfrm>
              <a:off x="-328492" y="2264820"/>
              <a:ext cx="3172276" cy="724022"/>
            </a:xfrm>
            <a:prstGeom prst="rect">
              <a:avLst/>
            </a:prstGeom>
          </p:spPr>
        </p:pic>
        <p:pic>
          <p:nvPicPr>
            <p:cNvPr id="16" name="图片 15">
              <a:extLst>
                <a:ext uri="{FF2B5EF4-FFF2-40B4-BE49-F238E27FC236}">
                  <a16:creationId xmlns:a16="http://schemas.microsoft.com/office/drawing/2014/main" id="{DDD20194-AFE8-F198-5946-F56C88BAD73D}"/>
                </a:ext>
              </a:extLst>
            </p:cNvPr>
            <p:cNvPicPr>
              <a:picLocks noChangeAspect="1"/>
            </p:cNvPicPr>
            <p:nvPr/>
          </p:nvPicPr>
          <p:blipFill rotWithShape="1">
            <a:blip r:embed="rId3"/>
            <a:srcRect l="96514"/>
            <a:stretch/>
          </p:blipFill>
          <p:spPr>
            <a:xfrm>
              <a:off x="2554590" y="2264820"/>
              <a:ext cx="376532" cy="724022"/>
            </a:xfrm>
            <a:prstGeom prst="rect">
              <a:avLst/>
            </a:prstGeom>
          </p:spPr>
        </p:pic>
      </p:grpSp>
      <p:sp>
        <p:nvSpPr>
          <p:cNvPr id="3" name="页脚占位符 2">
            <a:extLst>
              <a:ext uri="{FF2B5EF4-FFF2-40B4-BE49-F238E27FC236}">
                <a16:creationId xmlns:a16="http://schemas.microsoft.com/office/drawing/2014/main" id="{92A253DE-45A8-B0DA-2CAE-B9A5C0DA77DA}"/>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79523075-B0D8-F1E7-46B4-D8C06B04E383}"/>
              </a:ext>
            </a:extLst>
          </p:cNvPr>
          <p:cNvSpPr>
            <a:spLocks noGrp="1"/>
          </p:cNvSpPr>
          <p:nvPr>
            <p:ph type="sldNum" sz="quarter" idx="12"/>
          </p:nvPr>
        </p:nvSpPr>
        <p:spPr/>
        <p:txBody>
          <a:bodyPr/>
          <a:lstStyle/>
          <a:p>
            <a:fld id="{4B0D34C0-35A8-654C-9FBA-7B4E017BD630}" type="slidenum">
              <a:rPr lang="en-US" altLang="zh-CN" smtClean="0"/>
              <a:t>79</a:t>
            </a:fld>
            <a:endParaRPr kumimoji="1" lang="zh-CN" altLang="en-US"/>
          </a:p>
        </p:txBody>
      </p:sp>
    </p:spTree>
    <p:extLst>
      <p:ext uri="{BB962C8B-B14F-4D97-AF65-F5344CB8AC3E}">
        <p14:creationId xmlns:p14="http://schemas.microsoft.com/office/powerpoint/2010/main" val="497837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9">
            <a:extLst>
              <a:ext uri="{FF2B5EF4-FFF2-40B4-BE49-F238E27FC236}">
                <a16:creationId xmlns:a16="http://schemas.microsoft.com/office/drawing/2014/main" id="{003226AC-6541-4649-B6AC-1E73BD4D9C4F}"/>
              </a:ext>
            </a:extLst>
          </p:cNvPr>
          <p:cNvSpPr/>
          <p:nvPr/>
        </p:nvSpPr>
        <p:spPr>
          <a:xfrm>
            <a:off x="313540" y="1019851"/>
            <a:ext cx="10963275" cy="5676225"/>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创建表</a:t>
            </a:r>
            <a:endParaRPr kumimoji="1" lang="zh-CN" altLang="en-US" dirty="0"/>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04800" y="1077285"/>
            <a:ext cx="10865708" cy="3568855"/>
          </a:xfrm>
          <a:prstGeom prst="rect">
            <a:avLst/>
          </a:prstGeom>
        </p:spPr>
        <p:txBody>
          <a:bodyPr/>
          <a:lstStyle/>
          <a:p>
            <a:pPr>
              <a:buFont typeface="Wingdings" panose="05000000000000000000" pitchFamily="2" charset="2"/>
              <a:buChar char="Ø"/>
            </a:pPr>
            <a:r>
              <a:rPr lang="zh-CN" altLang="zh-CN" sz="2400" b="1" dirty="0">
                <a:latin typeface="微软雅黑" panose="020B0503020204020204" pitchFamily="82" charset="2"/>
                <a:ea typeface="微软雅黑" panose="020B0503020204020204" pitchFamily="82" charset="2"/>
              </a:rPr>
              <a:t>在</a:t>
            </a:r>
            <a:r>
              <a:rPr lang="en-US" altLang="zh-CN" sz="2400" b="1" dirty="0">
                <a:latin typeface="微软雅黑" panose="020B0503020204020204" pitchFamily="82" charset="2"/>
                <a:ea typeface="微软雅黑" panose="020B0503020204020204" pitchFamily="82" charset="2"/>
              </a:rPr>
              <a:t>SQL</a:t>
            </a:r>
            <a:r>
              <a:rPr lang="zh-CN" altLang="zh-CN" sz="2400" b="1" dirty="0">
                <a:latin typeface="微软雅黑" panose="020B0503020204020204" pitchFamily="82" charset="2"/>
                <a:ea typeface="微软雅黑" panose="020B0503020204020204" pitchFamily="82" charset="2"/>
              </a:rPr>
              <a:t>中创建关系模式（表）的语法格式为：</a:t>
            </a: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b="1"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en-US" altLang="zh-CN" sz="2400" b="1" dirty="0">
                <a:latin typeface="微软雅黑" panose="020B0503020204020204" pitchFamily="82" charset="2"/>
                <a:ea typeface="微软雅黑" panose="020B0503020204020204" pitchFamily="82" charset="2"/>
              </a:rPr>
              <a:t>【</a:t>
            </a:r>
            <a:r>
              <a:rPr lang="zh-CN" altLang="zh-CN" sz="2400" b="1" dirty="0">
                <a:latin typeface="微软雅黑" panose="020B0503020204020204" pitchFamily="82" charset="2"/>
                <a:ea typeface="微软雅黑" panose="020B0503020204020204" pitchFamily="82" charset="2"/>
              </a:rPr>
              <a:t>例</a:t>
            </a:r>
            <a:r>
              <a:rPr lang="en-US" altLang="zh-CN" sz="2400" b="1" dirty="0">
                <a:latin typeface="微软雅黑" panose="020B0503020204020204" pitchFamily="82" charset="2"/>
                <a:ea typeface="微软雅黑" panose="020B0503020204020204" pitchFamily="82" charset="2"/>
              </a:rPr>
              <a:t>4.1</a:t>
            </a:r>
            <a:r>
              <a:rPr lang="zh-CN" altLang="zh-CN" sz="2400" b="1" dirty="0">
                <a:latin typeface="微软雅黑" panose="020B0503020204020204" pitchFamily="82" charset="2"/>
                <a:ea typeface="微软雅黑" panose="020B0503020204020204" pitchFamily="82" charset="2"/>
              </a:rPr>
              <a:t>】创建学生表的</a:t>
            </a:r>
            <a:r>
              <a:rPr lang="en-US" altLang="zh-CN" sz="2400" b="1" dirty="0">
                <a:latin typeface="微软雅黑" panose="020B0503020204020204" pitchFamily="82" charset="2"/>
                <a:ea typeface="微软雅黑" panose="020B0503020204020204" pitchFamily="82" charset="2"/>
              </a:rPr>
              <a:t>SQL</a:t>
            </a:r>
            <a:r>
              <a:rPr lang="zh-CN" altLang="zh-CN" sz="2400" b="1" dirty="0">
                <a:latin typeface="微软雅黑" panose="020B0503020204020204" pitchFamily="82" charset="2"/>
                <a:ea typeface="微软雅黑" panose="020B0503020204020204" pitchFamily="82" charset="2"/>
              </a:rPr>
              <a:t>语句如下所示</a:t>
            </a:r>
            <a:r>
              <a:rPr lang="zh-CN" altLang="en-US" sz="2400" b="1" dirty="0">
                <a:latin typeface="微软雅黑" panose="020B0503020204020204" pitchFamily="82" charset="2"/>
                <a:ea typeface="微软雅黑" panose="020B0503020204020204" pitchFamily="82" charset="2"/>
              </a:rPr>
              <a:t>（</a:t>
            </a:r>
            <a:r>
              <a:rPr lang="en-US" altLang="zh-CN" sz="2400" b="1" dirty="0">
                <a:latin typeface="微软雅黑" panose="020B0503020204020204" pitchFamily="82" charset="2"/>
                <a:ea typeface="微软雅黑" panose="020B0503020204020204" pitchFamily="82" charset="2"/>
              </a:rPr>
              <a:t>#</a:t>
            </a:r>
            <a:r>
              <a:rPr lang="zh-CN" altLang="en-US" sz="2400" b="1" dirty="0">
                <a:latin typeface="微软雅黑" panose="020B0503020204020204" pitchFamily="82" charset="2"/>
                <a:ea typeface="微软雅黑" panose="020B0503020204020204" pitchFamily="82" charset="2"/>
              </a:rPr>
              <a:t>后面的内容为注释）：</a:t>
            </a:r>
            <a:endParaRPr lang="en-US" altLang="zh-CN" sz="2400" b="1" dirty="0">
              <a:latin typeface="微软雅黑" panose="020B0503020204020204" pitchFamily="82" charset="2"/>
              <a:ea typeface="微软雅黑" panose="020B0503020204020204" pitchFamily="82" charset="2"/>
            </a:endParaRPr>
          </a:p>
        </p:txBody>
      </p:sp>
      <p:pic>
        <p:nvPicPr>
          <p:cNvPr id="8" name="图片 7" descr="表格&#10;&#10;中度可信度描述已自动生成">
            <a:extLst>
              <a:ext uri="{FF2B5EF4-FFF2-40B4-BE49-F238E27FC236}">
                <a16:creationId xmlns:a16="http://schemas.microsoft.com/office/drawing/2014/main" id="{38A5A283-D003-3249-F0E4-FAD84B523E86}"/>
              </a:ext>
            </a:extLst>
          </p:cNvPr>
          <p:cNvPicPr>
            <a:picLocks noChangeAspect="1"/>
          </p:cNvPicPr>
          <p:nvPr/>
        </p:nvPicPr>
        <p:blipFill>
          <a:blip r:embed="rId2"/>
          <a:stretch>
            <a:fillRect/>
          </a:stretch>
        </p:blipFill>
        <p:spPr>
          <a:xfrm>
            <a:off x="1429505" y="1625263"/>
            <a:ext cx="8430453" cy="2419792"/>
          </a:xfrm>
          <a:prstGeom prst="rect">
            <a:avLst/>
          </a:prstGeom>
        </p:spPr>
      </p:pic>
      <p:pic>
        <p:nvPicPr>
          <p:cNvPr id="10" name="图片 9" descr="表格&#10;&#10;描述已自动生成">
            <a:extLst>
              <a:ext uri="{FF2B5EF4-FFF2-40B4-BE49-F238E27FC236}">
                <a16:creationId xmlns:a16="http://schemas.microsoft.com/office/drawing/2014/main" id="{432CEBB0-85A6-9511-1F94-25B1FA9DB5DA}"/>
              </a:ext>
            </a:extLst>
          </p:cNvPr>
          <p:cNvPicPr>
            <a:picLocks noChangeAspect="1"/>
          </p:cNvPicPr>
          <p:nvPr/>
        </p:nvPicPr>
        <p:blipFill>
          <a:blip r:embed="rId3"/>
          <a:stretch>
            <a:fillRect/>
          </a:stretch>
        </p:blipFill>
        <p:spPr>
          <a:xfrm>
            <a:off x="1429504" y="4760627"/>
            <a:ext cx="8430453" cy="1792199"/>
          </a:xfrm>
          <a:prstGeom prst="rect">
            <a:avLst/>
          </a:prstGeom>
        </p:spPr>
      </p:pic>
      <p:sp>
        <p:nvSpPr>
          <p:cNvPr id="17" name="圆角矩形标注 16">
            <a:extLst>
              <a:ext uri="{FF2B5EF4-FFF2-40B4-BE49-F238E27FC236}">
                <a16:creationId xmlns:a16="http://schemas.microsoft.com/office/drawing/2014/main" id="{7CEB5BDD-318B-EC21-AE8D-BEC717CEE5F4}"/>
              </a:ext>
            </a:extLst>
          </p:cNvPr>
          <p:cNvSpPr/>
          <p:nvPr/>
        </p:nvSpPr>
        <p:spPr bwMode="auto">
          <a:xfrm>
            <a:off x="7724348" y="1019851"/>
            <a:ext cx="3924727" cy="1188000"/>
          </a:xfrm>
          <a:prstGeom prst="wedgeRoundRectCallout">
            <a:avLst>
              <a:gd name="adj1" fmla="val -36330"/>
              <a:gd name="adj2" fmla="val 70735"/>
              <a:gd name="adj3" fmla="val 16667"/>
            </a:avLst>
          </a:prstGeom>
          <a:solidFill>
            <a:schemeClr val="bg1"/>
          </a:solidFill>
          <a:ln w="12700" cap="flat" cmpd="sng" algn="ctr">
            <a:solidFill>
              <a:srgbClr val="74348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18" name="文本框 17">
            <a:extLst>
              <a:ext uri="{FF2B5EF4-FFF2-40B4-BE49-F238E27FC236}">
                <a16:creationId xmlns:a16="http://schemas.microsoft.com/office/drawing/2014/main" id="{C13DD5A2-7FEF-1945-5C1E-AEE4122316AB}"/>
              </a:ext>
            </a:extLst>
          </p:cNvPr>
          <p:cNvSpPr txBox="1"/>
          <p:nvPr/>
        </p:nvSpPr>
        <p:spPr>
          <a:xfrm>
            <a:off x="7897726" y="1152186"/>
            <a:ext cx="3688596" cy="923330"/>
          </a:xfrm>
          <a:prstGeom prst="rect">
            <a:avLst/>
          </a:prstGeom>
          <a:noFill/>
        </p:spPr>
        <p:txBody>
          <a:bodyPr wrap="square">
            <a:spAutoFit/>
          </a:bodyPr>
          <a:lstStyle/>
          <a:p>
            <a:pPr marL="285750" indent="-285750">
              <a:buFont typeface="Arial" panose="020B0604020202020204" pitchFamily="34" charset="0"/>
              <a:buChar char="•"/>
            </a:pPr>
            <a:r>
              <a:rPr lang="zh-CN" altLang="en-US" sz="1800" b="1" dirty="0">
                <a:latin typeface="微软雅黑" panose="020B0503020204020204" pitchFamily="82" charset="2"/>
                <a:ea typeface="微软雅黑" panose="020B0503020204020204" pitchFamily="82" charset="2"/>
              </a:rPr>
              <a:t>中括号内的项为可选项</a:t>
            </a:r>
            <a:endParaRPr lang="en-US" altLang="zh-CN" sz="1800" b="1" dirty="0">
              <a:latin typeface="微软雅黑" panose="020B0503020204020204" pitchFamily="82" charset="2"/>
              <a:ea typeface="微软雅黑" panose="020B0503020204020204" pitchFamily="82" charset="2"/>
            </a:endParaRPr>
          </a:p>
          <a:p>
            <a:pPr marL="285750" indent="-285750">
              <a:buFont typeface="Arial" panose="020B0604020202020204" pitchFamily="34" charset="0"/>
              <a:buChar char="•"/>
            </a:pPr>
            <a:r>
              <a:rPr lang="zh-CN" altLang="en-US" sz="1800" b="1" dirty="0">
                <a:latin typeface="微软雅黑" panose="020B0503020204020204" pitchFamily="82" charset="2"/>
                <a:ea typeface="微软雅黑" panose="020B0503020204020204" pitchFamily="82" charset="2"/>
              </a:rPr>
              <a:t>分号</a:t>
            </a:r>
            <a:r>
              <a:rPr lang="zh-CN" altLang="en-US" sz="1800" dirty="0">
                <a:latin typeface="微软雅黑" panose="020B0503020204020204" pitchFamily="82" charset="2"/>
                <a:ea typeface="微软雅黑" panose="020B0503020204020204" pitchFamily="82" charset="2"/>
              </a:rPr>
              <a:t>标志着一条</a:t>
            </a:r>
            <a:r>
              <a:rPr lang="en-US" altLang="zh-CN" sz="1800" dirty="0">
                <a:latin typeface="微软雅黑" panose="020B0503020204020204" pitchFamily="82" charset="2"/>
                <a:ea typeface="微软雅黑" panose="020B0503020204020204" pitchFamily="82" charset="2"/>
                <a:cs typeface="Times New Roman" panose="02020603050405020304" pitchFamily="18" charset="0"/>
              </a:rPr>
              <a:t>SQL</a:t>
            </a:r>
            <a:r>
              <a:rPr lang="zh-CN" altLang="en-US" sz="1800" dirty="0">
                <a:latin typeface="微软雅黑" panose="020B0503020204020204" pitchFamily="82" charset="2"/>
                <a:ea typeface="微软雅黑" panose="020B0503020204020204" pitchFamily="82" charset="2"/>
              </a:rPr>
              <a:t>语句的结束</a:t>
            </a:r>
            <a:endParaRPr lang="en-US" altLang="zh-CN" sz="1800" dirty="0">
              <a:latin typeface="微软雅黑" panose="020B0503020204020204" pitchFamily="82" charset="2"/>
              <a:ea typeface="微软雅黑" panose="020B0503020204020204" pitchFamily="82" charset="2"/>
            </a:endParaRPr>
          </a:p>
          <a:p>
            <a:pPr marL="285750" indent="-285750">
              <a:buFont typeface="Arial" panose="020B0604020202020204" pitchFamily="34" charset="0"/>
              <a:buChar char="•"/>
            </a:pPr>
            <a:r>
              <a:rPr lang="en-US" altLang="zh-CN" sz="1800" dirty="0">
                <a:latin typeface="微软雅黑" panose="020B0503020204020204" pitchFamily="82" charset="2"/>
                <a:ea typeface="微软雅黑" panose="020B0503020204020204" pitchFamily="82" charset="2"/>
                <a:cs typeface="Times New Roman" panose="02020603050405020304" pitchFamily="18" charset="0"/>
              </a:rPr>
              <a:t>SQL</a:t>
            </a:r>
            <a:r>
              <a:rPr lang="zh-CN" altLang="en-US" sz="1800" dirty="0">
                <a:latin typeface="微软雅黑" panose="020B0503020204020204" pitchFamily="82" charset="2"/>
                <a:ea typeface="微软雅黑" panose="020B0503020204020204" pitchFamily="82" charset="2"/>
              </a:rPr>
              <a:t>语言</a:t>
            </a:r>
            <a:r>
              <a:rPr lang="zh-CN" altLang="en-US" sz="1800" b="1" dirty="0">
                <a:latin typeface="微软雅黑" panose="020B0503020204020204" pitchFamily="82" charset="2"/>
                <a:ea typeface="微软雅黑" panose="020B0503020204020204" pitchFamily="82" charset="2"/>
              </a:rPr>
              <a:t>不区分大小写</a:t>
            </a:r>
            <a:endParaRPr lang="en-US" altLang="zh-CN" sz="1800" b="1" dirty="0">
              <a:latin typeface="微软雅黑" panose="020B0503020204020204" pitchFamily="82" charset="2"/>
              <a:ea typeface="微软雅黑" panose="020B0503020204020204" pitchFamily="82" charset="2"/>
            </a:endParaRPr>
          </a:p>
        </p:txBody>
      </p:sp>
      <p:sp>
        <p:nvSpPr>
          <p:cNvPr id="4" name="页脚占位符 3">
            <a:extLst>
              <a:ext uri="{FF2B5EF4-FFF2-40B4-BE49-F238E27FC236}">
                <a16:creationId xmlns:a16="http://schemas.microsoft.com/office/drawing/2014/main" id="{A632AB31-EDE9-E2DF-76B8-39CA22911FDA}"/>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4C2F0663-7A1D-AF9A-D270-D211AFF8C1AA}"/>
              </a:ext>
            </a:extLst>
          </p:cNvPr>
          <p:cNvSpPr>
            <a:spLocks noGrp="1"/>
          </p:cNvSpPr>
          <p:nvPr>
            <p:ph type="sldNum" sz="quarter" idx="12"/>
          </p:nvPr>
        </p:nvSpPr>
        <p:spPr/>
        <p:txBody>
          <a:bodyPr/>
          <a:lstStyle/>
          <a:p>
            <a:fld id="{4B0D34C0-35A8-654C-9FBA-7B4E017BD630}" type="slidenum">
              <a:rPr lang="en-US" altLang="zh-CN" smtClean="0"/>
              <a:t>8</a:t>
            </a:fld>
            <a:endParaRPr kumimoji="1" lang="zh-CN" altLang="en-US"/>
          </a:p>
        </p:txBody>
      </p:sp>
      <p:sp>
        <p:nvSpPr>
          <p:cNvPr id="6" name="圆角矩形标注 5">
            <a:extLst>
              <a:ext uri="{FF2B5EF4-FFF2-40B4-BE49-F238E27FC236}">
                <a16:creationId xmlns:a16="http://schemas.microsoft.com/office/drawing/2014/main" id="{3804D721-40E3-2A8F-4E95-75F405C65B06}"/>
              </a:ext>
            </a:extLst>
          </p:cNvPr>
          <p:cNvSpPr/>
          <p:nvPr/>
        </p:nvSpPr>
        <p:spPr bwMode="auto">
          <a:xfrm>
            <a:off x="5381898" y="6000139"/>
            <a:ext cx="6081048" cy="783193"/>
          </a:xfrm>
          <a:prstGeom prst="wedgeRoundRectCallout">
            <a:avLst>
              <a:gd name="adj1" fmla="val -95528"/>
              <a:gd name="adj2" fmla="val -6391"/>
              <a:gd name="adj3" fmla="val 16667"/>
            </a:avLst>
          </a:prstGeom>
          <a:solidFill>
            <a:schemeClr val="bg1"/>
          </a:solidFill>
          <a:ln w="12700" cap="flat" cmpd="sng" algn="ctr">
            <a:solidFill>
              <a:srgbClr val="74348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457200" marR="0" indent="-457200" defTabSz="914400" rtl="0" eaLnBrk="1" fontAlgn="base" latinLnBrk="0" hangingPunct="1">
              <a:lnSpc>
                <a:spcPct val="100000"/>
              </a:lnSpc>
              <a:spcBef>
                <a:spcPct val="50000"/>
              </a:spcBef>
              <a:spcAft>
                <a:spcPct val="0"/>
              </a:spcAft>
              <a:buClrTx/>
              <a:buSzTx/>
              <a:buFont typeface="Arial" panose="020B0604020202020204" pitchFamily="34" charset="0"/>
              <a:buChar char="•"/>
              <a:tabLst/>
            </a:pPr>
            <a:r>
              <a:rPr kumimoji="1" lang="zh-CN" altLang="en-US" sz="16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也可以将主键作为表级约束 </a:t>
            </a:r>
            <a:r>
              <a:rPr kumimoji="1" lang="en-US" altLang="zh-CN" sz="16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PRIMARY</a:t>
            </a:r>
            <a:r>
              <a:rPr kumimoji="1" lang="zh-CN" altLang="en-US" sz="16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1" lang="en-US" altLang="zh-CN" sz="16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KEY</a:t>
            </a:r>
            <a:r>
              <a:rPr kumimoji="1" lang="zh-CN" altLang="en-US" sz="16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1" lang="en-US" altLang="zh-CN" sz="16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a:t>
            </a:r>
            <a:r>
              <a:rPr kumimoji="1" lang="en-US" altLang="zh-CN" sz="1600" b="0" i="0" u="none" strike="noStrike" cap="none" normalizeH="0" baseline="0" dirty="0" err="1">
                <a:ln>
                  <a:noFill/>
                </a:ln>
                <a:solidFill>
                  <a:schemeClr val="tx1"/>
                </a:solidFill>
                <a:effectLst/>
                <a:latin typeface="Microsoft YaHei" panose="020B0503020204020204" pitchFamily="34" charset="-122"/>
                <a:ea typeface="Microsoft YaHei" panose="020B0503020204020204" pitchFamily="34" charset="-122"/>
              </a:rPr>
              <a:t>Sno</a:t>
            </a:r>
            <a:r>
              <a:rPr kumimoji="1" lang="en-US" altLang="zh-CN" sz="16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a:t>
            </a:r>
          </a:p>
          <a:p>
            <a:pPr marL="457200" indent="-457200" fontAlgn="base">
              <a:spcBef>
                <a:spcPct val="50000"/>
              </a:spcBef>
              <a:spcAft>
                <a:spcPct val="0"/>
              </a:spcAft>
              <a:buFont typeface="Arial" panose="020B0604020202020204" pitchFamily="34" charset="0"/>
              <a:buChar char="•"/>
            </a:pPr>
            <a:r>
              <a:rPr kumimoji="1" lang="en-US" altLang="zh-CN" sz="16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CONSTRAINT C1 CHECK ( </a:t>
            </a:r>
            <a:r>
              <a:rPr kumimoji="1" lang="en-US" altLang="zh-CN" sz="1600" b="0" i="0" u="none" strike="noStrike" cap="none" normalizeH="0" baseline="0" dirty="0" err="1">
                <a:ln>
                  <a:noFill/>
                </a:ln>
                <a:solidFill>
                  <a:schemeClr val="tx1"/>
                </a:solidFill>
                <a:effectLst/>
                <a:latin typeface="Microsoft YaHei" panose="020B0503020204020204" pitchFamily="34" charset="-122"/>
                <a:ea typeface="Microsoft YaHei" panose="020B0503020204020204" pitchFamily="34" charset="-122"/>
              </a:rPr>
              <a:t>Sgender</a:t>
            </a:r>
            <a:r>
              <a:rPr kumimoji="1" lang="en-US" altLang="zh-CN" sz="16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IN ('</a:t>
            </a:r>
            <a:r>
              <a:rPr kumimoji="1" lang="zh-CN" altLang="en-US" sz="16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男</a:t>
            </a:r>
            <a:r>
              <a:rPr kumimoji="1" lang="en-US" altLang="zh-CN" sz="16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1" lang="zh-CN" altLang="en-US" sz="16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女</a:t>
            </a:r>
            <a:r>
              <a:rPr kumimoji="1" lang="en-US" altLang="zh-CN" sz="16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p>
        </p:txBody>
      </p:sp>
    </p:spTree>
    <p:extLst>
      <p:ext uri="{BB962C8B-B14F-4D97-AF65-F5344CB8AC3E}">
        <p14:creationId xmlns:p14="http://schemas.microsoft.com/office/powerpoint/2010/main" val="7533049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9">
            <a:extLst>
              <a:ext uri="{FF2B5EF4-FFF2-40B4-BE49-F238E27FC236}">
                <a16:creationId xmlns:a16="http://schemas.microsoft.com/office/drawing/2014/main" id="{003226AC-6541-4649-B6AC-1E73BD4D9C4F}"/>
              </a:ext>
            </a:extLst>
          </p:cNvPr>
          <p:cNvSpPr/>
          <p:nvPr/>
        </p:nvSpPr>
        <p:spPr>
          <a:xfrm>
            <a:off x="277365" y="934607"/>
            <a:ext cx="12116021" cy="4386693"/>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删除存储过程和函数</a:t>
            </a:r>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38665" y="1784582"/>
            <a:ext cx="11548535" cy="3765318"/>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删除存储过程的语句为：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cs typeface="Times New Roman" panose="02020603050405020304" pitchFamily="18" charset="0"/>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cs typeface="Times New Roman" panose="02020603050405020304" pitchFamily="18" charset="0"/>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cs typeface="Times New Roman" panose="02020603050405020304" pitchFamily="18" charset="0"/>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删除</a:t>
            </a:r>
            <a:r>
              <a:rPr lang="zh-CN" altLang="en-US" sz="2400" dirty="0">
                <a:latin typeface="微软雅黑" panose="020B0503020204020204" pitchFamily="82" charset="2"/>
                <a:ea typeface="微软雅黑" panose="020B0503020204020204" pitchFamily="82" charset="2"/>
              </a:rPr>
              <a:t>函数</a:t>
            </a:r>
            <a:r>
              <a:rPr lang="zh-CN" altLang="zh-CN" sz="2400" dirty="0">
                <a:latin typeface="微软雅黑" panose="020B0503020204020204" pitchFamily="82" charset="2"/>
                <a:ea typeface="微软雅黑" panose="020B0503020204020204" pitchFamily="82" charset="2"/>
              </a:rPr>
              <a:t>的语句为： </a:t>
            </a:r>
            <a:endParaRPr lang="en-US" altLang="zh-CN" sz="2400" dirty="0">
              <a:latin typeface="微软雅黑" panose="020B0503020204020204" pitchFamily="82" charset="2"/>
              <a:ea typeface="微软雅黑" panose="020B0503020204020204" pitchFamily="82" charset="2"/>
              <a:cs typeface="Times New Roman" panose="02020603050405020304" pitchFamily="18" charset="0"/>
            </a:endParaRPr>
          </a:p>
          <a:p>
            <a:pPr>
              <a:buFont typeface="Wingdings" panose="05000000000000000000" pitchFamily="2" charset="2"/>
              <a:buChar char="Ø"/>
            </a:pPr>
            <a:endParaRPr kumimoji="1" lang="zh-CN" altLang="en-US" sz="2400" dirty="0">
              <a:latin typeface="微软雅黑" panose="020B0503020204020204" pitchFamily="82" charset="2"/>
              <a:ea typeface="微软雅黑" panose="020B0503020204020204" pitchFamily="82" charset="2"/>
            </a:endParaRPr>
          </a:p>
        </p:txBody>
      </p:sp>
      <p:pic>
        <p:nvPicPr>
          <p:cNvPr id="4" name="图片 3">
            <a:extLst>
              <a:ext uri="{FF2B5EF4-FFF2-40B4-BE49-F238E27FC236}">
                <a16:creationId xmlns:a16="http://schemas.microsoft.com/office/drawing/2014/main" id="{D8DEE0C2-E0D8-91EA-FC38-1E6B54D3AF35}"/>
              </a:ext>
            </a:extLst>
          </p:cNvPr>
          <p:cNvPicPr>
            <a:picLocks noChangeAspect="1"/>
          </p:cNvPicPr>
          <p:nvPr/>
        </p:nvPicPr>
        <p:blipFill>
          <a:blip r:embed="rId2"/>
          <a:stretch>
            <a:fillRect/>
          </a:stretch>
        </p:blipFill>
        <p:spPr>
          <a:xfrm>
            <a:off x="533400" y="2411052"/>
            <a:ext cx="11627400" cy="571662"/>
          </a:xfrm>
          <a:prstGeom prst="rect">
            <a:avLst/>
          </a:prstGeom>
        </p:spPr>
      </p:pic>
      <p:pic>
        <p:nvPicPr>
          <p:cNvPr id="8" name="图片 7">
            <a:extLst>
              <a:ext uri="{FF2B5EF4-FFF2-40B4-BE49-F238E27FC236}">
                <a16:creationId xmlns:a16="http://schemas.microsoft.com/office/drawing/2014/main" id="{CB45B601-3FD7-A113-A8A9-E13CFAD0C48B}"/>
              </a:ext>
            </a:extLst>
          </p:cNvPr>
          <p:cNvPicPr>
            <a:picLocks noChangeAspect="1"/>
          </p:cNvPicPr>
          <p:nvPr/>
        </p:nvPicPr>
        <p:blipFill>
          <a:blip r:embed="rId3"/>
          <a:stretch>
            <a:fillRect/>
          </a:stretch>
        </p:blipFill>
        <p:spPr>
          <a:xfrm>
            <a:off x="549827" y="4080083"/>
            <a:ext cx="11594657" cy="505988"/>
          </a:xfrm>
          <a:prstGeom prst="rect">
            <a:avLst/>
          </a:prstGeom>
        </p:spPr>
      </p:pic>
      <p:sp>
        <p:nvSpPr>
          <p:cNvPr id="3" name="页脚占位符 2">
            <a:extLst>
              <a:ext uri="{FF2B5EF4-FFF2-40B4-BE49-F238E27FC236}">
                <a16:creationId xmlns:a16="http://schemas.microsoft.com/office/drawing/2014/main" id="{90D5065D-6790-07D9-075A-CAE6009A1F75}"/>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058EBDFE-B77C-AC3B-03BD-4879B3BFC905}"/>
              </a:ext>
            </a:extLst>
          </p:cNvPr>
          <p:cNvSpPr>
            <a:spLocks noGrp="1"/>
          </p:cNvSpPr>
          <p:nvPr>
            <p:ph type="sldNum" sz="quarter" idx="12"/>
          </p:nvPr>
        </p:nvSpPr>
        <p:spPr/>
        <p:txBody>
          <a:bodyPr/>
          <a:lstStyle/>
          <a:p>
            <a:fld id="{4B0D34C0-35A8-654C-9FBA-7B4E017BD630}" type="slidenum">
              <a:rPr lang="en-US" altLang="zh-CN" smtClean="0"/>
              <a:t>80</a:t>
            </a:fld>
            <a:endParaRPr kumimoji="1" lang="zh-CN" altLang="en-US"/>
          </a:p>
        </p:txBody>
      </p:sp>
    </p:spTree>
    <p:extLst>
      <p:ext uri="{BB962C8B-B14F-4D97-AF65-F5344CB8AC3E}">
        <p14:creationId xmlns:p14="http://schemas.microsoft.com/office/powerpoint/2010/main" val="32314003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32E7AE53-2DF1-4168-B2E5-9880C12F217D}"/>
              </a:ext>
            </a:extLst>
          </p:cNvPr>
          <p:cNvSpPr/>
          <p:nvPr/>
        </p:nvSpPr>
        <p:spPr>
          <a:xfrm>
            <a:off x="3220381" y="1400175"/>
            <a:ext cx="5751236" cy="3971925"/>
          </a:xfrm>
          <a:prstGeom prst="roundRect">
            <a:avLst>
              <a:gd name="adj" fmla="val 982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OPPOSans M" panose="00020600040101010101" pitchFamily="18" charset="-122"/>
              <a:ea typeface="OPPOSans M" panose="00020600040101010101" pitchFamily="18" charset="-122"/>
              <a:sym typeface="+mn-ea"/>
            </a:endParaRP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876675" y="1981199"/>
            <a:ext cx="4647893" cy="3062749"/>
          </a:xfrm>
          <a:prstGeom prst="rect">
            <a:avLst/>
          </a:prstGeom>
        </p:spPr>
        <p:txBody>
          <a:bodyPr/>
          <a:lstStyle/>
          <a:p>
            <a:pPr marL="457200" indent="-457200">
              <a:buFont typeface="+mj-lt"/>
              <a:buAutoNum type="arabicPeriod"/>
            </a:pPr>
            <a:r>
              <a:rPr lang="en-US" altLang="zh-CN" sz="2400" dirty="0">
                <a:solidFill>
                  <a:schemeClr val="bg1">
                    <a:lumMod val="75000"/>
                  </a:schemeClr>
                </a:solidFill>
                <a:latin typeface="微软雅黑" panose="020B0503020204020204" pitchFamily="82" charset="2"/>
                <a:ea typeface="微软雅黑" panose="020B0503020204020204" pitchFamily="82" charset="2"/>
              </a:rPr>
              <a:t>SQL</a:t>
            </a:r>
            <a:r>
              <a:rPr lang="zh-CN" altLang="en-US" sz="2400" dirty="0">
                <a:solidFill>
                  <a:schemeClr val="bg1">
                    <a:lumMod val="75000"/>
                  </a:schemeClr>
                </a:solidFill>
                <a:latin typeface="微软雅黑" panose="020B0503020204020204" pitchFamily="82" charset="2"/>
                <a:ea typeface="微软雅黑" panose="020B0503020204020204" pitchFamily="82" charset="2"/>
              </a:rPr>
              <a:t>数据定义语言</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en-US" altLang="zh-CN" sz="2400" dirty="0">
                <a:solidFill>
                  <a:schemeClr val="bg1">
                    <a:lumMod val="75000"/>
                  </a:schemeClr>
                </a:solidFill>
                <a:latin typeface="微软雅黑" panose="020B0503020204020204" pitchFamily="82" charset="2"/>
                <a:ea typeface="微软雅黑" panose="020B0503020204020204" pitchFamily="82" charset="2"/>
              </a:rPr>
              <a:t>SQL</a:t>
            </a:r>
            <a:r>
              <a:rPr lang="zh-CN" altLang="en-US" sz="2400" dirty="0">
                <a:solidFill>
                  <a:schemeClr val="bg1">
                    <a:lumMod val="75000"/>
                  </a:schemeClr>
                </a:solidFill>
                <a:latin typeface="微软雅黑" panose="020B0503020204020204" pitchFamily="82" charset="2"/>
                <a:ea typeface="微软雅黑" panose="020B0503020204020204" pitchFamily="82" charset="2"/>
              </a:rPr>
              <a:t>数据操纵语言</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en-US" altLang="zh-CN" sz="2400" dirty="0">
                <a:solidFill>
                  <a:schemeClr val="bg1">
                    <a:lumMod val="75000"/>
                  </a:schemeClr>
                </a:solidFill>
                <a:latin typeface="微软雅黑" panose="020B0503020204020204" pitchFamily="82" charset="2"/>
                <a:ea typeface="微软雅黑" panose="020B0503020204020204" pitchFamily="82" charset="2"/>
              </a:rPr>
              <a:t>SQL</a:t>
            </a:r>
            <a:r>
              <a:rPr lang="zh-CN" altLang="en-US" sz="2400" dirty="0">
                <a:solidFill>
                  <a:schemeClr val="bg1">
                    <a:lumMod val="75000"/>
                  </a:schemeClr>
                </a:solidFill>
                <a:latin typeface="微软雅黑" panose="020B0503020204020204" pitchFamily="82" charset="2"/>
                <a:ea typeface="微软雅黑" panose="020B0503020204020204" pitchFamily="82" charset="2"/>
              </a:rPr>
              <a:t>数据控制语言</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zh-CN" altLang="en-US" sz="2400" dirty="0">
                <a:solidFill>
                  <a:schemeClr val="bg1">
                    <a:lumMod val="75000"/>
                  </a:schemeClr>
                </a:solidFill>
                <a:latin typeface="微软雅黑" panose="020B0503020204020204" pitchFamily="82" charset="2"/>
                <a:ea typeface="微软雅黑" panose="020B0503020204020204" pitchFamily="82" charset="2"/>
              </a:rPr>
              <a:t>存储过程和函数</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zh-CN" altLang="en-US" sz="2400" b="1" dirty="0">
                <a:solidFill>
                  <a:srgbClr val="743481"/>
                </a:solidFill>
                <a:latin typeface="微软雅黑" panose="020B0503020204020204" pitchFamily="82" charset="2"/>
                <a:ea typeface="微软雅黑" panose="020B0503020204020204" pitchFamily="82" charset="2"/>
              </a:rPr>
              <a:t>触发器</a:t>
            </a:r>
            <a:endParaRPr lang="en-US" altLang="zh-CN" sz="2400" b="1" dirty="0">
              <a:solidFill>
                <a:srgbClr val="743481"/>
              </a:solidFill>
              <a:latin typeface="微软雅黑" panose="020B0503020204020204" pitchFamily="82" charset="2"/>
              <a:ea typeface="微软雅黑" panose="020B0503020204020204" pitchFamily="82" charset="2"/>
            </a:endParaRPr>
          </a:p>
          <a:p>
            <a:pPr marL="457200" indent="-457200">
              <a:buFont typeface="+mj-lt"/>
              <a:buAutoNum type="arabicPeriod"/>
            </a:pPr>
            <a:r>
              <a:rPr lang="zh-CN" altLang="en-US" sz="2400" dirty="0">
                <a:solidFill>
                  <a:schemeClr val="bg1">
                    <a:lumMod val="75000"/>
                  </a:schemeClr>
                </a:solidFill>
                <a:latin typeface="微软雅黑" panose="020B0503020204020204" pitchFamily="82" charset="2"/>
                <a:ea typeface="微软雅黑" panose="020B0503020204020204" pitchFamily="82" charset="2"/>
              </a:rPr>
              <a:t>使用程序设计语言访问数据库</a:t>
            </a:r>
            <a:endParaRPr lang="zh-CN" altLang="zh-CN" sz="2400" dirty="0">
              <a:solidFill>
                <a:schemeClr val="bg1">
                  <a:lumMod val="75000"/>
                </a:schemeClr>
              </a:solidFill>
              <a:latin typeface="微软雅黑" panose="020B0503020204020204" pitchFamily="82" charset="2"/>
              <a:ea typeface="微软雅黑" panose="020B0503020204020204" pitchFamily="82" charset="2"/>
            </a:endParaRPr>
          </a:p>
        </p:txBody>
      </p:sp>
      <p:sp>
        <p:nvSpPr>
          <p:cNvPr id="6" name="标题 5">
            <a:extLst>
              <a:ext uri="{FF2B5EF4-FFF2-40B4-BE49-F238E27FC236}">
                <a16:creationId xmlns:a16="http://schemas.microsoft.com/office/drawing/2014/main" id="{99EED39F-479E-8654-04C3-FE02EC01D99F}"/>
              </a:ext>
            </a:extLst>
          </p:cNvPr>
          <p:cNvSpPr>
            <a:spLocks noGrp="1"/>
          </p:cNvSpPr>
          <p:nvPr>
            <p:ph type="title"/>
          </p:nvPr>
        </p:nvSpPr>
        <p:spPr/>
        <p:txBody>
          <a:bodyPr/>
          <a:lstStyle/>
          <a:p>
            <a:r>
              <a:rPr lang="zh-CN" altLang="en-US" dirty="0"/>
              <a:t>目录</a:t>
            </a:r>
          </a:p>
        </p:txBody>
      </p:sp>
      <p:sp>
        <p:nvSpPr>
          <p:cNvPr id="2" name="页脚占位符 1">
            <a:extLst>
              <a:ext uri="{FF2B5EF4-FFF2-40B4-BE49-F238E27FC236}">
                <a16:creationId xmlns:a16="http://schemas.microsoft.com/office/drawing/2014/main" id="{84A0BF86-935C-8C52-00CA-F8007A97BCC0}"/>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C75FB075-EC3E-DF84-54A1-9573359586B6}"/>
              </a:ext>
            </a:extLst>
          </p:cNvPr>
          <p:cNvSpPr>
            <a:spLocks noGrp="1"/>
          </p:cNvSpPr>
          <p:nvPr>
            <p:ph type="sldNum" sz="quarter" idx="12"/>
          </p:nvPr>
        </p:nvSpPr>
        <p:spPr/>
        <p:txBody>
          <a:bodyPr/>
          <a:lstStyle/>
          <a:p>
            <a:fld id="{4B0D34C0-35A8-654C-9FBA-7B4E017BD630}" type="slidenum">
              <a:rPr lang="en-US" altLang="zh-CN" smtClean="0"/>
              <a:t>81</a:t>
            </a:fld>
            <a:endParaRPr kumimoji="1" lang="zh-CN" altLang="en-US"/>
          </a:p>
        </p:txBody>
      </p:sp>
    </p:spTree>
    <p:extLst>
      <p:ext uri="{BB962C8B-B14F-4D97-AF65-F5344CB8AC3E}">
        <p14:creationId xmlns:p14="http://schemas.microsoft.com/office/powerpoint/2010/main" val="2003892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6">
            <a:extLst>
              <a:ext uri="{FF2B5EF4-FFF2-40B4-BE49-F238E27FC236}">
                <a16:creationId xmlns:a16="http://schemas.microsoft.com/office/drawing/2014/main" id="{5B5BD7D9-059B-401B-9D21-DEC03980E1C3}"/>
              </a:ext>
            </a:extLst>
          </p:cNvPr>
          <p:cNvSpPr/>
          <p:nvPr/>
        </p:nvSpPr>
        <p:spPr>
          <a:xfrm>
            <a:off x="203199" y="1629896"/>
            <a:ext cx="11658601" cy="313260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8" name="Shape6">
            <a:extLst>
              <a:ext uri="{FF2B5EF4-FFF2-40B4-BE49-F238E27FC236}">
                <a16:creationId xmlns:a16="http://schemas.microsoft.com/office/drawing/2014/main" id="{FB1AED35-C525-485B-AB0A-0D645E637175}"/>
              </a:ext>
            </a:extLst>
          </p:cNvPr>
          <p:cNvSpPr/>
          <p:nvPr/>
        </p:nvSpPr>
        <p:spPr>
          <a:xfrm>
            <a:off x="360293" y="1739900"/>
            <a:ext cx="11376393" cy="2908300"/>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触发器</a:t>
            </a:r>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76765" y="1895537"/>
            <a:ext cx="11548535" cy="3133663"/>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触发器是与表相关的特殊的存储过程，在满足特定条件时，它会被触发执行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cs typeface="Times New Roman" panose="02020603050405020304" pitchFamily="18" charset="0"/>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触发器是定义在基本表上的，当基本表被修改（比如插入、删除、更新数据）时，会激活定义在其上的触发器，该基本表称为触发器的目标表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触发器可以用来保证数据库的完整性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zh-CN" altLang="en-US" sz="2400" dirty="0">
              <a:latin typeface="微软雅黑" panose="020B0503020204020204" pitchFamily="82" charset="2"/>
              <a:ea typeface="微软雅黑" panose="020B0503020204020204" pitchFamily="82" charset="2"/>
            </a:endParaRPr>
          </a:p>
        </p:txBody>
      </p:sp>
      <p:sp>
        <p:nvSpPr>
          <p:cNvPr id="3" name="页脚占位符 2">
            <a:extLst>
              <a:ext uri="{FF2B5EF4-FFF2-40B4-BE49-F238E27FC236}">
                <a16:creationId xmlns:a16="http://schemas.microsoft.com/office/drawing/2014/main" id="{3643633C-82C2-D09C-B816-293F7C547B53}"/>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FCE80E53-00E3-1E64-51FA-5C3B9681AD33}"/>
              </a:ext>
            </a:extLst>
          </p:cNvPr>
          <p:cNvSpPr>
            <a:spLocks noGrp="1"/>
          </p:cNvSpPr>
          <p:nvPr>
            <p:ph type="sldNum" sz="quarter" idx="12"/>
          </p:nvPr>
        </p:nvSpPr>
        <p:spPr/>
        <p:txBody>
          <a:bodyPr/>
          <a:lstStyle/>
          <a:p>
            <a:fld id="{4B0D34C0-35A8-654C-9FBA-7B4E017BD630}" type="slidenum">
              <a:rPr lang="en-US" altLang="zh-CN" smtClean="0"/>
              <a:t>82</a:t>
            </a:fld>
            <a:endParaRPr kumimoji="1" lang="zh-CN" altLang="en-US"/>
          </a:p>
        </p:txBody>
      </p:sp>
    </p:spTree>
    <p:extLst>
      <p:ext uri="{BB962C8B-B14F-4D97-AF65-F5344CB8AC3E}">
        <p14:creationId xmlns:p14="http://schemas.microsoft.com/office/powerpoint/2010/main" val="38953722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9">
            <a:extLst>
              <a:ext uri="{FF2B5EF4-FFF2-40B4-BE49-F238E27FC236}">
                <a16:creationId xmlns:a16="http://schemas.microsoft.com/office/drawing/2014/main" id="{003226AC-6541-4649-B6AC-1E73BD4D9C4F}"/>
              </a:ext>
            </a:extLst>
          </p:cNvPr>
          <p:cNvSpPr/>
          <p:nvPr/>
        </p:nvSpPr>
        <p:spPr>
          <a:xfrm>
            <a:off x="277365" y="934607"/>
            <a:ext cx="12116021" cy="5582539"/>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7" name="Shape18">
            <a:extLst>
              <a:ext uri="{FF2B5EF4-FFF2-40B4-BE49-F238E27FC236}">
                <a16:creationId xmlns:a16="http://schemas.microsoft.com/office/drawing/2014/main" id="{CA02947C-86FA-43A0-AEA7-1533075A3978}"/>
              </a:ext>
            </a:extLst>
          </p:cNvPr>
          <p:cNvSpPr/>
          <p:nvPr/>
        </p:nvSpPr>
        <p:spPr>
          <a:xfrm>
            <a:off x="338665" y="3327288"/>
            <a:ext cx="11607408" cy="2925994"/>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创建触发器</a:t>
            </a:r>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38665" y="1184337"/>
            <a:ext cx="12152969" cy="2295463"/>
          </a:xfrm>
          <a:prstGeom prst="rect">
            <a:avLst/>
          </a:prstGeom>
        </p:spPr>
        <p:txBody>
          <a:bodyPr/>
          <a:lstStyle/>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中创建触发器的命令是</a:t>
            </a:r>
            <a:r>
              <a:rPr lang="en-US" altLang="zh-CN" sz="2400" dirty="0">
                <a:latin typeface="微软雅黑" panose="020B0503020204020204" pitchFamily="82" charset="2"/>
                <a:ea typeface="微软雅黑" panose="020B0503020204020204" pitchFamily="82" charset="2"/>
              </a:rPr>
              <a:t>CREATE TRIGGER</a:t>
            </a:r>
            <a:r>
              <a:rPr lang="zh-CN" altLang="en-US" sz="2400" dirty="0">
                <a:latin typeface="微软雅黑" panose="020B0503020204020204" pitchFamily="82" charset="2"/>
                <a:ea typeface="微软雅黑" panose="020B0503020204020204" pitchFamily="82" charset="2"/>
              </a:rPr>
              <a:t>：</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p"/>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p"/>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p"/>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p"/>
            </a:pPr>
            <a:endParaRPr lang="en-US" altLang="zh-CN" sz="2400" dirty="0">
              <a:latin typeface="微软雅黑" panose="020B0503020204020204" pitchFamily="82" charset="2"/>
              <a:ea typeface="微软雅黑" panose="020B0503020204020204" pitchFamily="82" charset="2"/>
            </a:endParaRPr>
          </a:p>
          <a:p>
            <a:pPr lvl="1">
              <a:buFont typeface="Arial" panose="020B0604020202020204" pitchFamily="34" charset="0"/>
              <a:buChar char="•"/>
            </a:pPr>
            <a:r>
              <a:rPr lang="zh-CN" altLang="zh-CN" sz="2000" dirty="0">
                <a:solidFill>
                  <a:srgbClr val="743481"/>
                </a:solidFill>
                <a:latin typeface="微软雅黑" panose="020B0503020204020204" pitchFamily="82" charset="2"/>
                <a:ea typeface="微软雅黑" panose="020B0503020204020204" pitchFamily="82" charset="2"/>
              </a:rPr>
              <a:t>触发器名</a:t>
            </a:r>
            <a:r>
              <a:rPr lang="zh-CN" altLang="zh-CN" sz="2000" dirty="0">
                <a:latin typeface="微软雅黑" panose="020B0503020204020204" pitchFamily="82" charset="2"/>
                <a:ea typeface="微软雅黑" panose="020B0503020204020204" pitchFamily="82" charset="2"/>
              </a:rPr>
              <a:t>：指定要创建的触发器的名字</a:t>
            </a:r>
            <a:endParaRPr lang="en-US" altLang="zh-CN" sz="2000" dirty="0">
              <a:latin typeface="微软雅黑" panose="020B0503020204020204" pitchFamily="82" charset="2"/>
              <a:ea typeface="微软雅黑" panose="020B0503020204020204" pitchFamily="82" charset="2"/>
            </a:endParaRPr>
          </a:p>
          <a:p>
            <a:pPr lvl="1">
              <a:buFont typeface="Arial" panose="020B0604020202020204" pitchFamily="34" charset="0"/>
              <a:buChar char="•"/>
            </a:pPr>
            <a:r>
              <a:rPr lang="zh-CN" altLang="zh-CN" sz="2000" dirty="0">
                <a:solidFill>
                  <a:srgbClr val="743481"/>
                </a:solidFill>
                <a:latin typeface="微软雅黑" panose="020B0503020204020204" pitchFamily="82" charset="2"/>
                <a:ea typeface="微软雅黑" panose="020B0503020204020204" pitchFamily="82" charset="2"/>
              </a:rPr>
              <a:t>触发时机</a:t>
            </a:r>
            <a:r>
              <a:rPr lang="zh-CN" altLang="zh-CN" sz="2000" dirty="0">
                <a:latin typeface="微软雅黑" panose="020B0503020204020204" pitchFamily="82" charset="2"/>
                <a:ea typeface="微软雅黑" panose="020B0503020204020204" pitchFamily="82" charset="2"/>
              </a:rPr>
              <a:t>：指定了触发执行的时间，可以为</a:t>
            </a:r>
            <a:r>
              <a:rPr lang="en-US" altLang="zh-CN" sz="2000" dirty="0">
                <a:latin typeface="微软雅黑" panose="020B0503020204020204" pitchFamily="82" charset="2"/>
                <a:ea typeface="微软雅黑" panose="020B0503020204020204" pitchFamily="82" charset="2"/>
              </a:rPr>
              <a:t>BEFORE</a:t>
            </a:r>
            <a:r>
              <a:rPr lang="zh-CN" altLang="en-US" sz="2000" dirty="0">
                <a:latin typeface="微软雅黑" panose="020B0503020204020204" pitchFamily="82" charset="2"/>
                <a:ea typeface="微软雅黑" panose="020B0503020204020204" pitchFamily="82" charset="2"/>
              </a:rPr>
              <a:t>（</a:t>
            </a:r>
            <a:r>
              <a:rPr lang="zh-CN" altLang="zh-CN" sz="2000" dirty="0">
                <a:latin typeface="微软雅黑" panose="020B0503020204020204" pitchFamily="82" charset="2"/>
                <a:ea typeface="微软雅黑" panose="020B0503020204020204" pitchFamily="82" charset="2"/>
              </a:rPr>
              <a:t>触发</a:t>
            </a:r>
            <a:r>
              <a:rPr lang="zh-CN" altLang="en-US" sz="2000" dirty="0">
                <a:latin typeface="微软雅黑" panose="020B0503020204020204" pitchFamily="82" charset="2"/>
                <a:ea typeface="微软雅黑" panose="020B0503020204020204" pitchFamily="82" charset="2"/>
              </a:rPr>
              <a:t>事件</a:t>
            </a:r>
            <a:r>
              <a:rPr lang="zh-CN" altLang="zh-CN" sz="2000" dirty="0">
                <a:latin typeface="微软雅黑" panose="020B0503020204020204" pitchFamily="82" charset="2"/>
                <a:ea typeface="微软雅黑" panose="020B0503020204020204" pitchFamily="82" charset="2"/>
              </a:rPr>
              <a:t>之前</a:t>
            </a:r>
            <a:r>
              <a:rPr lang="zh-CN" altLang="en-US" sz="2000" dirty="0">
                <a:latin typeface="微软雅黑" panose="020B0503020204020204" pitchFamily="82" charset="2"/>
                <a:ea typeface="微软雅黑" panose="020B0503020204020204" pitchFamily="82" charset="2"/>
              </a:rPr>
              <a:t>）</a:t>
            </a:r>
            <a:r>
              <a:rPr lang="zh-CN" altLang="zh-CN" sz="2000" dirty="0">
                <a:latin typeface="微软雅黑" panose="020B0503020204020204" pitchFamily="82" charset="2"/>
                <a:ea typeface="微软雅黑" panose="020B0503020204020204" pitchFamily="82" charset="2"/>
              </a:rPr>
              <a:t>或</a:t>
            </a:r>
            <a:r>
              <a:rPr lang="en-US" altLang="zh-CN" sz="2000" dirty="0">
                <a:latin typeface="微软雅黑" panose="020B0503020204020204" pitchFamily="82" charset="2"/>
                <a:ea typeface="微软雅黑" panose="020B0503020204020204" pitchFamily="82" charset="2"/>
              </a:rPr>
              <a:t>AFTER</a:t>
            </a:r>
            <a:r>
              <a:rPr lang="zh-CN" altLang="en-US" sz="2000" dirty="0">
                <a:latin typeface="微软雅黑" panose="020B0503020204020204" pitchFamily="82" charset="2"/>
                <a:ea typeface="微软雅黑" panose="020B0503020204020204" pitchFamily="82" charset="2"/>
              </a:rPr>
              <a:t>（触发事件之后）</a:t>
            </a:r>
            <a:endParaRPr lang="en-US" altLang="zh-CN" sz="2000" dirty="0">
              <a:latin typeface="微软雅黑" panose="020B0503020204020204" pitchFamily="82" charset="2"/>
              <a:ea typeface="微软雅黑" panose="020B0503020204020204" pitchFamily="82" charset="2"/>
            </a:endParaRPr>
          </a:p>
          <a:p>
            <a:pPr lvl="1">
              <a:buFont typeface="Arial" panose="020B0604020202020204" pitchFamily="34" charset="0"/>
              <a:buChar char="•"/>
            </a:pPr>
            <a:r>
              <a:rPr lang="zh-CN" altLang="zh-CN" sz="2000" dirty="0">
                <a:solidFill>
                  <a:srgbClr val="743481"/>
                </a:solidFill>
                <a:latin typeface="微软雅黑" panose="020B0503020204020204" pitchFamily="82" charset="2"/>
                <a:ea typeface="微软雅黑" panose="020B0503020204020204" pitchFamily="82" charset="2"/>
              </a:rPr>
              <a:t>触发事件</a:t>
            </a:r>
            <a:r>
              <a:rPr lang="zh-CN" altLang="zh-CN" sz="2000" dirty="0">
                <a:latin typeface="微软雅黑" panose="020B0503020204020204" pitchFamily="82" charset="2"/>
                <a:ea typeface="微软雅黑" panose="020B0503020204020204" pitchFamily="82" charset="2"/>
              </a:rPr>
              <a:t>：指定了当发生何种事件时，触发器会被激活</a:t>
            </a:r>
            <a:r>
              <a:rPr lang="zh-CN" altLang="en-US" sz="2000" dirty="0">
                <a:latin typeface="微软雅黑" panose="020B0503020204020204" pitchFamily="82" charset="2"/>
                <a:ea typeface="微软雅黑" panose="020B0503020204020204" pitchFamily="82" charset="2"/>
              </a:rPr>
              <a:t>。包括</a:t>
            </a:r>
            <a:r>
              <a:rPr lang="en-US" altLang="zh-CN" sz="2000" dirty="0">
                <a:latin typeface="微软雅黑" panose="020B0503020204020204" pitchFamily="82" charset="2"/>
                <a:ea typeface="微软雅黑" panose="020B0503020204020204" pitchFamily="82" charset="2"/>
              </a:rPr>
              <a:t>INSERT</a:t>
            </a:r>
            <a:r>
              <a:rPr lang="zh-CN" altLang="zh-CN" sz="2000" dirty="0">
                <a:latin typeface="微软雅黑" panose="020B0503020204020204" pitchFamily="82" charset="2"/>
                <a:ea typeface="微软雅黑" panose="020B0503020204020204" pitchFamily="82" charset="2"/>
              </a:rPr>
              <a:t>、</a:t>
            </a:r>
            <a:r>
              <a:rPr lang="en-US" altLang="zh-CN" sz="2000" dirty="0">
                <a:latin typeface="微软雅黑" panose="020B0503020204020204" pitchFamily="82" charset="2"/>
                <a:ea typeface="微软雅黑" panose="020B0503020204020204" pitchFamily="82" charset="2"/>
              </a:rPr>
              <a:t>DELETE</a:t>
            </a:r>
            <a:r>
              <a:rPr lang="zh-CN" altLang="en-US" sz="2000" dirty="0">
                <a:latin typeface="微软雅黑" panose="020B0503020204020204" pitchFamily="82" charset="2"/>
                <a:ea typeface="微软雅黑" panose="020B0503020204020204" pitchFamily="82" charset="2"/>
              </a:rPr>
              <a:t>、</a:t>
            </a:r>
            <a:r>
              <a:rPr lang="en-US" altLang="zh-CN" sz="2000" dirty="0">
                <a:latin typeface="微软雅黑" panose="020B0503020204020204" pitchFamily="82" charset="2"/>
                <a:ea typeface="微软雅黑" panose="020B0503020204020204" pitchFamily="82" charset="2"/>
              </a:rPr>
              <a:t>UPDATE</a:t>
            </a:r>
          </a:p>
          <a:p>
            <a:pPr lvl="1">
              <a:buFont typeface="Arial" panose="020B0604020202020204" pitchFamily="34" charset="0"/>
              <a:buChar char="•"/>
            </a:pPr>
            <a:r>
              <a:rPr lang="zh-CN" altLang="zh-CN" sz="2000" dirty="0">
                <a:solidFill>
                  <a:srgbClr val="743481"/>
                </a:solidFill>
                <a:latin typeface="微软雅黑" panose="020B0503020204020204" pitchFamily="82" charset="2"/>
                <a:ea typeface="微软雅黑" panose="020B0503020204020204" pitchFamily="82" charset="2"/>
              </a:rPr>
              <a:t>表名</a:t>
            </a:r>
            <a:r>
              <a:rPr lang="zh-CN" altLang="zh-CN" sz="2000" dirty="0">
                <a:latin typeface="微软雅黑" panose="020B0503020204020204" pitchFamily="82" charset="2"/>
                <a:ea typeface="微软雅黑" panose="020B0503020204020204" pitchFamily="82" charset="2"/>
              </a:rPr>
              <a:t>：指定了触发器是在哪张表上创建的</a:t>
            </a:r>
            <a:endParaRPr lang="en-US" altLang="zh-CN" sz="2000" dirty="0">
              <a:latin typeface="微软雅黑" panose="020B0503020204020204" pitchFamily="82" charset="2"/>
              <a:ea typeface="微软雅黑" panose="020B0503020204020204" pitchFamily="82" charset="2"/>
            </a:endParaRPr>
          </a:p>
          <a:p>
            <a:pPr lvl="1">
              <a:buFont typeface="Arial" panose="020B0604020202020204" pitchFamily="34" charset="0"/>
              <a:buChar char="•"/>
            </a:pPr>
            <a:r>
              <a:rPr lang="zh-CN" altLang="zh-CN" sz="2000" dirty="0">
                <a:solidFill>
                  <a:srgbClr val="743481"/>
                </a:solidFill>
                <a:latin typeface="微软雅黑" panose="020B0503020204020204" pitchFamily="82" charset="2"/>
                <a:ea typeface="微软雅黑" panose="020B0503020204020204" pitchFamily="82" charset="2"/>
              </a:rPr>
              <a:t>触发动作体</a:t>
            </a:r>
            <a:r>
              <a:rPr lang="zh-CN" altLang="zh-CN" sz="2000" dirty="0">
                <a:latin typeface="微软雅黑" panose="020B0503020204020204" pitchFamily="82" charset="2"/>
                <a:ea typeface="微软雅黑" panose="020B0503020204020204" pitchFamily="82" charset="2"/>
              </a:rPr>
              <a:t>：</a:t>
            </a:r>
            <a:r>
              <a:rPr lang="zh-CN" altLang="en-US" sz="2000" dirty="0">
                <a:latin typeface="微软雅黑" panose="020B0503020204020204" pitchFamily="82" charset="2"/>
                <a:ea typeface="微软雅黑" panose="020B0503020204020204" pitchFamily="82" charset="2"/>
              </a:rPr>
              <a:t>触发事件发生后要执行的</a:t>
            </a:r>
            <a:r>
              <a:rPr lang="en-US" altLang="zh-CN" sz="2000" dirty="0">
                <a:latin typeface="微软雅黑" panose="020B0503020204020204" pitchFamily="82" charset="2"/>
                <a:ea typeface="微软雅黑" panose="020B0503020204020204" pitchFamily="82" charset="2"/>
              </a:rPr>
              <a:t>SQL</a:t>
            </a:r>
            <a:r>
              <a:rPr lang="zh-CN" altLang="zh-CN" sz="2000" dirty="0">
                <a:latin typeface="微软雅黑" panose="020B0503020204020204" pitchFamily="82" charset="2"/>
                <a:ea typeface="微软雅黑" panose="020B0503020204020204" pitchFamily="82" charset="2"/>
              </a:rPr>
              <a:t>语句块 </a:t>
            </a:r>
            <a:endParaRPr lang="en-US" altLang="zh-CN" sz="2000" dirty="0">
              <a:latin typeface="微软雅黑" panose="020B0503020204020204" pitchFamily="82" charset="2"/>
              <a:ea typeface="微软雅黑" panose="020B0503020204020204" pitchFamily="82" charset="2"/>
            </a:endParaRPr>
          </a:p>
          <a:p>
            <a:pPr lvl="2">
              <a:buFont typeface="Arial" panose="020B0604020202020204" pitchFamily="34" charset="0"/>
              <a:buChar char="•"/>
            </a:pPr>
            <a:r>
              <a:rPr lang="zh-CN" altLang="zh-CN" sz="1600" dirty="0">
                <a:latin typeface="微软雅黑" panose="020B0503020204020204" pitchFamily="82" charset="2"/>
                <a:ea typeface="微软雅黑" panose="020B0503020204020204" pitchFamily="82" charset="2"/>
              </a:rPr>
              <a:t>对于触发事件作用的每一行（</a:t>
            </a:r>
            <a:r>
              <a:rPr lang="en-US" altLang="zh-CN" sz="1600" dirty="0">
                <a:latin typeface="微软雅黑" panose="020B0503020204020204" pitchFamily="82" charset="2"/>
                <a:ea typeface="微软雅黑" panose="020B0503020204020204" pitchFamily="82" charset="2"/>
              </a:rPr>
              <a:t>FOR EACH ROW</a:t>
            </a:r>
            <a:r>
              <a:rPr lang="zh-CN" altLang="zh-CN" sz="1600" dirty="0">
                <a:latin typeface="微软雅黑" panose="020B0503020204020204" pitchFamily="82" charset="2"/>
                <a:ea typeface="微软雅黑" panose="020B0503020204020204" pitchFamily="82" charset="2"/>
              </a:rPr>
              <a:t>），会执行触发动作体 </a:t>
            </a:r>
            <a:endParaRPr lang="en-US" altLang="zh-CN" sz="1600" dirty="0">
              <a:latin typeface="微软雅黑" panose="020B0503020204020204" pitchFamily="82" charset="2"/>
              <a:ea typeface="微软雅黑" panose="020B0503020204020204" pitchFamily="82" charset="2"/>
            </a:endParaRPr>
          </a:p>
          <a:p>
            <a:pPr lvl="2">
              <a:buFont typeface="Arial" panose="020B0604020202020204" pitchFamily="34" charset="0"/>
              <a:buChar char="•"/>
            </a:pPr>
            <a:r>
              <a:rPr lang="zh-CN" altLang="zh-CN" sz="1600" dirty="0">
                <a:latin typeface="微软雅黑" panose="020B0503020204020204" pitchFamily="82" charset="2"/>
                <a:ea typeface="微软雅黑" panose="020B0503020204020204" pitchFamily="82" charset="2"/>
              </a:rPr>
              <a:t>对于触发事件作用的每一行，在触发事件发生之前该行称之为</a:t>
            </a:r>
            <a:r>
              <a:rPr lang="en-US" altLang="zh-CN" sz="1600" dirty="0">
                <a:latin typeface="微软雅黑" panose="020B0503020204020204" pitchFamily="82" charset="2"/>
                <a:ea typeface="微软雅黑" panose="020B0503020204020204" pitchFamily="82" charset="2"/>
              </a:rPr>
              <a:t>OLD</a:t>
            </a:r>
            <a:r>
              <a:rPr lang="zh-CN" altLang="zh-CN" sz="1600" dirty="0">
                <a:latin typeface="微软雅黑" panose="020B0503020204020204" pitchFamily="82" charset="2"/>
                <a:ea typeface="微软雅黑" panose="020B0503020204020204" pitchFamily="82" charset="2"/>
              </a:rPr>
              <a:t>，在触发事件发生之后该行称之为</a:t>
            </a:r>
            <a:r>
              <a:rPr lang="en-US" altLang="zh-CN" sz="1600" dirty="0">
                <a:latin typeface="微软雅黑" panose="020B0503020204020204" pitchFamily="82" charset="2"/>
                <a:ea typeface="微软雅黑" panose="020B0503020204020204" pitchFamily="82" charset="2"/>
              </a:rPr>
              <a:t>NEW</a:t>
            </a:r>
            <a:r>
              <a:rPr lang="zh-CN" altLang="zh-CN" sz="1600" dirty="0">
                <a:latin typeface="微软雅黑" panose="020B0503020204020204" pitchFamily="82" charset="2"/>
                <a:ea typeface="微软雅黑" panose="020B0503020204020204" pitchFamily="82" charset="2"/>
              </a:rPr>
              <a:t> </a:t>
            </a:r>
            <a:endParaRPr lang="en-US" altLang="zh-CN" sz="1600" dirty="0">
              <a:latin typeface="微软雅黑" panose="020B0503020204020204" pitchFamily="82" charset="2"/>
              <a:ea typeface="微软雅黑" panose="020B0503020204020204" pitchFamily="82" charset="2"/>
            </a:endParaRPr>
          </a:p>
          <a:p>
            <a:pPr lvl="2">
              <a:buFont typeface="Arial" panose="020B0604020202020204" pitchFamily="34" charset="0"/>
              <a:buChar char="•"/>
            </a:pPr>
            <a:r>
              <a:rPr lang="zh-CN" altLang="zh-CN" sz="1600" dirty="0">
                <a:latin typeface="微软雅黑" panose="020B0503020204020204" pitchFamily="82" charset="2"/>
                <a:ea typeface="微软雅黑" panose="020B0503020204020204" pitchFamily="82" charset="2"/>
              </a:rPr>
              <a:t>可以使用</a:t>
            </a:r>
            <a:r>
              <a:rPr lang="en-US" altLang="zh-CN" sz="1600" dirty="0">
                <a:latin typeface="微软雅黑" panose="020B0503020204020204" pitchFamily="82" charset="2"/>
                <a:ea typeface="微软雅黑" panose="020B0503020204020204" pitchFamily="82" charset="2"/>
              </a:rPr>
              <a:t>OLD</a:t>
            </a:r>
            <a:r>
              <a:rPr lang="zh-CN" altLang="zh-CN" sz="1600" dirty="0">
                <a:latin typeface="微软雅黑" panose="020B0503020204020204" pitchFamily="82" charset="2"/>
                <a:ea typeface="微软雅黑" panose="020B0503020204020204" pitchFamily="82" charset="2"/>
              </a:rPr>
              <a:t>和</a:t>
            </a:r>
            <a:r>
              <a:rPr lang="en-US" altLang="zh-CN" sz="1600" dirty="0">
                <a:latin typeface="微软雅黑" panose="020B0503020204020204" pitchFamily="82" charset="2"/>
                <a:ea typeface="微软雅黑" panose="020B0503020204020204" pitchFamily="82" charset="2"/>
              </a:rPr>
              <a:t>NEW</a:t>
            </a:r>
            <a:r>
              <a:rPr lang="zh-CN" altLang="zh-CN" sz="1600" dirty="0">
                <a:latin typeface="微软雅黑" panose="020B0503020204020204" pitchFamily="82" charset="2"/>
                <a:ea typeface="微软雅黑" panose="020B0503020204020204" pitchFamily="82" charset="2"/>
              </a:rPr>
              <a:t>来访问触发事件发生前后的元组的值 </a:t>
            </a:r>
            <a:endParaRPr lang="en-US" altLang="zh-CN" sz="1600" dirty="0">
              <a:latin typeface="微软雅黑" panose="020B0503020204020204" pitchFamily="82" charset="2"/>
              <a:ea typeface="微软雅黑" panose="020B0503020204020204" pitchFamily="82" charset="2"/>
            </a:endParaRPr>
          </a:p>
          <a:p>
            <a:pPr lvl="1">
              <a:buFont typeface="Wingdings" panose="05000000000000000000" pitchFamily="2" charset="2"/>
              <a:buChar char="p"/>
            </a:pPr>
            <a:endParaRPr lang="en-US" altLang="zh-CN" sz="2000" dirty="0">
              <a:latin typeface="微软雅黑" panose="020B0503020204020204" pitchFamily="82" charset="2"/>
              <a:ea typeface="微软雅黑" panose="020B0503020204020204" pitchFamily="82" charset="2"/>
            </a:endParaRPr>
          </a:p>
          <a:p>
            <a:pPr>
              <a:buFont typeface="Wingdings" panose="05000000000000000000" pitchFamily="2" charset="2"/>
              <a:buChar char="p"/>
            </a:pPr>
            <a:endParaRPr kumimoji="1"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p"/>
            </a:pPr>
            <a:endParaRPr kumimoji="1" lang="zh-CN" altLang="en-US" sz="2400" dirty="0">
              <a:latin typeface="微软雅黑" panose="020B0503020204020204" pitchFamily="82" charset="2"/>
              <a:ea typeface="微软雅黑" panose="020B0503020204020204" pitchFamily="82" charset="2"/>
            </a:endParaRPr>
          </a:p>
        </p:txBody>
      </p:sp>
      <p:pic>
        <p:nvPicPr>
          <p:cNvPr id="4" name="图片 3" descr="形状, 矩形&#10;&#10;中度可信度描述已自动生成">
            <a:extLst>
              <a:ext uri="{FF2B5EF4-FFF2-40B4-BE49-F238E27FC236}">
                <a16:creationId xmlns:a16="http://schemas.microsoft.com/office/drawing/2014/main" id="{ED31E2E4-892D-5DD6-9B2D-5A8264853247}"/>
              </a:ext>
            </a:extLst>
          </p:cNvPr>
          <p:cNvPicPr>
            <a:picLocks noChangeAspect="1"/>
          </p:cNvPicPr>
          <p:nvPr/>
        </p:nvPicPr>
        <p:blipFill>
          <a:blip r:embed="rId2"/>
          <a:stretch>
            <a:fillRect/>
          </a:stretch>
        </p:blipFill>
        <p:spPr>
          <a:xfrm>
            <a:off x="426072" y="1726373"/>
            <a:ext cx="11520000" cy="1489563"/>
          </a:xfrm>
          <a:prstGeom prst="rect">
            <a:avLst/>
          </a:prstGeom>
        </p:spPr>
      </p:pic>
      <p:sp>
        <p:nvSpPr>
          <p:cNvPr id="3" name="页脚占位符 2">
            <a:extLst>
              <a:ext uri="{FF2B5EF4-FFF2-40B4-BE49-F238E27FC236}">
                <a16:creationId xmlns:a16="http://schemas.microsoft.com/office/drawing/2014/main" id="{E1F5179F-65CF-BE3B-671F-CE883C673A04}"/>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DC048EF0-EEAA-AED7-467D-2D6772AB0008}"/>
              </a:ext>
            </a:extLst>
          </p:cNvPr>
          <p:cNvSpPr>
            <a:spLocks noGrp="1"/>
          </p:cNvSpPr>
          <p:nvPr>
            <p:ph type="sldNum" sz="quarter" idx="12"/>
          </p:nvPr>
        </p:nvSpPr>
        <p:spPr/>
        <p:txBody>
          <a:bodyPr/>
          <a:lstStyle/>
          <a:p>
            <a:fld id="{4B0D34C0-35A8-654C-9FBA-7B4E017BD630}" type="slidenum">
              <a:rPr lang="en-US" altLang="zh-CN" smtClean="0"/>
              <a:t>83</a:t>
            </a:fld>
            <a:endParaRPr kumimoji="1" lang="zh-CN" altLang="en-US"/>
          </a:p>
        </p:txBody>
      </p:sp>
    </p:spTree>
    <p:extLst>
      <p:ext uri="{BB962C8B-B14F-4D97-AF65-F5344CB8AC3E}">
        <p14:creationId xmlns:p14="http://schemas.microsoft.com/office/powerpoint/2010/main" val="8887904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9">
            <a:extLst>
              <a:ext uri="{FF2B5EF4-FFF2-40B4-BE49-F238E27FC236}">
                <a16:creationId xmlns:a16="http://schemas.microsoft.com/office/drawing/2014/main" id="{003226AC-6541-4649-B6AC-1E73BD4D9C4F}"/>
              </a:ext>
            </a:extLst>
          </p:cNvPr>
          <p:cNvSpPr/>
          <p:nvPr/>
        </p:nvSpPr>
        <p:spPr>
          <a:xfrm>
            <a:off x="277365" y="934607"/>
            <a:ext cx="12116021" cy="5582539"/>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创建触发器</a:t>
            </a:r>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104137" y="1184337"/>
            <a:ext cx="12087863" cy="5602978"/>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【例</a:t>
            </a:r>
            <a:r>
              <a:rPr lang="en-US" altLang="zh-CN" sz="2400" dirty="0">
                <a:latin typeface="微软雅黑" panose="020B0503020204020204" pitchFamily="82" charset="2"/>
                <a:ea typeface="微软雅黑" panose="020B0503020204020204" pitchFamily="82" charset="2"/>
              </a:rPr>
              <a:t>4.81</a:t>
            </a:r>
            <a:r>
              <a:rPr lang="zh-CN" altLang="zh-CN" sz="2400" dirty="0">
                <a:latin typeface="微软雅黑" panose="020B0503020204020204" pitchFamily="82" charset="2"/>
                <a:ea typeface="微软雅黑" panose="020B0503020204020204" pitchFamily="82" charset="2"/>
              </a:rPr>
              <a:t>】创建一个名为</a:t>
            </a:r>
            <a:r>
              <a:rPr lang="en-US" altLang="zh-CN" sz="2400" dirty="0">
                <a:latin typeface="微软雅黑" panose="020B0503020204020204" pitchFamily="82" charset="2"/>
                <a:ea typeface="微软雅黑" panose="020B0503020204020204" pitchFamily="82" charset="2"/>
              </a:rPr>
              <a:t>TRI_PRO_STU</a:t>
            </a:r>
            <a:r>
              <a:rPr lang="zh-CN" altLang="zh-CN" sz="2400" dirty="0">
                <a:latin typeface="微软雅黑" panose="020B0503020204020204" pitchFamily="82" charset="2"/>
                <a:ea typeface="微软雅黑" panose="020B0503020204020204" pitchFamily="82" charset="2"/>
              </a:rPr>
              <a:t>的触发器，在每次对学生成绩进行更新时，判断该学生成绩是否提升，如果提升，将该学生学号存入表</a:t>
            </a:r>
            <a:r>
              <a:rPr lang="en-US" altLang="zh-CN" sz="2400" dirty="0" err="1">
                <a:latin typeface="微软雅黑" panose="020B0503020204020204" pitchFamily="82" charset="2"/>
                <a:ea typeface="微软雅黑" panose="020B0503020204020204" pitchFamily="82" charset="2"/>
              </a:rPr>
              <a:t>Progressive_Student</a:t>
            </a:r>
            <a:r>
              <a:rPr lang="en-US" altLang="zh-CN" sz="2400" dirty="0">
                <a:latin typeface="微软雅黑" panose="020B0503020204020204" pitchFamily="82" charset="2"/>
                <a:ea typeface="微软雅黑" panose="020B0503020204020204" pitchFamily="82" charset="2"/>
              </a:rPr>
              <a:t>(</a:t>
            </a:r>
            <a:r>
              <a:rPr lang="en-US" altLang="zh-CN" sz="2400" dirty="0" err="1">
                <a:latin typeface="微软雅黑" panose="020B0503020204020204" pitchFamily="82" charset="2"/>
                <a:ea typeface="微软雅黑" panose="020B0503020204020204" pitchFamily="82" charset="2"/>
              </a:rPr>
              <a:t>Sno</a:t>
            </a:r>
            <a:r>
              <a:rPr lang="en-US" altLang="zh-CN" sz="2400" dirty="0">
                <a:latin typeface="微软雅黑" panose="020B0503020204020204" pitchFamily="82" charset="2"/>
                <a:ea typeface="微软雅黑" panose="020B0503020204020204" pitchFamily="82" charset="2"/>
              </a:rPr>
              <a:t>)</a:t>
            </a:r>
            <a:r>
              <a:rPr lang="zh-CN" altLang="zh-CN" sz="2400" dirty="0">
                <a:latin typeface="微软雅黑" panose="020B0503020204020204" pitchFamily="82" charset="2"/>
                <a:ea typeface="微软雅黑" panose="020B0503020204020204" pitchFamily="82" charset="2"/>
              </a:rPr>
              <a:t>中；否则，将该学生学号存入表</a:t>
            </a:r>
            <a:r>
              <a:rPr lang="en-US" altLang="zh-CN" sz="2400" dirty="0" err="1">
                <a:latin typeface="微软雅黑" panose="020B0503020204020204" pitchFamily="82" charset="2"/>
                <a:ea typeface="微软雅黑" panose="020B0503020204020204" pitchFamily="82" charset="2"/>
              </a:rPr>
              <a:t>Regressive_Student</a:t>
            </a:r>
            <a:r>
              <a:rPr lang="en-US" altLang="zh-CN" sz="2400" dirty="0">
                <a:latin typeface="微软雅黑" panose="020B0503020204020204" pitchFamily="82" charset="2"/>
                <a:ea typeface="微软雅黑" panose="020B0503020204020204" pitchFamily="82" charset="2"/>
              </a:rPr>
              <a:t>(</a:t>
            </a:r>
            <a:r>
              <a:rPr lang="en-US" altLang="zh-CN" sz="2400" dirty="0" err="1">
                <a:latin typeface="微软雅黑" panose="020B0503020204020204" pitchFamily="82" charset="2"/>
                <a:ea typeface="微软雅黑" panose="020B0503020204020204" pitchFamily="82" charset="2"/>
              </a:rPr>
              <a:t>Sno</a:t>
            </a:r>
            <a:r>
              <a:rPr lang="en-US" altLang="zh-CN" sz="2400" dirty="0">
                <a:latin typeface="微软雅黑" panose="020B0503020204020204" pitchFamily="82" charset="2"/>
                <a:ea typeface="微软雅黑" panose="020B0503020204020204" pitchFamily="82" charset="2"/>
              </a:rPr>
              <a:t>)</a:t>
            </a:r>
            <a:r>
              <a:rPr lang="zh-CN" altLang="zh-CN" sz="2400" dirty="0">
                <a:latin typeface="微软雅黑" panose="020B0503020204020204" pitchFamily="82" charset="2"/>
                <a:ea typeface="微软雅黑" panose="020B0503020204020204" pitchFamily="82" charset="2"/>
              </a:rPr>
              <a:t>中。</a:t>
            </a: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en-US" altLang="zh-CN" sz="20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zh-CN" altLang="en-US" sz="2400" dirty="0">
              <a:latin typeface="微软雅黑" panose="020B0503020204020204" pitchFamily="82" charset="2"/>
              <a:ea typeface="微软雅黑" panose="020B0503020204020204" pitchFamily="82" charset="2"/>
            </a:endParaRPr>
          </a:p>
        </p:txBody>
      </p:sp>
      <p:pic>
        <p:nvPicPr>
          <p:cNvPr id="5" name="图片 4" descr="图形用户界面, 文本, 应用程序, 电子邮件&#10;&#10;描述已自动生成">
            <a:extLst>
              <a:ext uri="{FF2B5EF4-FFF2-40B4-BE49-F238E27FC236}">
                <a16:creationId xmlns:a16="http://schemas.microsoft.com/office/drawing/2014/main" id="{C93349C5-F0A4-5505-186F-F85A9217E822}"/>
              </a:ext>
            </a:extLst>
          </p:cNvPr>
          <p:cNvPicPr>
            <a:picLocks noChangeAspect="1"/>
          </p:cNvPicPr>
          <p:nvPr/>
        </p:nvPicPr>
        <p:blipFill>
          <a:blip r:embed="rId2"/>
          <a:stretch>
            <a:fillRect/>
          </a:stretch>
        </p:blipFill>
        <p:spPr>
          <a:xfrm>
            <a:off x="616998" y="2486692"/>
            <a:ext cx="10800000" cy="3167598"/>
          </a:xfrm>
          <a:prstGeom prst="rect">
            <a:avLst/>
          </a:prstGeom>
        </p:spPr>
      </p:pic>
      <p:sp>
        <p:nvSpPr>
          <p:cNvPr id="3" name="页脚占位符 2">
            <a:extLst>
              <a:ext uri="{FF2B5EF4-FFF2-40B4-BE49-F238E27FC236}">
                <a16:creationId xmlns:a16="http://schemas.microsoft.com/office/drawing/2014/main" id="{0B279A4B-2273-9A7A-05D7-A4654EA5FC0C}"/>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8E17F339-30CF-5CA2-D417-3783E3EDA333}"/>
              </a:ext>
            </a:extLst>
          </p:cNvPr>
          <p:cNvSpPr>
            <a:spLocks noGrp="1"/>
          </p:cNvSpPr>
          <p:nvPr>
            <p:ph type="sldNum" sz="quarter" idx="12"/>
          </p:nvPr>
        </p:nvSpPr>
        <p:spPr/>
        <p:txBody>
          <a:bodyPr/>
          <a:lstStyle/>
          <a:p>
            <a:fld id="{4B0D34C0-35A8-654C-9FBA-7B4E017BD630}" type="slidenum">
              <a:rPr lang="en-US" altLang="zh-CN" smtClean="0"/>
              <a:t>84</a:t>
            </a:fld>
            <a:endParaRPr kumimoji="1" lang="zh-CN" altLang="en-US"/>
          </a:p>
        </p:txBody>
      </p:sp>
    </p:spTree>
    <p:extLst>
      <p:ext uri="{BB962C8B-B14F-4D97-AF65-F5344CB8AC3E}">
        <p14:creationId xmlns:p14="http://schemas.microsoft.com/office/powerpoint/2010/main" val="2114094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9">
            <a:extLst>
              <a:ext uri="{FF2B5EF4-FFF2-40B4-BE49-F238E27FC236}">
                <a16:creationId xmlns:a16="http://schemas.microsoft.com/office/drawing/2014/main" id="{003226AC-6541-4649-B6AC-1E73BD4D9C4F}"/>
              </a:ext>
            </a:extLst>
          </p:cNvPr>
          <p:cNvSpPr/>
          <p:nvPr/>
        </p:nvSpPr>
        <p:spPr>
          <a:xfrm>
            <a:off x="277365" y="934607"/>
            <a:ext cx="12116021" cy="5582539"/>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0" name="Shape18">
            <a:extLst>
              <a:ext uri="{FF2B5EF4-FFF2-40B4-BE49-F238E27FC236}">
                <a16:creationId xmlns:a16="http://schemas.microsoft.com/office/drawing/2014/main" id="{CA02947C-86FA-43A0-AEA7-1533075A3978}"/>
              </a:ext>
            </a:extLst>
          </p:cNvPr>
          <p:cNvSpPr/>
          <p:nvPr/>
        </p:nvSpPr>
        <p:spPr>
          <a:xfrm>
            <a:off x="338664" y="4136189"/>
            <a:ext cx="11719985" cy="2060692"/>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8" name="Shape18">
            <a:extLst>
              <a:ext uri="{FF2B5EF4-FFF2-40B4-BE49-F238E27FC236}">
                <a16:creationId xmlns:a16="http://schemas.microsoft.com/office/drawing/2014/main" id="{CA02947C-86FA-43A0-AEA7-1533075A3978}"/>
              </a:ext>
            </a:extLst>
          </p:cNvPr>
          <p:cNvSpPr/>
          <p:nvPr/>
        </p:nvSpPr>
        <p:spPr>
          <a:xfrm>
            <a:off x="338664" y="2833715"/>
            <a:ext cx="11719985" cy="961327"/>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删除</a:t>
            </a:r>
            <a:r>
              <a:rPr kumimoji="1" lang="zh-CN" altLang="en-US" dirty="0"/>
              <a:t>触发器</a:t>
            </a:r>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33501" y="1184337"/>
            <a:ext cx="11502900" cy="5602978"/>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删除触发器的语句为：</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触发器是基于行激活的，对数据库中每行数据的修改都会调用触发器。因此可能会导致数据库性能的降低，所以要避免编写过多的触发器。</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en-US" sz="2400" dirty="0">
                <a:latin typeface="微软雅黑" panose="020B0503020204020204" pitchFamily="82" charset="2"/>
                <a:ea typeface="微软雅黑" panose="020B0503020204020204" pitchFamily="82" charset="2"/>
              </a:rPr>
              <a:t>触发器的应用场景：</a:t>
            </a: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Ø"/>
            </a:pPr>
            <a:r>
              <a:rPr lang="zh-CN" altLang="en-US" sz="2000" dirty="0">
                <a:solidFill>
                  <a:srgbClr val="743481"/>
                </a:solidFill>
                <a:latin typeface="微软雅黑" panose="020B0503020204020204" pitchFamily="82" charset="2"/>
                <a:ea typeface="微软雅黑" panose="020B0503020204020204" pitchFamily="82" charset="2"/>
              </a:rPr>
              <a:t>数据完整性</a:t>
            </a:r>
            <a:endParaRPr lang="en-US" altLang="zh-CN" sz="2000" dirty="0">
              <a:solidFill>
                <a:srgbClr val="743481"/>
              </a:solidFill>
              <a:latin typeface="微软雅黑" panose="020B0503020204020204" pitchFamily="82" charset="2"/>
              <a:ea typeface="微软雅黑" panose="020B0503020204020204" pitchFamily="82" charset="2"/>
            </a:endParaRPr>
          </a:p>
          <a:p>
            <a:pPr lvl="1">
              <a:buFont typeface="Wingdings" panose="05000000000000000000" pitchFamily="2" charset="2"/>
              <a:buChar char="Ø"/>
            </a:pPr>
            <a:r>
              <a:rPr lang="zh-CN" altLang="en-US" sz="2000" dirty="0">
                <a:solidFill>
                  <a:srgbClr val="743481"/>
                </a:solidFill>
                <a:latin typeface="微软雅黑" panose="020B0503020204020204" pitchFamily="82" charset="2"/>
                <a:ea typeface="微软雅黑" panose="020B0503020204020204" pitchFamily="82" charset="2"/>
              </a:rPr>
              <a:t>数据审计</a:t>
            </a:r>
            <a:endParaRPr lang="en-US" altLang="zh-CN" sz="2000" dirty="0">
              <a:solidFill>
                <a:srgbClr val="743481"/>
              </a:solidFill>
              <a:latin typeface="微软雅黑" panose="020B0503020204020204" pitchFamily="82" charset="2"/>
              <a:ea typeface="微软雅黑" panose="020B0503020204020204" pitchFamily="82" charset="2"/>
            </a:endParaRPr>
          </a:p>
          <a:p>
            <a:pPr lvl="1">
              <a:buFont typeface="Wingdings" panose="05000000000000000000" pitchFamily="2" charset="2"/>
              <a:buChar char="Ø"/>
            </a:pPr>
            <a:r>
              <a:rPr lang="zh-CN" altLang="en-US" sz="2000" dirty="0">
                <a:solidFill>
                  <a:srgbClr val="743481"/>
                </a:solidFill>
                <a:latin typeface="微软雅黑" panose="020B0503020204020204" pitchFamily="82" charset="2"/>
                <a:ea typeface="微软雅黑" panose="020B0503020204020204" pitchFamily="82" charset="2"/>
              </a:rPr>
              <a:t>数据安全性</a:t>
            </a:r>
            <a:endParaRPr lang="en-US" altLang="zh-CN" sz="2000" dirty="0">
              <a:solidFill>
                <a:srgbClr val="743481"/>
              </a:solidFill>
              <a:latin typeface="微软雅黑" panose="020B0503020204020204" pitchFamily="82" charset="2"/>
              <a:ea typeface="微软雅黑" panose="020B0503020204020204" pitchFamily="82" charset="2"/>
            </a:endParaRPr>
          </a:p>
          <a:p>
            <a:pPr lvl="1">
              <a:buFont typeface="Wingdings" panose="05000000000000000000" pitchFamily="2" charset="2"/>
              <a:buChar char="Ø"/>
            </a:pPr>
            <a:r>
              <a:rPr lang="zh-CN" altLang="en-US" sz="2000" dirty="0">
                <a:solidFill>
                  <a:srgbClr val="743481"/>
                </a:solidFill>
                <a:latin typeface="微软雅黑" panose="020B0503020204020204" pitchFamily="82" charset="2"/>
                <a:ea typeface="微软雅黑" panose="020B0503020204020204" pitchFamily="82" charset="2"/>
              </a:rPr>
              <a:t>数据备份和同步</a:t>
            </a:r>
            <a:endParaRPr kumimoji="1"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zh-CN" altLang="en-US" sz="2400" dirty="0">
              <a:latin typeface="微软雅黑" panose="020B0503020204020204" pitchFamily="82" charset="2"/>
              <a:ea typeface="微软雅黑" panose="020B0503020204020204" pitchFamily="82" charset="2"/>
            </a:endParaRPr>
          </a:p>
        </p:txBody>
      </p:sp>
      <p:pic>
        <p:nvPicPr>
          <p:cNvPr id="4" name="图片 3">
            <a:extLst>
              <a:ext uri="{FF2B5EF4-FFF2-40B4-BE49-F238E27FC236}">
                <a16:creationId xmlns:a16="http://schemas.microsoft.com/office/drawing/2014/main" id="{AB7C33AB-2221-9066-C39E-88DE7F3031F8}"/>
              </a:ext>
            </a:extLst>
          </p:cNvPr>
          <p:cNvPicPr>
            <a:picLocks noChangeAspect="1"/>
          </p:cNvPicPr>
          <p:nvPr/>
        </p:nvPicPr>
        <p:blipFill>
          <a:blip r:embed="rId3"/>
          <a:stretch>
            <a:fillRect/>
          </a:stretch>
        </p:blipFill>
        <p:spPr>
          <a:xfrm>
            <a:off x="728133" y="1886298"/>
            <a:ext cx="11108268" cy="496922"/>
          </a:xfrm>
          <a:prstGeom prst="rect">
            <a:avLst/>
          </a:prstGeom>
        </p:spPr>
      </p:pic>
      <p:sp>
        <p:nvSpPr>
          <p:cNvPr id="3" name="页脚占位符 2">
            <a:extLst>
              <a:ext uri="{FF2B5EF4-FFF2-40B4-BE49-F238E27FC236}">
                <a16:creationId xmlns:a16="http://schemas.microsoft.com/office/drawing/2014/main" id="{2B063E60-C4F8-869C-1FD3-3B46F84E1578}"/>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EF02F175-40EF-D9E3-0B22-4BEEF55AAB3F}"/>
              </a:ext>
            </a:extLst>
          </p:cNvPr>
          <p:cNvSpPr>
            <a:spLocks noGrp="1"/>
          </p:cNvSpPr>
          <p:nvPr>
            <p:ph type="sldNum" sz="quarter" idx="12"/>
          </p:nvPr>
        </p:nvSpPr>
        <p:spPr/>
        <p:txBody>
          <a:bodyPr/>
          <a:lstStyle/>
          <a:p>
            <a:fld id="{4B0D34C0-35A8-654C-9FBA-7B4E017BD630}" type="slidenum">
              <a:rPr lang="en-US" altLang="zh-CN" smtClean="0"/>
              <a:t>85</a:t>
            </a:fld>
            <a:endParaRPr kumimoji="1" lang="zh-CN" altLang="en-US"/>
          </a:p>
        </p:txBody>
      </p:sp>
    </p:spTree>
    <p:extLst>
      <p:ext uri="{BB962C8B-B14F-4D97-AF65-F5344CB8AC3E}">
        <p14:creationId xmlns:p14="http://schemas.microsoft.com/office/powerpoint/2010/main" val="11573653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32E7AE53-2DF1-4168-B2E5-9880C12F217D}"/>
              </a:ext>
            </a:extLst>
          </p:cNvPr>
          <p:cNvSpPr/>
          <p:nvPr/>
        </p:nvSpPr>
        <p:spPr>
          <a:xfrm>
            <a:off x="3220381" y="1400175"/>
            <a:ext cx="5751236" cy="3971925"/>
          </a:xfrm>
          <a:prstGeom prst="roundRect">
            <a:avLst>
              <a:gd name="adj" fmla="val 982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OPPOSans M" panose="00020600040101010101" pitchFamily="18" charset="-122"/>
              <a:ea typeface="OPPOSans M" panose="00020600040101010101" pitchFamily="18" charset="-122"/>
              <a:sym typeface="+mn-ea"/>
            </a:endParaRPr>
          </a:p>
        </p:txBody>
      </p:sp>
      <p:sp>
        <p:nvSpPr>
          <p:cNvPr id="3" name="内容占位符 2">
            <a:extLst>
              <a:ext uri="{FF2B5EF4-FFF2-40B4-BE49-F238E27FC236}">
                <a16:creationId xmlns:a16="http://schemas.microsoft.com/office/drawing/2014/main" id="{DCD9ABD9-66EF-2946-A0AD-5B1C2FEED620}"/>
              </a:ext>
            </a:extLst>
          </p:cNvPr>
          <p:cNvSpPr>
            <a:spLocks noGrp="1"/>
          </p:cNvSpPr>
          <p:nvPr>
            <p:ph idx="4294967295"/>
          </p:nvPr>
        </p:nvSpPr>
        <p:spPr>
          <a:xfrm>
            <a:off x="3876675" y="1981199"/>
            <a:ext cx="11456894" cy="4876801"/>
          </a:xfrm>
          <a:prstGeom prst="rect">
            <a:avLst/>
          </a:prstGeom>
        </p:spPr>
        <p:txBody>
          <a:bodyPr/>
          <a:lstStyle/>
          <a:p>
            <a:pPr marL="457200" indent="-457200">
              <a:buFont typeface="+mj-lt"/>
              <a:buAutoNum type="arabicPeriod"/>
            </a:pPr>
            <a:r>
              <a:rPr lang="en-US" altLang="zh-CN" sz="2400" dirty="0">
                <a:solidFill>
                  <a:schemeClr val="bg1">
                    <a:lumMod val="75000"/>
                  </a:schemeClr>
                </a:solidFill>
                <a:latin typeface="微软雅黑" panose="020B0503020204020204" pitchFamily="82" charset="2"/>
                <a:ea typeface="微软雅黑" panose="020B0503020204020204" pitchFamily="82" charset="2"/>
              </a:rPr>
              <a:t>SQL</a:t>
            </a:r>
            <a:r>
              <a:rPr lang="zh-CN" altLang="en-US" sz="2400" dirty="0">
                <a:solidFill>
                  <a:schemeClr val="bg1">
                    <a:lumMod val="75000"/>
                  </a:schemeClr>
                </a:solidFill>
                <a:latin typeface="微软雅黑" panose="020B0503020204020204" pitchFamily="82" charset="2"/>
                <a:ea typeface="微软雅黑" panose="020B0503020204020204" pitchFamily="82" charset="2"/>
              </a:rPr>
              <a:t>数据定义语言</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en-US" altLang="zh-CN" sz="2400" dirty="0">
                <a:solidFill>
                  <a:schemeClr val="bg1">
                    <a:lumMod val="75000"/>
                  </a:schemeClr>
                </a:solidFill>
                <a:latin typeface="微软雅黑" panose="020B0503020204020204" pitchFamily="82" charset="2"/>
                <a:ea typeface="微软雅黑" panose="020B0503020204020204" pitchFamily="82" charset="2"/>
              </a:rPr>
              <a:t>SQL</a:t>
            </a:r>
            <a:r>
              <a:rPr lang="zh-CN" altLang="en-US" sz="2400" dirty="0">
                <a:solidFill>
                  <a:schemeClr val="bg1">
                    <a:lumMod val="75000"/>
                  </a:schemeClr>
                </a:solidFill>
                <a:latin typeface="微软雅黑" panose="020B0503020204020204" pitchFamily="82" charset="2"/>
                <a:ea typeface="微软雅黑" panose="020B0503020204020204" pitchFamily="82" charset="2"/>
              </a:rPr>
              <a:t>数据操纵语言</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en-US" altLang="zh-CN" sz="2400" dirty="0">
                <a:solidFill>
                  <a:schemeClr val="bg1">
                    <a:lumMod val="75000"/>
                  </a:schemeClr>
                </a:solidFill>
                <a:latin typeface="微软雅黑" panose="020B0503020204020204" pitchFamily="82" charset="2"/>
                <a:ea typeface="微软雅黑" panose="020B0503020204020204" pitchFamily="82" charset="2"/>
              </a:rPr>
              <a:t>SQL</a:t>
            </a:r>
            <a:r>
              <a:rPr lang="zh-CN" altLang="en-US" sz="2400" dirty="0">
                <a:solidFill>
                  <a:schemeClr val="bg1">
                    <a:lumMod val="75000"/>
                  </a:schemeClr>
                </a:solidFill>
                <a:latin typeface="微软雅黑" panose="020B0503020204020204" pitchFamily="82" charset="2"/>
                <a:ea typeface="微软雅黑" panose="020B0503020204020204" pitchFamily="82" charset="2"/>
              </a:rPr>
              <a:t>数据控制语言</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zh-CN" altLang="en-US" sz="2400" dirty="0">
                <a:solidFill>
                  <a:schemeClr val="bg1">
                    <a:lumMod val="75000"/>
                  </a:schemeClr>
                </a:solidFill>
                <a:latin typeface="微软雅黑" panose="020B0503020204020204" pitchFamily="82" charset="2"/>
                <a:ea typeface="微软雅黑" panose="020B0503020204020204" pitchFamily="82" charset="2"/>
              </a:rPr>
              <a:t>存储过程和函数</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zh-CN" altLang="en-US" sz="2400" dirty="0">
                <a:solidFill>
                  <a:schemeClr val="bg1">
                    <a:lumMod val="75000"/>
                  </a:schemeClr>
                </a:solidFill>
                <a:latin typeface="微软雅黑" panose="020B0503020204020204" pitchFamily="82" charset="2"/>
                <a:ea typeface="微软雅黑" panose="020B0503020204020204" pitchFamily="82" charset="2"/>
              </a:rPr>
              <a:t>触发器</a:t>
            </a:r>
            <a:endParaRPr lang="en-US" altLang="zh-CN" sz="2400" dirty="0">
              <a:solidFill>
                <a:schemeClr val="bg1">
                  <a:lumMod val="75000"/>
                </a:schemeClr>
              </a:solidFill>
              <a:latin typeface="微软雅黑" panose="020B0503020204020204" pitchFamily="82" charset="2"/>
              <a:ea typeface="微软雅黑" panose="020B0503020204020204" pitchFamily="82" charset="2"/>
            </a:endParaRPr>
          </a:p>
          <a:p>
            <a:pPr marL="457200" indent="-457200">
              <a:buFont typeface="+mj-lt"/>
              <a:buAutoNum type="arabicPeriod"/>
            </a:pPr>
            <a:r>
              <a:rPr lang="zh-CN" altLang="en-US" sz="2400" b="1" dirty="0">
                <a:solidFill>
                  <a:srgbClr val="743481"/>
                </a:solidFill>
                <a:latin typeface="微软雅黑" panose="020B0503020204020204" pitchFamily="82" charset="2"/>
                <a:ea typeface="微软雅黑" panose="020B0503020204020204" pitchFamily="82" charset="2"/>
              </a:rPr>
              <a:t>使用程序设计语言访问数据库</a:t>
            </a:r>
            <a:endParaRPr lang="zh-CN" altLang="zh-CN" sz="2400" b="1" dirty="0">
              <a:solidFill>
                <a:srgbClr val="743481"/>
              </a:solidFill>
              <a:latin typeface="微软雅黑" panose="020B0503020204020204" pitchFamily="82" charset="2"/>
              <a:ea typeface="微软雅黑" panose="020B0503020204020204" pitchFamily="82" charset="2"/>
            </a:endParaRPr>
          </a:p>
        </p:txBody>
      </p:sp>
      <p:sp>
        <p:nvSpPr>
          <p:cNvPr id="6" name="标题 5">
            <a:extLst>
              <a:ext uri="{FF2B5EF4-FFF2-40B4-BE49-F238E27FC236}">
                <a16:creationId xmlns:a16="http://schemas.microsoft.com/office/drawing/2014/main" id="{99EED39F-479E-8654-04C3-FE02EC01D99F}"/>
              </a:ext>
            </a:extLst>
          </p:cNvPr>
          <p:cNvSpPr>
            <a:spLocks noGrp="1"/>
          </p:cNvSpPr>
          <p:nvPr>
            <p:ph type="title"/>
          </p:nvPr>
        </p:nvSpPr>
        <p:spPr/>
        <p:txBody>
          <a:bodyPr/>
          <a:lstStyle/>
          <a:p>
            <a:r>
              <a:rPr lang="zh-CN" altLang="en-US" dirty="0"/>
              <a:t>目录</a:t>
            </a:r>
          </a:p>
        </p:txBody>
      </p:sp>
      <p:sp>
        <p:nvSpPr>
          <p:cNvPr id="2" name="页脚占位符 1">
            <a:extLst>
              <a:ext uri="{FF2B5EF4-FFF2-40B4-BE49-F238E27FC236}">
                <a16:creationId xmlns:a16="http://schemas.microsoft.com/office/drawing/2014/main" id="{84A0BF86-935C-8C52-00CA-F8007A97BCC0}"/>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C75FB075-EC3E-DF84-54A1-9573359586B6}"/>
              </a:ext>
            </a:extLst>
          </p:cNvPr>
          <p:cNvSpPr>
            <a:spLocks noGrp="1"/>
          </p:cNvSpPr>
          <p:nvPr>
            <p:ph type="sldNum" sz="quarter" idx="12"/>
          </p:nvPr>
        </p:nvSpPr>
        <p:spPr/>
        <p:txBody>
          <a:bodyPr/>
          <a:lstStyle/>
          <a:p>
            <a:fld id="{4B0D34C0-35A8-654C-9FBA-7B4E017BD630}" type="slidenum">
              <a:rPr lang="en-US" altLang="zh-CN" smtClean="0"/>
              <a:t>86</a:t>
            </a:fld>
            <a:endParaRPr kumimoji="1" lang="zh-CN" altLang="en-US"/>
          </a:p>
        </p:txBody>
      </p:sp>
    </p:spTree>
    <p:extLst>
      <p:ext uri="{BB962C8B-B14F-4D97-AF65-F5344CB8AC3E}">
        <p14:creationId xmlns:p14="http://schemas.microsoft.com/office/powerpoint/2010/main" val="1598245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14C2EC5-5154-C746-82E9-A66C35257B83}"/>
              </a:ext>
            </a:extLst>
          </p:cNvPr>
          <p:cNvSpPr>
            <a:spLocks noGrp="1"/>
          </p:cNvSpPr>
          <p:nvPr>
            <p:ph type="sldNum" sz="quarter" idx="10"/>
          </p:nvPr>
        </p:nvSpPr>
        <p:spPr/>
        <p:txBody>
          <a:bodyPr/>
          <a:lstStyle/>
          <a:p>
            <a:fld id="{87BBDC00-B9E2-4EFD-9306-2934E87247C6}" type="slidenum">
              <a:rPr lang="zh-CN" altLang="en-US" smtClean="0"/>
              <a:pPr/>
              <a:t>87</a:t>
            </a:fld>
            <a:endParaRPr lang="zh-CN" altLang="en-US"/>
          </a:p>
        </p:txBody>
      </p:sp>
      <p:sp>
        <p:nvSpPr>
          <p:cNvPr id="3" name="标题 2">
            <a:extLst>
              <a:ext uri="{FF2B5EF4-FFF2-40B4-BE49-F238E27FC236}">
                <a16:creationId xmlns:a16="http://schemas.microsoft.com/office/drawing/2014/main" id="{F9820144-57BC-2E09-4CB0-8207ABC1448D}"/>
              </a:ext>
            </a:extLst>
          </p:cNvPr>
          <p:cNvSpPr>
            <a:spLocks noGrp="1"/>
          </p:cNvSpPr>
          <p:nvPr>
            <p:ph type="title"/>
          </p:nvPr>
        </p:nvSpPr>
        <p:spPr/>
        <p:txBody>
          <a:bodyPr/>
          <a:lstStyle/>
          <a:p>
            <a:r>
              <a:rPr lang="zh-CN" altLang="en-US" dirty="0"/>
              <a:t>高级语言访问数据库的方法</a:t>
            </a:r>
            <a:endParaRPr kumimoji="1" lang="zh-CN" altLang="en-US" dirty="0"/>
          </a:p>
        </p:txBody>
      </p:sp>
      <p:sp>
        <p:nvSpPr>
          <p:cNvPr id="4" name="页脚占位符 3">
            <a:extLst>
              <a:ext uri="{FF2B5EF4-FFF2-40B4-BE49-F238E27FC236}">
                <a16:creationId xmlns:a16="http://schemas.microsoft.com/office/drawing/2014/main" id="{733FF4DF-28EA-42D3-2E8B-25CB16B07F9B}"/>
              </a:ext>
            </a:extLst>
          </p:cNvPr>
          <p:cNvSpPr>
            <a:spLocks noGrp="1"/>
          </p:cNvSpPr>
          <p:nvPr>
            <p:ph type="ftr" sz="quarter" idx="3"/>
          </p:nvPr>
        </p:nvSpPr>
        <p:spPr/>
        <p:txBody>
          <a:bodyPr/>
          <a:lstStyle/>
          <a:p>
            <a:pPr>
              <a:defRPr/>
            </a:pPr>
            <a:r>
              <a:rPr lang="zh-CN" altLang="en-US"/>
              <a:t>数据库系统</a:t>
            </a:r>
            <a:r>
              <a:rPr lang="en-US" altLang="zh-CN"/>
              <a:t>—</a:t>
            </a:r>
            <a:r>
              <a:rPr lang="en" altLang="zh-CN"/>
              <a:t>SQL</a:t>
            </a:r>
            <a:endParaRPr lang="en-US" altLang="zh-CN" sz="1200" dirty="0"/>
          </a:p>
        </p:txBody>
      </p:sp>
      <p:sp>
        <p:nvSpPr>
          <p:cNvPr id="5" name="内容占位符 2">
            <a:extLst>
              <a:ext uri="{FF2B5EF4-FFF2-40B4-BE49-F238E27FC236}">
                <a16:creationId xmlns:a16="http://schemas.microsoft.com/office/drawing/2014/main" id="{B3C047C3-FC76-C1AD-484E-F3D8758EB8E6}"/>
              </a:ext>
            </a:extLst>
          </p:cNvPr>
          <p:cNvSpPr txBox="1">
            <a:spLocks/>
          </p:cNvSpPr>
          <p:nvPr/>
        </p:nvSpPr>
        <p:spPr>
          <a:xfrm>
            <a:off x="147828" y="1390418"/>
            <a:ext cx="11548535" cy="5602978"/>
          </a:xfrm>
          <a:prstGeom prst="rect">
            <a:avLst/>
          </a:prstGeom>
        </p:spPr>
        <p:txBody>
          <a:bodyPr/>
          <a:lstStyle>
            <a:lvl1pPr marL="316531" indent="-316531" algn="l" rtl="0" eaLnBrk="1" fontAlgn="base" hangingPunct="1">
              <a:spcBef>
                <a:spcPct val="20000"/>
              </a:spcBef>
              <a:spcAft>
                <a:spcPct val="0"/>
              </a:spcAft>
              <a:buFont typeface="Wingdings" charset="2"/>
              <a:buChar char="p"/>
              <a:defRPr kumimoji="1" sz="3200" b="0">
                <a:solidFill>
                  <a:schemeClr val="tx1"/>
                </a:solidFill>
                <a:effectLst/>
                <a:latin typeface="Arial"/>
                <a:ea typeface="黑体"/>
                <a:cs typeface="Arial"/>
              </a:defRPr>
            </a:lvl1pPr>
            <a:lvl2pPr marL="685817" indent="-263776" algn="l" rtl="0" eaLnBrk="1" fontAlgn="base" hangingPunct="1">
              <a:spcBef>
                <a:spcPct val="20000"/>
              </a:spcBef>
              <a:spcAft>
                <a:spcPct val="0"/>
              </a:spcAft>
              <a:buChar char="–"/>
              <a:defRPr kumimoji="1" sz="2800" b="0">
                <a:solidFill>
                  <a:schemeClr val="tx1"/>
                </a:solidFill>
                <a:effectLst/>
                <a:latin typeface="Arial"/>
                <a:ea typeface="黑体"/>
                <a:cs typeface="Arial"/>
              </a:defRPr>
            </a:lvl2pPr>
            <a:lvl3pPr marL="1055103" indent="-211021" algn="l" rtl="0" eaLnBrk="1" fontAlgn="base" hangingPunct="1">
              <a:spcBef>
                <a:spcPct val="20000"/>
              </a:spcBef>
              <a:spcAft>
                <a:spcPct val="0"/>
              </a:spcAft>
              <a:buChar char="•"/>
              <a:defRPr kumimoji="1" sz="2400" b="0">
                <a:solidFill>
                  <a:schemeClr val="tx1"/>
                </a:solidFill>
                <a:effectLst/>
                <a:latin typeface="Arial"/>
                <a:ea typeface="黑体"/>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a:lstStyle>
          <a:p>
            <a:pPr>
              <a:lnSpc>
                <a:spcPct val="150000"/>
              </a:lnSpc>
              <a:buFont typeface="Wingdings" panose="05000000000000000000" pitchFamily="2" charset="2"/>
              <a:buChar char="Ø"/>
            </a:pPr>
            <a:r>
              <a:rPr lang="zh-CN" altLang="zh-CN" sz="2400" kern="0" dirty="0">
                <a:latin typeface="微软雅黑" panose="020B0503020204020204" pitchFamily="82" charset="2"/>
                <a:ea typeface="微软雅黑" panose="020B0503020204020204" pitchFamily="82" charset="2"/>
              </a:rPr>
              <a:t>嵌入式</a:t>
            </a:r>
            <a:r>
              <a:rPr lang="en-US" altLang="zh-CN" sz="2400" kern="0" dirty="0">
                <a:latin typeface="微软雅黑" panose="020B0503020204020204" pitchFamily="82" charset="2"/>
                <a:ea typeface="微软雅黑" panose="020B0503020204020204" pitchFamily="82" charset="2"/>
              </a:rPr>
              <a:t>SQL</a:t>
            </a:r>
            <a:r>
              <a:rPr lang="zh-CN" altLang="en-US" sz="2400" kern="0" dirty="0">
                <a:latin typeface="微软雅黑" panose="020B0503020204020204" pitchFamily="82" charset="2"/>
                <a:ea typeface="微软雅黑" panose="020B0503020204020204" pitchFamily="82" charset="2"/>
              </a:rPr>
              <a:t>（</a:t>
            </a:r>
            <a:r>
              <a:rPr lang="en-US" altLang="zh-CN" sz="2400" kern="0" dirty="0">
                <a:latin typeface="微软雅黑" panose="020B0503020204020204" pitchFamily="82" charset="2"/>
                <a:ea typeface="微软雅黑" panose="020B0503020204020204" pitchFamily="82" charset="2"/>
              </a:rPr>
              <a:t>Embedded SQL</a:t>
            </a:r>
            <a:r>
              <a:rPr lang="zh-CN" altLang="zh-CN" sz="2400" kern="0" dirty="0">
                <a:latin typeface="微软雅黑" panose="020B0503020204020204" pitchFamily="82" charset="2"/>
                <a:ea typeface="微软雅黑" panose="020B0503020204020204" pitchFamily="82" charset="2"/>
              </a:rPr>
              <a:t>，</a:t>
            </a:r>
            <a:r>
              <a:rPr lang="en-US" altLang="zh-CN" sz="2400" kern="0" dirty="0">
                <a:latin typeface="微软雅黑" panose="020B0503020204020204" pitchFamily="82" charset="2"/>
                <a:ea typeface="微软雅黑" panose="020B0503020204020204" pitchFamily="82" charset="2"/>
              </a:rPr>
              <a:t>ESQL</a:t>
            </a:r>
            <a:r>
              <a:rPr lang="zh-CN" altLang="en-US" sz="2400" kern="0" dirty="0">
                <a:latin typeface="微软雅黑" panose="020B0503020204020204" pitchFamily="82" charset="2"/>
                <a:ea typeface="微软雅黑" panose="020B0503020204020204" pitchFamily="82" charset="2"/>
              </a:rPr>
              <a:t>）</a:t>
            </a:r>
            <a:r>
              <a:rPr lang="zh-CN" altLang="zh-CN" sz="2400" kern="0" dirty="0">
                <a:latin typeface="微软雅黑" panose="020B0503020204020204" pitchFamily="82" charset="2"/>
                <a:ea typeface="微软雅黑" panose="020B0503020204020204" pitchFamily="82" charset="2"/>
              </a:rPr>
              <a:t>是将</a:t>
            </a:r>
            <a:r>
              <a:rPr lang="en-US" altLang="zh-CN" sz="2400" kern="0" dirty="0">
                <a:latin typeface="微软雅黑" panose="020B0503020204020204" pitchFamily="82" charset="2"/>
                <a:ea typeface="微软雅黑" panose="020B0503020204020204" pitchFamily="82" charset="2"/>
              </a:rPr>
              <a:t>SQL</a:t>
            </a:r>
            <a:r>
              <a:rPr lang="zh-CN" altLang="zh-CN" sz="2400" kern="0" dirty="0">
                <a:latin typeface="微软雅黑" panose="020B0503020204020204" pitchFamily="82" charset="2"/>
                <a:ea typeface="微软雅黑" panose="020B0503020204020204" pitchFamily="82" charset="2"/>
              </a:rPr>
              <a:t>语句嵌入到程序设计语言中</a:t>
            </a:r>
            <a:endParaRPr lang="en-US" altLang="zh-CN" sz="2400" kern="0" dirty="0">
              <a:latin typeface="微软雅黑" panose="020B0503020204020204" pitchFamily="82" charset="2"/>
              <a:ea typeface="微软雅黑" panose="020B0503020204020204" pitchFamily="82" charset="2"/>
            </a:endParaRPr>
          </a:p>
          <a:p>
            <a:pPr lvl="1">
              <a:lnSpc>
                <a:spcPct val="150000"/>
              </a:lnSpc>
              <a:buFont typeface="Wingdings" panose="05000000000000000000" pitchFamily="2" charset="2"/>
              <a:buChar char="Ø"/>
            </a:pPr>
            <a:r>
              <a:rPr lang="zh-CN" altLang="zh-CN" sz="2000" dirty="0">
                <a:latin typeface="微软雅黑" panose="020B0503020204020204" pitchFamily="82" charset="2"/>
                <a:ea typeface="微软雅黑" panose="020B0503020204020204" pitchFamily="82" charset="2"/>
              </a:rPr>
              <a:t>被嵌入的程序设计语言称为</a:t>
            </a:r>
            <a:r>
              <a:rPr lang="zh-CN" altLang="zh-CN" sz="2000" dirty="0">
                <a:solidFill>
                  <a:srgbClr val="743481"/>
                </a:solidFill>
                <a:latin typeface="微软雅黑" panose="020B0503020204020204" pitchFamily="82" charset="2"/>
                <a:ea typeface="微软雅黑" panose="020B0503020204020204" pitchFamily="82" charset="2"/>
              </a:rPr>
              <a:t>宿主语言</a:t>
            </a:r>
            <a:r>
              <a:rPr lang="zh-CN" altLang="zh-CN" sz="2000" dirty="0">
                <a:latin typeface="微软雅黑" panose="020B0503020204020204" pitchFamily="82" charset="2"/>
                <a:ea typeface="微软雅黑" panose="020B0503020204020204" pitchFamily="82" charset="2"/>
              </a:rPr>
              <a:t>，如</a:t>
            </a:r>
            <a:r>
              <a:rPr lang="en-US" altLang="zh-CN" sz="2000" dirty="0">
                <a:latin typeface="微软雅黑" panose="020B0503020204020204" pitchFamily="82" charset="2"/>
                <a:ea typeface="微软雅黑" panose="020B0503020204020204" pitchFamily="82" charset="2"/>
              </a:rPr>
              <a:t>C</a:t>
            </a:r>
            <a:r>
              <a:rPr lang="zh-CN" altLang="zh-CN" sz="2000" dirty="0">
                <a:latin typeface="微软雅黑" panose="020B0503020204020204" pitchFamily="82" charset="2"/>
                <a:ea typeface="微软雅黑" panose="020B0503020204020204" pitchFamily="82" charset="2"/>
              </a:rPr>
              <a:t>、</a:t>
            </a:r>
            <a:r>
              <a:rPr lang="en-US" altLang="zh-CN" sz="2000" dirty="0">
                <a:latin typeface="微软雅黑" panose="020B0503020204020204" pitchFamily="82" charset="2"/>
                <a:ea typeface="微软雅黑" panose="020B0503020204020204" pitchFamily="82" charset="2"/>
              </a:rPr>
              <a:t>C++</a:t>
            </a:r>
            <a:r>
              <a:rPr lang="zh-CN" altLang="zh-CN" sz="2000" dirty="0">
                <a:latin typeface="微软雅黑" panose="020B0503020204020204" pitchFamily="82" charset="2"/>
                <a:ea typeface="微软雅黑" panose="020B0503020204020204" pitchFamily="82" charset="2"/>
              </a:rPr>
              <a:t>、</a:t>
            </a:r>
            <a:r>
              <a:rPr lang="en-US" altLang="zh-CN" sz="2000" dirty="0">
                <a:latin typeface="微软雅黑" panose="020B0503020204020204" pitchFamily="82" charset="2"/>
                <a:ea typeface="微软雅黑" panose="020B0503020204020204" pitchFamily="82" charset="2"/>
              </a:rPr>
              <a:t>Java</a:t>
            </a:r>
            <a:r>
              <a:rPr lang="zh-CN" altLang="zh-CN" sz="2000" dirty="0">
                <a:latin typeface="微软雅黑" panose="020B0503020204020204" pitchFamily="82" charset="2"/>
                <a:ea typeface="微软雅黑" panose="020B0503020204020204" pitchFamily="82" charset="2"/>
              </a:rPr>
              <a:t>等 </a:t>
            </a:r>
            <a:endParaRPr lang="en-US" altLang="zh-CN" sz="2000" kern="0" dirty="0">
              <a:latin typeface="微软雅黑" panose="020B0503020204020204" pitchFamily="82" charset="2"/>
              <a:ea typeface="微软雅黑" panose="020B0503020204020204" pitchFamily="82" charset="2"/>
            </a:endParaRPr>
          </a:p>
          <a:p>
            <a:pPr>
              <a:lnSpc>
                <a:spcPct val="150000"/>
              </a:lnSpc>
              <a:buFont typeface="Wingdings" panose="05000000000000000000" pitchFamily="2" charset="2"/>
              <a:buChar char="Ø"/>
            </a:pPr>
            <a:r>
              <a:rPr lang="en-US" altLang="zh-CN" sz="2400" kern="0" dirty="0">
                <a:latin typeface="微软雅黑" panose="020B0503020204020204" pitchFamily="82" charset="2"/>
                <a:ea typeface="微软雅黑" panose="020B0503020204020204" pitchFamily="82" charset="2"/>
              </a:rPr>
              <a:t>JDBC</a:t>
            </a:r>
            <a:r>
              <a:rPr lang="zh-CN" altLang="en-US" sz="2400" kern="0" dirty="0">
                <a:latin typeface="微软雅黑" panose="020B0503020204020204" pitchFamily="82" charset="2"/>
                <a:ea typeface="微软雅黑" panose="020B0503020204020204" pitchFamily="82" charset="2"/>
              </a:rPr>
              <a:t>：</a:t>
            </a:r>
            <a:r>
              <a:rPr lang="en-US" altLang="zh-CN" sz="2400" dirty="0">
                <a:latin typeface="微软雅黑" panose="020B0503020204020204" pitchFamily="82" charset="2"/>
                <a:ea typeface="微软雅黑" panose="020B0503020204020204" pitchFamily="82" charset="2"/>
                <a:cs typeface="Times New Roman" panose="02020603050405020304" pitchFamily="18" charset="0"/>
              </a:rPr>
              <a:t> Java Database Connectivity</a:t>
            </a:r>
            <a:r>
              <a:rPr lang="zh-CN" altLang="zh-CN" sz="2400" dirty="0">
                <a:latin typeface="微软雅黑" panose="020B0503020204020204" pitchFamily="82" charset="2"/>
                <a:ea typeface="微软雅黑" panose="020B0503020204020204" pitchFamily="82" charset="2"/>
                <a:cs typeface="Times New Roman" panose="02020603050405020304" pitchFamily="18" charset="0"/>
              </a:rPr>
              <a:t>，</a:t>
            </a:r>
            <a:r>
              <a:rPr lang="en-US" altLang="zh-CN" sz="2400" dirty="0">
                <a:latin typeface="微软雅黑" panose="020B0503020204020204" pitchFamily="82" charset="2"/>
                <a:ea typeface="微软雅黑" panose="020B0503020204020204" pitchFamily="82" charset="2"/>
                <a:cs typeface="Times New Roman" panose="02020603050405020304" pitchFamily="18" charset="0"/>
              </a:rPr>
              <a:t>Java</a:t>
            </a:r>
            <a:r>
              <a:rPr lang="zh-CN" altLang="zh-CN" sz="2400" dirty="0">
                <a:latin typeface="微软雅黑" panose="020B0503020204020204" pitchFamily="82" charset="2"/>
                <a:ea typeface="微软雅黑" panose="020B0503020204020204" pitchFamily="82" charset="2"/>
                <a:cs typeface="Times New Roman" panose="02020603050405020304" pitchFamily="18" charset="0"/>
              </a:rPr>
              <a:t>数据库连接</a:t>
            </a:r>
            <a:endParaRPr lang="en-US" altLang="zh-CN" sz="2400" dirty="0">
              <a:latin typeface="微软雅黑" panose="020B0503020204020204" pitchFamily="82" charset="2"/>
              <a:ea typeface="微软雅黑" panose="020B0503020204020204" pitchFamily="82" charset="2"/>
              <a:cs typeface="Times New Roman" panose="02020603050405020304" pitchFamily="18" charset="0"/>
            </a:endParaRPr>
          </a:p>
          <a:p>
            <a:pPr lvl="1">
              <a:lnSpc>
                <a:spcPct val="150000"/>
              </a:lnSpc>
              <a:buFont typeface="Wingdings" panose="05000000000000000000" pitchFamily="2" charset="2"/>
              <a:buChar char="Ø"/>
            </a:pPr>
            <a:r>
              <a:rPr lang="en-US" altLang="zh-CN" sz="2000" dirty="0">
                <a:latin typeface="微软雅黑" panose="020B0503020204020204" pitchFamily="82" charset="2"/>
                <a:ea typeface="微软雅黑" panose="020B0503020204020204" pitchFamily="82" charset="2"/>
                <a:cs typeface="Times New Roman" panose="02020603050405020304" pitchFamily="18" charset="0"/>
              </a:rPr>
              <a:t>JDBC</a:t>
            </a:r>
            <a:r>
              <a:rPr lang="zh-CN" altLang="zh-CN" sz="2000" dirty="0">
                <a:latin typeface="微软雅黑" panose="020B0503020204020204" pitchFamily="82" charset="2"/>
                <a:ea typeface="微软雅黑" panose="020B0503020204020204" pitchFamily="82" charset="2"/>
                <a:cs typeface="Times New Roman" panose="02020603050405020304" pitchFamily="18" charset="0"/>
              </a:rPr>
              <a:t>提供</a:t>
            </a:r>
            <a:r>
              <a:rPr lang="en-US" altLang="zh-CN" sz="2000" dirty="0">
                <a:latin typeface="微软雅黑" panose="020B0503020204020204" pitchFamily="82" charset="2"/>
                <a:ea typeface="微软雅黑" panose="020B0503020204020204" pitchFamily="82" charset="2"/>
                <a:cs typeface="Times New Roman" panose="02020603050405020304" pitchFamily="18" charset="0"/>
              </a:rPr>
              <a:t>Java</a:t>
            </a:r>
            <a:r>
              <a:rPr lang="zh-CN" altLang="zh-CN" sz="2000" dirty="0">
                <a:latin typeface="微软雅黑" panose="020B0503020204020204" pitchFamily="82" charset="2"/>
                <a:ea typeface="微软雅黑" panose="020B0503020204020204" pitchFamily="82" charset="2"/>
                <a:cs typeface="Times New Roman" panose="02020603050405020304" pitchFamily="18" charset="0"/>
              </a:rPr>
              <a:t>程序访问数据库的标准接口，</a:t>
            </a:r>
            <a:r>
              <a:rPr lang="en-US" altLang="zh-CN" sz="2000" dirty="0">
                <a:latin typeface="微软雅黑" panose="020B0503020204020204" pitchFamily="82" charset="2"/>
                <a:ea typeface="微软雅黑" panose="020B0503020204020204" pitchFamily="82" charset="2"/>
                <a:cs typeface="Times New Roman" panose="02020603050405020304" pitchFamily="18" charset="0"/>
              </a:rPr>
              <a:t>Java</a:t>
            </a:r>
            <a:r>
              <a:rPr lang="zh-CN" altLang="zh-CN" sz="2000" dirty="0">
                <a:latin typeface="微软雅黑" panose="020B0503020204020204" pitchFamily="82" charset="2"/>
                <a:ea typeface="微软雅黑" panose="020B0503020204020204" pitchFamily="82" charset="2"/>
                <a:cs typeface="Times New Roman" panose="02020603050405020304" pitchFamily="18" charset="0"/>
              </a:rPr>
              <a:t>应用程序可以基于</a:t>
            </a:r>
            <a:r>
              <a:rPr lang="en-US" altLang="zh-CN" sz="2000" dirty="0">
                <a:latin typeface="微软雅黑" panose="020B0503020204020204" pitchFamily="82" charset="2"/>
                <a:ea typeface="微软雅黑" panose="020B0503020204020204" pitchFamily="82" charset="2"/>
                <a:cs typeface="Times New Roman" panose="02020603050405020304" pitchFamily="18" charset="0"/>
              </a:rPr>
              <a:t>JDBC</a:t>
            </a:r>
            <a:r>
              <a:rPr lang="zh-CN" altLang="zh-CN" sz="2000" dirty="0">
                <a:latin typeface="微软雅黑" panose="020B0503020204020204" pitchFamily="82" charset="2"/>
                <a:ea typeface="微软雅黑" panose="020B0503020204020204" pitchFamily="82" charset="2"/>
                <a:cs typeface="Times New Roman" panose="02020603050405020304" pitchFamily="18" charset="0"/>
              </a:rPr>
              <a:t>访问不同类型的数据库。 </a:t>
            </a:r>
            <a:endParaRPr lang="en-US" altLang="zh-CN" sz="2000" kern="0" dirty="0">
              <a:latin typeface="微软雅黑" panose="020B0503020204020204" pitchFamily="82" charset="2"/>
              <a:ea typeface="微软雅黑" panose="020B0503020204020204" pitchFamily="82" charset="2"/>
            </a:endParaRPr>
          </a:p>
          <a:p>
            <a:pPr>
              <a:lnSpc>
                <a:spcPct val="150000"/>
              </a:lnSpc>
              <a:buFont typeface="Wingdings" panose="05000000000000000000" pitchFamily="2" charset="2"/>
              <a:buChar char="Ø"/>
            </a:pPr>
            <a:r>
              <a:rPr lang="en-US" altLang="zh-CN" sz="2400" kern="0" dirty="0">
                <a:latin typeface="微软雅黑" panose="020B0503020204020204" pitchFamily="82" charset="2"/>
                <a:ea typeface="微软雅黑" panose="020B0503020204020204" pitchFamily="82" charset="2"/>
              </a:rPr>
              <a:t>ODBC</a:t>
            </a:r>
            <a:r>
              <a:rPr lang="zh-CN" altLang="en-US" sz="2400" kern="0" dirty="0">
                <a:latin typeface="微软雅黑" panose="020B0503020204020204" pitchFamily="82" charset="2"/>
                <a:ea typeface="微软雅黑" panose="020B0503020204020204" pitchFamily="82" charset="2"/>
              </a:rPr>
              <a:t>：</a:t>
            </a:r>
            <a:r>
              <a:rPr lang="en-US" altLang="zh-CN" sz="2400" dirty="0">
                <a:latin typeface="微软雅黑" panose="020B0503020204020204" pitchFamily="82" charset="2"/>
                <a:ea typeface="微软雅黑" panose="020B0503020204020204" pitchFamily="82" charset="2"/>
              </a:rPr>
              <a:t> Open Database Connectivity</a:t>
            </a:r>
            <a:r>
              <a:rPr lang="zh-CN" altLang="zh-CN" sz="2400" dirty="0">
                <a:latin typeface="微软雅黑" panose="020B0503020204020204" pitchFamily="82" charset="2"/>
                <a:ea typeface="微软雅黑" panose="020B0503020204020204" pitchFamily="82" charset="2"/>
              </a:rPr>
              <a:t>，开放数据库连接</a:t>
            </a:r>
            <a:endParaRPr lang="en-US" altLang="zh-CN" sz="2400" dirty="0">
              <a:latin typeface="微软雅黑" panose="020B0503020204020204" pitchFamily="82" charset="2"/>
              <a:ea typeface="微软雅黑" panose="020B0503020204020204" pitchFamily="82" charset="2"/>
            </a:endParaRPr>
          </a:p>
          <a:p>
            <a:pPr lvl="1">
              <a:lnSpc>
                <a:spcPct val="150000"/>
              </a:lnSpc>
              <a:buFont typeface="Wingdings" panose="05000000000000000000" pitchFamily="2" charset="2"/>
              <a:buChar char="Ø"/>
            </a:pPr>
            <a:r>
              <a:rPr lang="zh-CN" altLang="zh-CN" sz="2000" dirty="0">
                <a:latin typeface="微软雅黑" panose="020B0503020204020204" pitchFamily="82" charset="2"/>
                <a:ea typeface="微软雅黑" panose="020B0503020204020204" pitchFamily="82" charset="2"/>
              </a:rPr>
              <a:t>有</a:t>
            </a:r>
            <a:r>
              <a:rPr lang="zh-CN" altLang="zh-CN" sz="2000" dirty="0">
                <a:solidFill>
                  <a:srgbClr val="743481"/>
                </a:solidFill>
                <a:latin typeface="微软雅黑" panose="020B0503020204020204" pitchFamily="82" charset="2"/>
                <a:ea typeface="微软雅黑" panose="020B0503020204020204" pitchFamily="82" charset="2"/>
              </a:rPr>
              <a:t>统一</a:t>
            </a:r>
            <a:r>
              <a:rPr lang="zh-CN" altLang="zh-CN" sz="2000" dirty="0">
                <a:latin typeface="微软雅黑" panose="020B0503020204020204" pitchFamily="82" charset="2"/>
                <a:ea typeface="微软雅黑" panose="020B0503020204020204" pitchFamily="82" charset="2"/>
              </a:rPr>
              <a:t>的访问数据库的接口，并为不同的数据库系统实现了相应的</a:t>
            </a:r>
            <a:r>
              <a:rPr lang="en-US" altLang="zh-CN" sz="2000" dirty="0">
                <a:solidFill>
                  <a:srgbClr val="743481"/>
                </a:solidFill>
                <a:latin typeface="微软雅黑" panose="020B0503020204020204" pitchFamily="82" charset="2"/>
                <a:ea typeface="微软雅黑" panose="020B0503020204020204" pitchFamily="82" charset="2"/>
              </a:rPr>
              <a:t>ODBC</a:t>
            </a:r>
            <a:r>
              <a:rPr lang="zh-CN" altLang="zh-CN" sz="2000" dirty="0">
                <a:solidFill>
                  <a:srgbClr val="743481"/>
                </a:solidFill>
                <a:latin typeface="微软雅黑" panose="020B0503020204020204" pitchFamily="82" charset="2"/>
                <a:ea typeface="微软雅黑" panose="020B0503020204020204" pitchFamily="82" charset="2"/>
              </a:rPr>
              <a:t>驱动程序</a:t>
            </a:r>
            <a:r>
              <a:rPr lang="zh-CN" altLang="zh-CN" sz="2000" dirty="0">
                <a:latin typeface="微软雅黑" panose="020B0503020204020204" pitchFamily="82" charset="2"/>
                <a:ea typeface="微软雅黑" panose="020B0503020204020204" pitchFamily="82" charset="2"/>
              </a:rPr>
              <a:t>。</a:t>
            </a:r>
            <a:endParaRPr lang="zh-CN" altLang="en-US" sz="2000" kern="0" dirty="0">
              <a:latin typeface="微软雅黑" panose="020B0503020204020204" pitchFamily="82" charset="2"/>
              <a:ea typeface="微软雅黑" panose="020B0503020204020204" pitchFamily="82" charset="2"/>
            </a:endParaRPr>
          </a:p>
        </p:txBody>
      </p:sp>
    </p:spTree>
    <p:extLst>
      <p:ext uri="{BB962C8B-B14F-4D97-AF65-F5344CB8AC3E}">
        <p14:creationId xmlns:p14="http://schemas.microsoft.com/office/powerpoint/2010/main" val="2482670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338664" y="3830250"/>
            <a:ext cx="11719985" cy="1703051"/>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6" name="Shape18">
            <a:extLst>
              <a:ext uri="{FF2B5EF4-FFF2-40B4-BE49-F238E27FC236}">
                <a16:creationId xmlns:a16="http://schemas.microsoft.com/office/drawing/2014/main" id="{CA02947C-86FA-43A0-AEA7-1533075A3978}"/>
              </a:ext>
            </a:extLst>
          </p:cNvPr>
          <p:cNvSpPr/>
          <p:nvPr/>
        </p:nvSpPr>
        <p:spPr>
          <a:xfrm>
            <a:off x="338664" y="1545389"/>
            <a:ext cx="11719985" cy="2060692"/>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嵌入式</a:t>
            </a:r>
            <a:r>
              <a:rPr lang="en-US" altLang="zh-CN" dirty="0"/>
              <a:t>SQL</a:t>
            </a:r>
            <a:endParaRPr kumimoji="1" lang="zh-CN" altLang="en-US" dirty="0"/>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21732" y="1717737"/>
            <a:ext cx="11548535" cy="5602978"/>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嵌入式</a:t>
            </a:r>
            <a:r>
              <a:rPr lang="en-US" altLang="zh-CN" sz="2400" dirty="0">
                <a:latin typeface="微软雅黑" panose="020B0503020204020204" pitchFamily="82" charset="2"/>
                <a:ea typeface="微软雅黑" panose="020B0503020204020204" pitchFamily="82" charset="2"/>
              </a:rPr>
              <a:t>SQL</a:t>
            </a:r>
            <a:r>
              <a:rPr lang="zh-CN" altLang="en-US" sz="2400" dirty="0">
                <a:latin typeface="微软雅黑" panose="020B0503020204020204" pitchFamily="82" charset="2"/>
                <a:ea typeface="微软雅黑" panose="020B0503020204020204" pitchFamily="82" charset="2"/>
              </a:rPr>
              <a:t>（</a:t>
            </a:r>
            <a:r>
              <a:rPr lang="en-US" altLang="zh-CN" sz="2400" dirty="0">
                <a:latin typeface="微软雅黑" panose="020B0503020204020204" pitchFamily="82" charset="2"/>
                <a:ea typeface="微软雅黑" panose="020B0503020204020204" pitchFamily="82" charset="2"/>
              </a:rPr>
              <a:t>Embedded SQL</a:t>
            </a:r>
            <a:r>
              <a:rPr lang="zh-CN" altLang="zh-CN" sz="2400" dirty="0">
                <a:latin typeface="微软雅黑" panose="020B0503020204020204" pitchFamily="82" charset="2"/>
                <a:ea typeface="微软雅黑" panose="020B0503020204020204" pitchFamily="82" charset="2"/>
              </a:rPr>
              <a:t>，</a:t>
            </a:r>
            <a:r>
              <a:rPr lang="en-US" altLang="zh-CN" sz="2400" dirty="0">
                <a:latin typeface="微软雅黑" panose="020B0503020204020204" pitchFamily="82" charset="2"/>
                <a:ea typeface="微软雅黑" panose="020B0503020204020204" pitchFamily="82" charset="2"/>
              </a:rPr>
              <a:t>ESQL</a:t>
            </a:r>
            <a:r>
              <a:rPr lang="zh-CN" altLang="en-US" sz="2400" dirty="0">
                <a:latin typeface="微软雅黑" panose="020B0503020204020204" pitchFamily="82" charset="2"/>
                <a:ea typeface="微软雅黑" panose="020B0503020204020204" pitchFamily="82" charset="2"/>
              </a:rPr>
              <a:t>）</a:t>
            </a:r>
            <a:r>
              <a:rPr lang="zh-CN" altLang="zh-CN" sz="2400" dirty="0">
                <a:latin typeface="微软雅黑" panose="020B0503020204020204" pitchFamily="82" charset="2"/>
                <a:ea typeface="微软雅黑" panose="020B0503020204020204" pitchFamily="82" charset="2"/>
              </a:rPr>
              <a:t>是将</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语句嵌入到程序设计语言中</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被嵌入的程序设计语言称为</a:t>
            </a:r>
            <a:r>
              <a:rPr lang="zh-CN" altLang="zh-CN" sz="2400" dirty="0">
                <a:solidFill>
                  <a:srgbClr val="743481"/>
                </a:solidFill>
                <a:latin typeface="微软雅黑" panose="020B0503020204020204" pitchFamily="82" charset="2"/>
                <a:ea typeface="微软雅黑" panose="020B0503020204020204" pitchFamily="82" charset="2"/>
              </a:rPr>
              <a:t>宿主语言</a:t>
            </a:r>
            <a:r>
              <a:rPr lang="zh-CN" altLang="zh-CN" sz="2400" dirty="0">
                <a:latin typeface="微软雅黑" panose="020B0503020204020204" pitchFamily="82" charset="2"/>
                <a:ea typeface="微软雅黑" panose="020B0503020204020204" pitchFamily="82" charset="2"/>
              </a:rPr>
              <a:t>，如</a:t>
            </a:r>
            <a:r>
              <a:rPr lang="en-US" altLang="zh-CN" sz="2400" dirty="0">
                <a:latin typeface="微软雅黑" panose="020B0503020204020204" pitchFamily="82" charset="2"/>
                <a:ea typeface="微软雅黑" panose="020B0503020204020204" pitchFamily="82" charset="2"/>
              </a:rPr>
              <a:t>C</a:t>
            </a:r>
            <a:r>
              <a:rPr lang="zh-CN" altLang="zh-CN" sz="2400" dirty="0">
                <a:latin typeface="微软雅黑" panose="020B0503020204020204" pitchFamily="82" charset="2"/>
                <a:ea typeface="微软雅黑" panose="020B0503020204020204" pitchFamily="82" charset="2"/>
              </a:rPr>
              <a:t>、</a:t>
            </a:r>
            <a:r>
              <a:rPr lang="en-US" altLang="zh-CN" sz="2400" dirty="0">
                <a:latin typeface="微软雅黑" panose="020B0503020204020204" pitchFamily="82" charset="2"/>
                <a:ea typeface="微软雅黑" panose="020B0503020204020204" pitchFamily="82" charset="2"/>
              </a:rPr>
              <a:t>C++</a:t>
            </a:r>
            <a:r>
              <a:rPr lang="zh-CN" altLang="zh-CN" sz="2400" dirty="0">
                <a:latin typeface="微软雅黑" panose="020B0503020204020204" pitchFamily="82" charset="2"/>
                <a:ea typeface="微软雅黑" panose="020B0503020204020204" pitchFamily="82" charset="2"/>
              </a:rPr>
              <a:t>、</a:t>
            </a:r>
            <a:r>
              <a:rPr lang="en-US" altLang="zh-CN" sz="2400" dirty="0">
                <a:latin typeface="微软雅黑" panose="020B0503020204020204" pitchFamily="82" charset="2"/>
                <a:ea typeface="微软雅黑" panose="020B0503020204020204" pitchFamily="82" charset="2"/>
              </a:rPr>
              <a:t>Java</a:t>
            </a:r>
            <a:r>
              <a:rPr lang="zh-CN" altLang="zh-CN" sz="2400" dirty="0">
                <a:latin typeface="微软雅黑" panose="020B0503020204020204" pitchFamily="82" charset="2"/>
                <a:ea typeface="微软雅黑" panose="020B0503020204020204" pitchFamily="82" charset="2"/>
              </a:rPr>
              <a:t>等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通过调用宿主语言中可以用来访问数据库的</a:t>
            </a:r>
            <a:r>
              <a:rPr lang="zh-CN" altLang="zh-CN" sz="2400" dirty="0">
                <a:solidFill>
                  <a:srgbClr val="743481"/>
                </a:solidFill>
                <a:latin typeface="微软雅黑" panose="020B0503020204020204" pitchFamily="82" charset="2"/>
                <a:ea typeface="微软雅黑" panose="020B0503020204020204" pitchFamily="82" charset="2"/>
              </a:rPr>
              <a:t>包</a:t>
            </a:r>
            <a:r>
              <a:rPr lang="zh-CN" altLang="zh-CN" sz="2400" dirty="0">
                <a:latin typeface="微软雅黑" panose="020B0503020204020204" pitchFamily="82" charset="2"/>
                <a:ea typeface="微软雅黑" panose="020B0503020204020204" pitchFamily="82" charset="2"/>
              </a:rPr>
              <a:t>或</a:t>
            </a:r>
            <a:r>
              <a:rPr lang="zh-CN" altLang="zh-CN" sz="2400" dirty="0">
                <a:solidFill>
                  <a:srgbClr val="743481"/>
                </a:solidFill>
                <a:latin typeface="微软雅黑" panose="020B0503020204020204" pitchFamily="82" charset="2"/>
                <a:ea typeface="微软雅黑" panose="020B0503020204020204" pitchFamily="82" charset="2"/>
              </a:rPr>
              <a:t>库</a:t>
            </a:r>
            <a:r>
              <a:rPr lang="zh-CN" altLang="zh-CN" sz="2400" dirty="0">
                <a:latin typeface="微软雅黑" panose="020B0503020204020204" pitchFamily="82" charset="2"/>
                <a:ea typeface="微软雅黑" panose="020B0503020204020204" pitchFamily="82" charset="2"/>
              </a:rPr>
              <a:t>，可以达到使用嵌入式</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来访问数据库的目的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在使用嵌入式</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访问数据库</a:t>
            </a:r>
            <a:r>
              <a:rPr lang="zh-CN" altLang="en-US" sz="2400" dirty="0">
                <a:latin typeface="微软雅黑" panose="020B0503020204020204" pitchFamily="82" charset="2"/>
                <a:ea typeface="微软雅黑" panose="020B0503020204020204" pitchFamily="82" charset="2"/>
              </a:rPr>
              <a:t>的步骤：</a:t>
            </a:r>
            <a:endParaRPr lang="en-US" altLang="zh-CN" sz="2400" dirty="0">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solidFill>
                  <a:srgbClr val="00B0F0"/>
                </a:solidFill>
                <a:latin typeface="微软雅黑" panose="020B0503020204020204" pitchFamily="82" charset="2"/>
                <a:ea typeface="微软雅黑" panose="020B0503020204020204" pitchFamily="82" charset="2"/>
              </a:rPr>
              <a:t>建立</a:t>
            </a:r>
            <a:r>
              <a:rPr lang="zh-CN" altLang="zh-CN" sz="2000" dirty="0">
                <a:latin typeface="微软雅黑" panose="020B0503020204020204" pitchFamily="82" charset="2"/>
                <a:ea typeface="微软雅黑" panose="020B0503020204020204" pitchFamily="82" charset="2"/>
              </a:rPr>
              <a:t>与数据库的</a:t>
            </a:r>
            <a:r>
              <a:rPr lang="zh-CN" altLang="zh-CN" sz="2000" dirty="0">
                <a:solidFill>
                  <a:srgbClr val="00B0F0"/>
                </a:solidFill>
                <a:latin typeface="微软雅黑" panose="020B0503020204020204" pitchFamily="82" charset="2"/>
                <a:ea typeface="微软雅黑" panose="020B0503020204020204" pitchFamily="82" charset="2"/>
              </a:rPr>
              <a:t>连接</a:t>
            </a:r>
            <a:r>
              <a:rPr lang="zh-CN" altLang="zh-CN" sz="2000" dirty="0">
                <a:latin typeface="微软雅黑" panose="020B0503020204020204" pitchFamily="82" charset="2"/>
                <a:ea typeface="微软雅黑" panose="020B0503020204020204" pitchFamily="82" charset="2"/>
              </a:rPr>
              <a:t>，以验证访问的合法性 </a:t>
            </a:r>
            <a:endParaRPr lang="en-US" altLang="zh-CN" sz="2000" dirty="0">
              <a:solidFill>
                <a:srgbClr val="0070C0"/>
              </a:solidFill>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使用嵌入式</a:t>
            </a:r>
            <a:r>
              <a:rPr lang="en-US" altLang="zh-CN" sz="2000" dirty="0">
                <a:latin typeface="微软雅黑" panose="020B0503020204020204" pitchFamily="82" charset="2"/>
                <a:ea typeface="微软雅黑" panose="020B0503020204020204" pitchFamily="82" charset="2"/>
              </a:rPr>
              <a:t>SQL</a:t>
            </a:r>
            <a:r>
              <a:rPr lang="zh-CN" altLang="zh-CN" sz="2000" dirty="0">
                <a:solidFill>
                  <a:srgbClr val="00B0F0"/>
                </a:solidFill>
                <a:latin typeface="微软雅黑" panose="020B0503020204020204" pitchFamily="82" charset="2"/>
                <a:ea typeface="微软雅黑" panose="020B0503020204020204" pitchFamily="82" charset="2"/>
              </a:rPr>
              <a:t>来访问数据库 </a:t>
            </a:r>
            <a:endParaRPr lang="en-US" altLang="zh-CN" sz="2000" dirty="0">
              <a:solidFill>
                <a:srgbClr val="00B0F0"/>
              </a:solidFill>
              <a:latin typeface="微软雅黑" panose="020B0503020204020204" pitchFamily="82" charset="2"/>
              <a:ea typeface="微软雅黑" panose="020B0503020204020204" pitchFamily="82" charset="2"/>
            </a:endParaRPr>
          </a:p>
          <a:p>
            <a:pPr lvl="1">
              <a:buFont typeface="Wingdings" panose="05000000000000000000" pitchFamily="2" charset="2"/>
              <a:buChar char="l"/>
            </a:pPr>
            <a:r>
              <a:rPr lang="zh-CN" altLang="zh-CN" sz="2000" dirty="0">
                <a:latin typeface="微软雅黑" panose="020B0503020204020204" pitchFamily="82" charset="2"/>
                <a:ea typeface="微软雅黑" panose="020B0503020204020204" pitchFamily="82" charset="2"/>
              </a:rPr>
              <a:t>释放所占用的连接资源，</a:t>
            </a:r>
            <a:r>
              <a:rPr lang="zh-CN" altLang="zh-CN" sz="2000" dirty="0">
                <a:solidFill>
                  <a:srgbClr val="00B0F0"/>
                </a:solidFill>
                <a:latin typeface="微软雅黑" panose="020B0503020204020204" pitchFamily="82" charset="2"/>
                <a:ea typeface="微软雅黑" panose="020B0503020204020204" pitchFamily="82" charset="2"/>
              </a:rPr>
              <a:t>关闭</a:t>
            </a:r>
            <a:r>
              <a:rPr lang="zh-CN" altLang="zh-CN" sz="2000" dirty="0">
                <a:latin typeface="微软雅黑" panose="020B0503020204020204" pitchFamily="82" charset="2"/>
                <a:ea typeface="微软雅黑" panose="020B0503020204020204" pitchFamily="82" charset="2"/>
              </a:rPr>
              <a:t>程序与数据库的</a:t>
            </a:r>
            <a:r>
              <a:rPr lang="zh-CN" altLang="zh-CN" sz="2000" dirty="0">
                <a:solidFill>
                  <a:srgbClr val="00B0F0"/>
                </a:solidFill>
                <a:latin typeface="微软雅黑" panose="020B0503020204020204" pitchFamily="82" charset="2"/>
                <a:ea typeface="微软雅黑" panose="020B0503020204020204" pitchFamily="82" charset="2"/>
              </a:rPr>
              <a:t>连接</a:t>
            </a:r>
            <a:r>
              <a:rPr lang="zh-CN" altLang="zh-CN" sz="2000" dirty="0">
                <a:latin typeface="微软雅黑" panose="020B0503020204020204" pitchFamily="82" charset="2"/>
                <a:ea typeface="微软雅黑" panose="020B0503020204020204" pitchFamily="82" charset="2"/>
              </a:rPr>
              <a:t> </a:t>
            </a:r>
            <a:endParaRPr lang="en-US" altLang="zh-CN" sz="2000" dirty="0">
              <a:solidFill>
                <a:srgbClr val="0070C0"/>
              </a:solidFill>
              <a:latin typeface="微软雅黑" panose="020B0503020204020204" pitchFamily="82" charset="2"/>
              <a:ea typeface="微软雅黑" panose="020B0503020204020204" pitchFamily="82" charset="2"/>
            </a:endParaRPr>
          </a:p>
          <a:p>
            <a:pPr lvl="1">
              <a:buFont typeface="Wingdings" panose="05000000000000000000" pitchFamily="2" charset="2"/>
              <a:buChar char="Ø"/>
            </a:pPr>
            <a:endParaRPr lang="zh-CN" altLang="zh-CN" sz="2400" dirty="0">
              <a:solidFill>
                <a:srgbClr val="0070C0"/>
              </a:solidFill>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zh-CN" altLang="en-US" sz="2400" dirty="0">
              <a:latin typeface="微软雅黑" panose="020B0503020204020204" pitchFamily="82" charset="2"/>
              <a:ea typeface="微软雅黑" panose="020B0503020204020204" pitchFamily="82" charset="2"/>
            </a:endParaRPr>
          </a:p>
        </p:txBody>
      </p:sp>
      <p:sp>
        <p:nvSpPr>
          <p:cNvPr id="3" name="页脚占位符 2">
            <a:extLst>
              <a:ext uri="{FF2B5EF4-FFF2-40B4-BE49-F238E27FC236}">
                <a16:creationId xmlns:a16="http://schemas.microsoft.com/office/drawing/2014/main" id="{AB3018C2-D7E3-E6EF-F77D-2DE38F081BD6}"/>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2F49C39E-529F-1B03-A75A-D4A78B4A6397}"/>
              </a:ext>
            </a:extLst>
          </p:cNvPr>
          <p:cNvSpPr>
            <a:spLocks noGrp="1"/>
          </p:cNvSpPr>
          <p:nvPr>
            <p:ph type="sldNum" sz="quarter" idx="12"/>
          </p:nvPr>
        </p:nvSpPr>
        <p:spPr/>
        <p:txBody>
          <a:bodyPr/>
          <a:lstStyle/>
          <a:p>
            <a:fld id="{4B0D34C0-35A8-654C-9FBA-7B4E017BD630}" type="slidenum">
              <a:rPr lang="en-US" altLang="zh-CN" smtClean="0"/>
              <a:t>88</a:t>
            </a:fld>
            <a:endParaRPr kumimoji="1" lang="zh-CN" altLang="en-US"/>
          </a:p>
        </p:txBody>
      </p:sp>
    </p:spTree>
    <p:extLst>
      <p:ext uri="{BB962C8B-B14F-4D97-AF65-F5344CB8AC3E}">
        <p14:creationId xmlns:p14="http://schemas.microsoft.com/office/powerpoint/2010/main" val="19355902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9">
            <a:extLst>
              <a:ext uri="{FF2B5EF4-FFF2-40B4-BE49-F238E27FC236}">
                <a16:creationId xmlns:a16="http://schemas.microsoft.com/office/drawing/2014/main" id="{003226AC-6541-4649-B6AC-1E73BD4D9C4F}"/>
              </a:ext>
            </a:extLst>
          </p:cNvPr>
          <p:cNvSpPr/>
          <p:nvPr/>
        </p:nvSpPr>
        <p:spPr>
          <a:xfrm>
            <a:off x="277365" y="3624867"/>
            <a:ext cx="12116021" cy="2454298"/>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6" name="Shape18">
            <a:extLst>
              <a:ext uri="{FF2B5EF4-FFF2-40B4-BE49-F238E27FC236}">
                <a16:creationId xmlns:a16="http://schemas.microsoft.com/office/drawing/2014/main" id="{CA02947C-86FA-43A0-AEA7-1533075A3978}"/>
              </a:ext>
            </a:extLst>
          </p:cNvPr>
          <p:cNvSpPr/>
          <p:nvPr/>
        </p:nvSpPr>
        <p:spPr>
          <a:xfrm>
            <a:off x="338664" y="1164919"/>
            <a:ext cx="11719985" cy="2266761"/>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灯片编号占位符 1">
            <a:extLst>
              <a:ext uri="{FF2B5EF4-FFF2-40B4-BE49-F238E27FC236}">
                <a16:creationId xmlns:a16="http://schemas.microsoft.com/office/drawing/2014/main" id="{AB6C7518-798C-340B-C418-A422461CB9A8}"/>
              </a:ext>
            </a:extLst>
          </p:cNvPr>
          <p:cNvSpPr>
            <a:spLocks noGrp="1"/>
          </p:cNvSpPr>
          <p:nvPr>
            <p:ph type="sldNum" sz="quarter" idx="10"/>
          </p:nvPr>
        </p:nvSpPr>
        <p:spPr/>
        <p:txBody>
          <a:bodyPr/>
          <a:lstStyle/>
          <a:p>
            <a:fld id="{87BBDC00-B9E2-4EFD-9306-2934E87247C6}" type="slidenum">
              <a:rPr lang="zh-CN" altLang="en-US" smtClean="0"/>
              <a:pPr/>
              <a:t>89</a:t>
            </a:fld>
            <a:endParaRPr lang="zh-CN" altLang="en-US"/>
          </a:p>
        </p:txBody>
      </p:sp>
      <p:sp>
        <p:nvSpPr>
          <p:cNvPr id="3" name="标题 2">
            <a:extLst>
              <a:ext uri="{FF2B5EF4-FFF2-40B4-BE49-F238E27FC236}">
                <a16:creationId xmlns:a16="http://schemas.microsoft.com/office/drawing/2014/main" id="{197A89C1-2B14-3ED3-34B2-C6CE240F2AA8}"/>
              </a:ext>
            </a:extLst>
          </p:cNvPr>
          <p:cNvSpPr>
            <a:spLocks noGrp="1"/>
          </p:cNvSpPr>
          <p:nvPr>
            <p:ph type="title"/>
          </p:nvPr>
        </p:nvSpPr>
        <p:spPr/>
        <p:txBody>
          <a:bodyPr/>
          <a:lstStyle/>
          <a:p>
            <a:r>
              <a:rPr kumimoji="1" lang="zh-CN" altLang="en-US" dirty="0"/>
              <a:t>嵌入式</a:t>
            </a:r>
            <a:r>
              <a:rPr kumimoji="1" lang="en-US" altLang="zh-CN" dirty="0"/>
              <a:t>SQL</a:t>
            </a:r>
            <a:endParaRPr kumimoji="1" lang="zh-CN" altLang="en-US" dirty="0"/>
          </a:p>
        </p:txBody>
      </p:sp>
      <p:sp>
        <p:nvSpPr>
          <p:cNvPr id="4" name="内容占位符 3">
            <a:extLst>
              <a:ext uri="{FF2B5EF4-FFF2-40B4-BE49-F238E27FC236}">
                <a16:creationId xmlns:a16="http://schemas.microsoft.com/office/drawing/2014/main" id="{28F371B6-29A3-1F0C-01F1-7A05831D38A7}"/>
              </a:ext>
            </a:extLst>
          </p:cNvPr>
          <p:cNvSpPr>
            <a:spLocks noGrp="1"/>
          </p:cNvSpPr>
          <p:nvPr>
            <p:ph idx="4294967295"/>
          </p:nvPr>
        </p:nvSpPr>
        <p:spPr>
          <a:xfrm>
            <a:off x="377686" y="1226036"/>
            <a:ext cx="11648661" cy="5137458"/>
          </a:xfrm>
          <a:prstGeom prst="rect">
            <a:avLst/>
          </a:prstGeom>
        </p:spPr>
        <p:txBody>
          <a:bodyPr/>
          <a:lstStyle/>
          <a:p>
            <a:pPr lvl="0" algn="just">
              <a:buFont typeface="Wingdings" panose="05000000000000000000" pitchFamily="2" charset="2"/>
              <a:buChar char="Ø"/>
            </a:pP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嵌入式</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SQL</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连接数据库：</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EXEC SQL CONNECT TO </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数据库名字</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AS</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连接名字 </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USER</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用户名</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a:t>
            </a:r>
            <a:endPar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endParaRPr>
          </a:p>
          <a:p>
            <a:pPr lvl="0" algn="just">
              <a:buFont typeface="Wingdings" panose="05000000000000000000" pitchFamily="2" charset="2"/>
              <a:buChar char="Ø"/>
            </a:pP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嵌入式</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SQL</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断开连接：</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EXEC SQL DISCONNECT </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连接名字或</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EXEC SQL DISCONNECT CURRENT;</a:t>
            </a:r>
            <a:endPar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endParaRPr>
          </a:p>
          <a:p>
            <a:pPr lvl="0" algn="just">
              <a:buFont typeface="Wingdings" panose="05000000000000000000" pitchFamily="2" charset="2"/>
              <a:buChar char="Ø"/>
            </a:pP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嵌入式</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SQL</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提交与撤销：</a:t>
            </a:r>
            <a:endPar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endParaRPr>
          </a:p>
          <a:p>
            <a:pPr lvl="1" algn="just">
              <a:buFont typeface="Wingdings" panose="05000000000000000000" pitchFamily="2" charset="2"/>
              <a:buChar char="Ø"/>
            </a:pP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执行提交语法为 </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EXEC SQL COMMIT WORK</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a:t>
            </a:r>
            <a:endPar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endParaRPr>
          </a:p>
          <a:p>
            <a:pPr lvl="1" algn="just">
              <a:buFont typeface="Wingdings" panose="05000000000000000000" pitchFamily="2" charset="2"/>
              <a:buChar char="Ø"/>
            </a:pP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执行撤消语法为</a:t>
            </a:r>
            <a:r>
              <a:rPr lang="zh-CN" altLang="en-US" sz="1800" kern="100" dirty="0">
                <a:effectLst/>
                <a:latin typeface="微软雅黑" panose="020B0503020204020204" pitchFamily="82" charset="2"/>
                <a:ea typeface="微软雅黑" panose="020B0503020204020204" pitchFamily="82" charset="2"/>
                <a:cs typeface="Times New Roman" panose="02020603050405020304" pitchFamily="18" charset="0"/>
              </a:rPr>
              <a:t> </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EXEC SQL ROOLBACK WORK; </a:t>
            </a:r>
          </a:p>
          <a:p>
            <a:pPr lvl="1" algn="just">
              <a:buFont typeface="Wingdings" panose="05000000000000000000" pitchFamily="2" charset="2"/>
              <a:buChar char="Ø"/>
            </a:pP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直接提交或者撤销后断开连接，即</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EXEC SQL COMMIT RELEASE</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和 </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EXEC SQL ROOLBACK RELEASE</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a:t>
            </a:r>
            <a:endPar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endParaRPr>
          </a:p>
          <a:p>
            <a:pPr lvl="0" algn="just">
              <a:buFont typeface="Wingdings" panose="05000000000000000000" pitchFamily="2" charset="2"/>
              <a:buChar char="Ø"/>
            </a:pPr>
            <a:endPar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endParaRPr>
          </a:p>
          <a:p>
            <a:pPr lvl="0" algn="just">
              <a:buFont typeface="Wingdings" panose="05000000000000000000" pitchFamily="2" charset="2"/>
              <a:buChar char="Ø"/>
            </a:pP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嵌入式</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SQL</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查询：嵌入式</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SQL</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可以将</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SQL</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查询结果赋值给高级语言的变量。</a:t>
            </a:r>
            <a:endPar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endParaRPr>
          </a:p>
          <a:p>
            <a:pPr marL="742950" indent="-285750" algn="just">
              <a:buFont typeface="Wingdings" panose="05000000000000000000" pitchFamily="2" charset="2"/>
              <a:buChar char="l"/>
            </a:pP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EXEC SQL BEGIN DECLARE SECTION; //</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开始声明</a:t>
            </a:r>
          </a:p>
          <a:p>
            <a:pPr marL="742950" indent="-285750" algn="just">
              <a:buFont typeface="Wingdings" panose="05000000000000000000" pitchFamily="2" charset="2"/>
              <a:buChar char="l"/>
            </a:pP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char </a:t>
            </a:r>
            <a:r>
              <a:rPr lang="en-US" altLang="zh-CN" sz="1800" kern="100" dirty="0" err="1">
                <a:effectLst/>
                <a:latin typeface="微软雅黑" panose="020B0503020204020204" pitchFamily="82" charset="2"/>
                <a:ea typeface="微软雅黑" panose="020B0503020204020204" pitchFamily="82" charset="2"/>
                <a:cs typeface="Times New Roman" panose="02020603050405020304" pitchFamily="18" charset="0"/>
              </a:rPr>
              <a:t>cSname</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[10], </a:t>
            </a:r>
            <a:r>
              <a:rPr lang="en-US" altLang="zh-CN" sz="1800" kern="100" dirty="0" err="1">
                <a:effectLst/>
                <a:latin typeface="微软雅黑" panose="020B0503020204020204" pitchFamily="82" charset="2"/>
                <a:ea typeface="微软雅黑" panose="020B0503020204020204" pitchFamily="82" charset="2"/>
                <a:cs typeface="Times New Roman" panose="02020603050405020304" pitchFamily="18" charset="0"/>
              </a:rPr>
              <a:t>queryName</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[10]=</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“李博”</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 int </a:t>
            </a:r>
            <a:r>
              <a:rPr lang="en-US" altLang="zh-CN" sz="1800" kern="100" dirty="0" err="1">
                <a:effectLst/>
                <a:latin typeface="微软雅黑" panose="020B0503020204020204" pitchFamily="82" charset="2"/>
                <a:ea typeface="微软雅黑" panose="020B0503020204020204" pitchFamily="82" charset="2"/>
                <a:cs typeface="Times New Roman" panose="02020603050405020304" pitchFamily="18" charset="0"/>
              </a:rPr>
              <a:t>cSage</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 //</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声明变量</a:t>
            </a:r>
          </a:p>
          <a:p>
            <a:pPr marL="742950" indent="-285750" algn="just">
              <a:buFont typeface="Wingdings" panose="05000000000000000000" pitchFamily="2" charset="2"/>
              <a:buChar char="l"/>
            </a:pP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EXEC SQL END DECLARE SECTION; //</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结束声明</a:t>
            </a:r>
          </a:p>
          <a:p>
            <a:pPr marL="742950" indent="-285750" algn="just">
              <a:buFont typeface="Wingdings" panose="05000000000000000000" pitchFamily="2" charset="2"/>
              <a:buChar char="l"/>
            </a:pP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EXEC SQL SELECT </a:t>
            </a:r>
            <a:r>
              <a:rPr lang="en-US" altLang="zh-CN" sz="1800" kern="100" dirty="0" err="1">
                <a:effectLst/>
                <a:latin typeface="微软雅黑" panose="020B0503020204020204" pitchFamily="82" charset="2"/>
                <a:ea typeface="微软雅黑" panose="020B0503020204020204" pitchFamily="82" charset="2"/>
                <a:cs typeface="Times New Roman" panose="02020603050405020304" pitchFamily="18" charset="0"/>
              </a:rPr>
              <a:t>Sname</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 Sage INTO :</a:t>
            </a:r>
            <a:r>
              <a:rPr lang="en-US" altLang="zh-CN" sz="1800" kern="100" dirty="0" err="1">
                <a:effectLst/>
                <a:latin typeface="微软雅黑" panose="020B0503020204020204" pitchFamily="82" charset="2"/>
                <a:ea typeface="微软雅黑" panose="020B0503020204020204" pitchFamily="82" charset="2"/>
                <a:cs typeface="Times New Roman" panose="02020603050405020304" pitchFamily="18" charset="0"/>
              </a:rPr>
              <a:t>cSname</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 :</a:t>
            </a:r>
            <a:r>
              <a:rPr lang="en-US" altLang="zh-CN" sz="1800" kern="100" dirty="0" err="1">
                <a:effectLst/>
                <a:latin typeface="微软雅黑" panose="020B0503020204020204" pitchFamily="82" charset="2"/>
                <a:ea typeface="微软雅黑" panose="020B0503020204020204" pitchFamily="82" charset="2"/>
                <a:cs typeface="Times New Roman" panose="02020603050405020304" pitchFamily="18" charset="0"/>
              </a:rPr>
              <a:t>cSage</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 FROM Student WHERE </a:t>
            </a:r>
            <a:r>
              <a:rPr lang="en-US" altLang="zh-CN" sz="1800" kern="100" dirty="0" err="1">
                <a:effectLst/>
                <a:latin typeface="微软雅黑" panose="020B0503020204020204" pitchFamily="82" charset="2"/>
                <a:ea typeface="微软雅黑" panose="020B0503020204020204" pitchFamily="82" charset="2"/>
                <a:cs typeface="Times New Roman" panose="02020603050405020304" pitchFamily="18" charset="0"/>
              </a:rPr>
              <a:t>Sname</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 = :</a:t>
            </a:r>
            <a:r>
              <a:rPr lang="en-US" altLang="zh-CN" sz="1800" kern="100" dirty="0" err="1">
                <a:effectLst/>
                <a:latin typeface="微软雅黑" panose="020B0503020204020204" pitchFamily="82" charset="2"/>
                <a:ea typeface="微软雅黑" panose="020B0503020204020204" pitchFamily="82" charset="2"/>
                <a:cs typeface="Times New Roman" panose="02020603050405020304" pitchFamily="18" charset="0"/>
              </a:rPr>
              <a:t>queryName</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 ; </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定义的变量可以输入给</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SQL</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（例如</a:t>
            </a:r>
            <a:r>
              <a:rPr lang="en-US" altLang="zh-CN" sz="1800" kern="100" dirty="0" err="1">
                <a:effectLst/>
                <a:latin typeface="微软雅黑" panose="020B0503020204020204" pitchFamily="82" charset="2"/>
                <a:ea typeface="微软雅黑" panose="020B0503020204020204" pitchFamily="82" charset="2"/>
                <a:cs typeface="Times New Roman" panose="02020603050405020304" pitchFamily="18" charset="0"/>
              </a:rPr>
              <a:t>queryName</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），也可以从</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SQL</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获取值（例如</a:t>
            </a:r>
            <a:r>
              <a:rPr lang="en-US" altLang="zh-CN" sz="1800" kern="100" dirty="0" err="1">
                <a:effectLst/>
                <a:latin typeface="微软雅黑" panose="020B0503020204020204" pitchFamily="82" charset="2"/>
                <a:ea typeface="微软雅黑" panose="020B0503020204020204" pitchFamily="82" charset="2"/>
                <a:cs typeface="Times New Roman" panose="02020603050405020304" pitchFamily="18" charset="0"/>
              </a:rPr>
              <a:t>cSName</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和</a:t>
            </a:r>
            <a:r>
              <a:rPr lang="en-US" altLang="zh-CN" sz="1800" kern="100" dirty="0" err="1">
                <a:effectLst/>
                <a:latin typeface="微软雅黑" panose="020B0503020204020204" pitchFamily="82" charset="2"/>
                <a:ea typeface="微软雅黑" panose="020B0503020204020204" pitchFamily="82" charset="2"/>
                <a:cs typeface="Times New Roman" panose="02020603050405020304" pitchFamily="18" charset="0"/>
              </a:rPr>
              <a:t>cSage</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a:t>
            </a:r>
          </a:p>
          <a:p>
            <a:pPr>
              <a:buFont typeface="Wingdings" panose="05000000000000000000" pitchFamily="2" charset="2"/>
              <a:buChar char="p"/>
            </a:pPr>
            <a:endParaRPr kumimoji="1" lang="zh-CN" altLang="en-US" sz="3600" dirty="0">
              <a:latin typeface="微软雅黑" panose="020B0503020204020204" pitchFamily="82" charset="2"/>
              <a:ea typeface="微软雅黑" panose="020B0503020204020204" pitchFamily="82" charset="2"/>
            </a:endParaRPr>
          </a:p>
        </p:txBody>
      </p:sp>
      <p:sp>
        <p:nvSpPr>
          <p:cNvPr id="5" name="页脚占位符 4">
            <a:extLst>
              <a:ext uri="{FF2B5EF4-FFF2-40B4-BE49-F238E27FC236}">
                <a16:creationId xmlns:a16="http://schemas.microsoft.com/office/drawing/2014/main" id="{E60A05E2-C3ED-B0BB-587E-E9B7E51DAB4B}"/>
              </a:ext>
            </a:extLst>
          </p:cNvPr>
          <p:cNvSpPr>
            <a:spLocks noGrp="1"/>
          </p:cNvSpPr>
          <p:nvPr>
            <p:ph type="ftr" sz="quarter" idx="3"/>
          </p:nvPr>
        </p:nvSpPr>
        <p:spPr/>
        <p:txBody>
          <a:bodyPr/>
          <a:lstStyle/>
          <a:p>
            <a:pPr>
              <a:defRPr/>
            </a:pPr>
            <a:r>
              <a:rPr lang="zh-CN" altLang="en-US"/>
              <a:t>数据库系统</a:t>
            </a:r>
            <a:r>
              <a:rPr lang="en-US" altLang="zh-CN"/>
              <a:t>—</a:t>
            </a:r>
            <a:r>
              <a:rPr lang="en" altLang="zh-CN"/>
              <a:t>SQL</a:t>
            </a:r>
            <a:endParaRPr lang="en-US" altLang="zh-CN" sz="1200" dirty="0"/>
          </a:p>
        </p:txBody>
      </p:sp>
    </p:spTree>
    <p:extLst>
      <p:ext uri="{BB962C8B-B14F-4D97-AF65-F5344CB8AC3E}">
        <p14:creationId xmlns:p14="http://schemas.microsoft.com/office/powerpoint/2010/main" val="1232193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9">
            <a:extLst>
              <a:ext uri="{FF2B5EF4-FFF2-40B4-BE49-F238E27FC236}">
                <a16:creationId xmlns:a16="http://schemas.microsoft.com/office/drawing/2014/main" id="{003226AC-6541-4649-B6AC-1E73BD4D9C4F}"/>
              </a:ext>
            </a:extLst>
          </p:cNvPr>
          <p:cNvSpPr/>
          <p:nvPr/>
        </p:nvSpPr>
        <p:spPr>
          <a:xfrm>
            <a:off x="1254034" y="888274"/>
            <a:ext cx="10937967" cy="5969725"/>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kumimoji="1" lang="zh-CN" altLang="en-US" dirty="0"/>
              <a:t>表的数据类型</a:t>
            </a:r>
          </a:p>
        </p:txBody>
      </p:sp>
      <mc:AlternateContent xmlns:mc="http://schemas.openxmlformats.org/markup-compatibility/2006" xmlns:a14="http://schemas.microsoft.com/office/drawing/2010/main">
        <mc:Choice Requires="a14">
          <p:graphicFrame>
            <p:nvGraphicFramePr>
              <p:cNvPr id="5" name="表格 5">
                <a:extLst>
                  <a:ext uri="{FF2B5EF4-FFF2-40B4-BE49-F238E27FC236}">
                    <a16:creationId xmlns:a16="http://schemas.microsoft.com/office/drawing/2014/main" id="{13BFD454-58BE-60FF-7CA0-8539F7B4FB9A}"/>
                  </a:ext>
                </a:extLst>
              </p:cNvPr>
              <p:cNvGraphicFramePr>
                <a:graphicFrameLocks noGrp="1"/>
              </p:cNvGraphicFramePr>
              <p:nvPr>
                <p:extLst>
                  <p:ext uri="{D42A27DB-BD31-4B8C-83A1-F6EECF244321}">
                    <p14:modId xmlns:p14="http://schemas.microsoft.com/office/powerpoint/2010/main" val="2247274455"/>
                  </p:ext>
                </p:extLst>
              </p:nvPr>
            </p:nvGraphicFramePr>
            <p:xfrm>
              <a:off x="1833545" y="1160533"/>
              <a:ext cx="8278655" cy="5201469"/>
            </p:xfrm>
            <a:graphic>
              <a:graphicData uri="http://schemas.openxmlformats.org/drawingml/2006/table">
                <a:tbl>
                  <a:tblPr firstRow="1" bandRow="1">
                    <a:tableStyleId>{5940675A-B579-460E-94D1-54222C63F5DA}</a:tableStyleId>
                  </a:tblPr>
                  <a:tblGrid>
                    <a:gridCol w="1495826">
                      <a:extLst>
                        <a:ext uri="{9D8B030D-6E8A-4147-A177-3AD203B41FA5}">
                          <a16:colId xmlns:a16="http://schemas.microsoft.com/office/drawing/2014/main" val="2351833730"/>
                        </a:ext>
                      </a:extLst>
                    </a:gridCol>
                    <a:gridCol w="1842229">
                      <a:extLst>
                        <a:ext uri="{9D8B030D-6E8A-4147-A177-3AD203B41FA5}">
                          <a16:colId xmlns:a16="http://schemas.microsoft.com/office/drawing/2014/main" val="1095927357"/>
                        </a:ext>
                      </a:extLst>
                    </a:gridCol>
                    <a:gridCol w="4940600">
                      <a:extLst>
                        <a:ext uri="{9D8B030D-6E8A-4147-A177-3AD203B41FA5}">
                          <a16:colId xmlns:a16="http://schemas.microsoft.com/office/drawing/2014/main" val="1345023237"/>
                        </a:ext>
                      </a:extLst>
                    </a:gridCol>
                  </a:tblGrid>
                  <a:tr h="400113">
                    <a:tc>
                      <a:txBody>
                        <a:bodyPr/>
                        <a:lstStyle/>
                        <a:p>
                          <a:endParaRPr lang="zh-CN" altLang="en-US" sz="1600" b="1" dirty="0">
                            <a:solidFill>
                              <a:schemeClr val="bg1"/>
                            </a:solidFill>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r>
                            <a:rPr lang="zh-CN" altLang="en-US" sz="1600" b="1" dirty="0">
                              <a:solidFill>
                                <a:schemeClr val="bg1"/>
                              </a:solidFill>
                              <a:latin typeface="微软雅黑" panose="020B0503020204020204" pitchFamily="82" charset="2"/>
                              <a:ea typeface="微软雅黑" panose="020B0503020204020204" pitchFamily="82" charset="2"/>
                            </a:rPr>
                            <a:t>数据类型</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r>
                            <a:rPr lang="zh-CN" altLang="en-US" sz="1600" b="1" dirty="0">
                              <a:solidFill>
                                <a:schemeClr val="bg1"/>
                              </a:solidFill>
                              <a:latin typeface="微软雅黑" panose="020B0503020204020204" pitchFamily="82" charset="2"/>
                              <a:ea typeface="微软雅黑" panose="020B0503020204020204" pitchFamily="82" charset="2"/>
                            </a:rPr>
                            <a:t>描述</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408127178"/>
                      </a:ext>
                    </a:extLst>
                  </a:tr>
                  <a:tr h="400113">
                    <a:tc rowSpan="2">
                      <a:txBody>
                        <a:bodyPr/>
                        <a:lstStyle/>
                        <a:p>
                          <a:pPr algn="ctr"/>
                          <a:r>
                            <a:rPr lang="zh-CN" altLang="en-US" sz="1600" dirty="0">
                              <a:latin typeface="微软雅黑" panose="020B0503020204020204" pitchFamily="82" charset="2"/>
                              <a:ea typeface="微软雅黑" panose="020B0503020204020204" pitchFamily="82" charset="2"/>
                            </a:rPr>
                            <a:t>文本型</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r>
                            <a:rPr lang="en-US" altLang="zh-CN" sz="1600" kern="1200" dirty="0">
                              <a:solidFill>
                                <a:schemeClr val="tx1"/>
                              </a:solidFill>
                              <a:effectLst/>
                              <a:latin typeface="微软雅黑" panose="020B0503020204020204" pitchFamily="82" charset="2"/>
                              <a:ea typeface="微软雅黑" panose="020B0503020204020204" pitchFamily="82" charset="2"/>
                              <a:cs typeface="+mn-cs"/>
                            </a:rPr>
                            <a:t>CHAR(</a:t>
                          </a:r>
                          <a14:m>
                            <m:oMath xmlns:m="http://schemas.openxmlformats.org/officeDocument/2006/math">
                              <m:r>
                                <a:rPr lang="en-US" altLang="zh-CN" sz="1600" i="1" kern="1200">
                                  <a:solidFill>
                                    <a:schemeClr val="tx1"/>
                                  </a:solidFill>
                                  <a:effectLst/>
                                  <a:latin typeface="Cambria Math" panose="02040503050406030204" pitchFamily="18" charset="0"/>
                                  <a:ea typeface="+mn-ea"/>
                                  <a:cs typeface="+mn-cs"/>
                                </a:rPr>
                                <m:t>𝑛</m:t>
                              </m:r>
                            </m:oMath>
                          </a14:m>
                          <a:r>
                            <a:rPr lang="en-US" altLang="zh-CN" sz="1600" kern="1200" dirty="0">
                              <a:solidFill>
                                <a:schemeClr val="tx1"/>
                              </a:solidFill>
                              <a:effectLst/>
                              <a:latin typeface="微软雅黑" panose="020B0503020204020204" pitchFamily="82" charset="2"/>
                              <a:ea typeface="微软雅黑" panose="020B0503020204020204" pitchFamily="82" charset="2"/>
                              <a:cs typeface="+mn-cs"/>
                            </a:rPr>
                            <a:t>)</a:t>
                          </a:r>
                          <a:r>
                            <a:rPr lang="zh-CN" altLang="zh-CN" sz="1600" dirty="0">
                              <a:effectLst/>
                              <a:latin typeface="微软雅黑" panose="020B0503020204020204" pitchFamily="82" charset="2"/>
                              <a:ea typeface="微软雅黑" panose="020B0503020204020204" pitchFamily="82" charset="2"/>
                            </a:rPr>
                            <a:t> </a:t>
                          </a:r>
                          <a:endParaRPr lang="zh-CN" altLang="en-US" sz="1600" dirty="0">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r>
                            <a:rPr lang="zh-CN" altLang="en-US" sz="1600" dirty="0">
                              <a:latin typeface="微软雅黑" panose="020B0503020204020204" pitchFamily="82" charset="2"/>
                              <a:ea typeface="微软雅黑" panose="020B0503020204020204" pitchFamily="82" charset="2"/>
                            </a:rPr>
                            <a:t>长度为</a:t>
                          </a:r>
                          <a14:m>
                            <m:oMath xmlns:m="http://schemas.openxmlformats.org/officeDocument/2006/math">
                              <m:r>
                                <a:rPr lang="zh-CN" altLang="en-US" sz="1600" b="0" i="0" kern="1200" smtClean="0">
                                  <a:solidFill>
                                    <a:schemeClr val="tx1"/>
                                  </a:solidFill>
                                  <a:effectLst/>
                                  <a:latin typeface="Cambria Math" panose="02040503050406030204" pitchFamily="18" charset="0"/>
                                  <a:ea typeface="+mn-ea"/>
                                  <a:cs typeface="+mn-cs"/>
                                </a:rPr>
                                <m:t> </m:t>
                              </m:r>
                              <m:r>
                                <a:rPr lang="en-US" altLang="zh-CN" sz="1600" i="1" kern="1200" smtClean="0">
                                  <a:solidFill>
                                    <a:schemeClr val="tx1"/>
                                  </a:solidFill>
                                  <a:effectLst/>
                                  <a:latin typeface="Cambria Math" panose="02040503050406030204" pitchFamily="18" charset="0"/>
                                  <a:ea typeface="+mn-ea"/>
                                  <a:cs typeface="+mn-cs"/>
                                </a:rPr>
                                <m:t>𝑛</m:t>
                              </m:r>
                              <m:r>
                                <a:rPr lang="zh-CN" altLang="en-US" sz="1600" b="0" i="1" kern="1200" smtClean="0">
                                  <a:solidFill>
                                    <a:schemeClr val="tx1"/>
                                  </a:solidFill>
                                  <a:effectLst/>
                                  <a:latin typeface="Cambria Math" panose="02040503050406030204" pitchFamily="18" charset="0"/>
                                  <a:ea typeface="+mn-ea"/>
                                  <a:cs typeface="+mn-cs"/>
                                </a:rPr>
                                <m:t> </m:t>
                              </m:r>
                            </m:oMath>
                          </a14:m>
                          <a:r>
                            <a:rPr lang="zh-CN" altLang="en-US" sz="1600" dirty="0">
                              <a:latin typeface="微软雅黑" panose="020B0503020204020204" pitchFamily="82" charset="2"/>
                              <a:ea typeface="微软雅黑" panose="020B0503020204020204" pitchFamily="82" charset="2"/>
                            </a:rPr>
                            <a:t>的定长字符串</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107775652"/>
                      </a:ext>
                    </a:extLst>
                  </a:tr>
                  <a:tr h="400113">
                    <a:tc vMerge="1">
                      <a:txBody>
                        <a:bodyPr/>
                        <a:lstStyle/>
                        <a:p>
                          <a:endParaRPr lang="zh-CN" altLang="en-US" sz="1600" dirty="0"/>
                        </a:p>
                      </a:txBody>
                      <a:tcPr/>
                    </a:tc>
                    <a:tc>
                      <a:txBody>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微软雅黑" panose="020B0503020204020204" pitchFamily="82" charset="2"/>
                              <a:ea typeface="微软雅黑" panose="020B0503020204020204" pitchFamily="82" charset="2"/>
                              <a:cs typeface="+mn-cs"/>
                            </a:rPr>
                            <a:t>VARCHAR(</a:t>
                          </a:r>
                          <a14:m>
                            <m:oMath xmlns:m="http://schemas.openxmlformats.org/officeDocument/2006/math">
                              <m:r>
                                <a:rPr lang="en-US" altLang="zh-CN" sz="1600" i="1" kern="1200">
                                  <a:solidFill>
                                    <a:schemeClr val="tx1"/>
                                  </a:solidFill>
                                  <a:effectLst/>
                                  <a:latin typeface="Cambria Math" panose="02040503050406030204" pitchFamily="18" charset="0"/>
                                  <a:ea typeface="+mn-ea"/>
                                  <a:cs typeface="+mn-cs"/>
                                </a:rPr>
                                <m:t>𝑛</m:t>
                              </m:r>
                            </m:oMath>
                          </a14:m>
                          <a:r>
                            <a:rPr lang="en-US" altLang="zh-CN" sz="1600" kern="1200" dirty="0">
                              <a:solidFill>
                                <a:schemeClr val="tx1"/>
                              </a:solidFill>
                              <a:effectLst/>
                              <a:latin typeface="微软雅黑" panose="020B0503020204020204" pitchFamily="82" charset="2"/>
                              <a:ea typeface="微软雅黑" panose="020B0503020204020204" pitchFamily="82" charset="2"/>
                              <a:cs typeface="+mn-cs"/>
                            </a:rPr>
                            <a:t>)</a:t>
                          </a:r>
                          <a:r>
                            <a:rPr lang="zh-CN" altLang="zh-CN" sz="1600" dirty="0">
                              <a:effectLst/>
                              <a:latin typeface="微软雅黑" panose="020B0503020204020204" pitchFamily="82" charset="2"/>
                              <a:ea typeface="微软雅黑" panose="020B0503020204020204" pitchFamily="82" charset="2"/>
                            </a:rPr>
                            <a:t> </a:t>
                          </a:r>
                          <a:endParaRPr lang="zh-CN" altLang="en-US" sz="1600" dirty="0">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82" charset="2"/>
                              <a:ea typeface="微软雅黑" panose="020B0503020204020204" pitchFamily="82" charset="2"/>
                            </a:rPr>
                            <a:t>长度为</a:t>
                          </a:r>
                          <a14:m>
                            <m:oMath xmlns:m="http://schemas.openxmlformats.org/officeDocument/2006/math">
                              <m:r>
                                <a:rPr lang="zh-CN" altLang="en-US" sz="1600" b="0" i="0" kern="1200" smtClean="0">
                                  <a:solidFill>
                                    <a:schemeClr val="tx1"/>
                                  </a:solidFill>
                                  <a:effectLst/>
                                  <a:latin typeface="Cambria Math" panose="02040503050406030204" pitchFamily="18" charset="0"/>
                                  <a:ea typeface="+mn-ea"/>
                                  <a:cs typeface="+mn-cs"/>
                                </a:rPr>
                                <m:t> </m:t>
                              </m:r>
                              <m:r>
                                <a:rPr lang="en-US" altLang="zh-CN" sz="1600" i="1" kern="1200" smtClean="0">
                                  <a:solidFill>
                                    <a:schemeClr val="tx1"/>
                                  </a:solidFill>
                                  <a:effectLst/>
                                  <a:latin typeface="Cambria Math" panose="02040503050406030204" pitchFamily="18" charset="0"/>
                                  <a:ea typeface="+mn-ea"/>
                                  <a:cs typeface="+mn-cs"/>
                                </a:rPr>
                                <m:t>𝑛</m:t>
                              </m:r>
                              <m:r>
                                <a:rPr lang="zh-CN" altLang="en-US" sz="1600" b="0" i="1" kern="1200" smtClean="0">
                                  <a:solidFill>
                                    <a:schemeClr val="tx1"/>
                                  </a:solidFill>
                                  <a:effectLst/>
                                  <a:latin typeface="Cambria Math" panose="02040503050406030204" pitchFamily="18" charset="0"/>
                                  <a:ea typeface="+mn-ea"/>
                                  <a:cs typeface="+mn-cs"/>
                                </a:rPr>
                                <m:t> </m:t>
                              </m:r>
                            </m:oMath>
                          </a14:m>
                          <a:r>
                            <a:rPr lang="zh-CN" altLang="en-US" sz="1600" dirty="0">
                              <a:latin typeface="微软雅黑" panose="020B0503020204020204" pitchFamily="82" charset="2"/>
                              <a:ea typeface="微软雅黑" panose="020B0503020204020204" pitchFamily="82" charset="2"/>
                            </a:rPr>
                            <a:t>的变长字符串</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678039699"/>
                      </a:ext>
                    </a:extLst>
                  </a:tr>
                  <a:tr h="400113">
                    <a:tc rowSpan="7">
                      <a:txBody>
                        <a:bodyPr/>
                        <a:lstStyle/>
                        <a:p>
                          <a:pPr algn="ctr"/>
                          <a:r>
                            <a:rPr lang="zh-CN" altLang="en-US" sz="1600" dirty="0">
                              <a:latin typeface="微软雅黑" panose="020B0503020204020204" pitchFamily="82" charset="2"/>
                              <a:ea typeface="微软雅黑" panose="020B0503020204020204" pitchFamily="82" charset="2"/>
                            </a:rPr>
                            <a:t>数字型</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r>
                            <a:rPr lang="en-US" altLang="zh-CN" sz="1600" dirty="0">
                              <a:latin typeface="微软雅黑" panose="020B0503020204020204" pitchFamily="82" charset="2"/>
                              <a:ea typeface="微软雅黑" panose="020B0503020204020204" pitchFamily="82" charset="2"/>
                            </a:rPr>
                            <a:t>INT</a:t>
                          </a:r>
                          <a:endParaRPr lang="zh-CN" altLang="en-US" sz="1600" dirty="0">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r>
                            <a:rPr lang="zh-CN" altLang="en-US" sz="1600" dirty="0">
                              <a:latin typeface="微软雅黑" panose="020B0503020204020204" pitchFamily="82" charset="2"/>
                              <a:ea typeface="微软雅黑" panose="020B0503020204020204" pitchFamily="82" charset="2"/>
                            </a:rPr>
                            <a:t>整数（</a:t>
                          </a:r>
                          <a:r>
                            <a:rPr lang="en-US" altLang="zh-CN" sz="1600" dirty="0">
                              <a:latin typeface="微软雅黑" panose="020B0503020204020204" pitchFamily="82" charset="2"/>
                              <a:ea typeface="微软雅黑" panose="020B0503020204020204" pitchFamily="82" charset="2"/>
                            </a:rPr>
                            <a:t>4</a:t>
                          </a:r>
                          <a:r>
                            <a:rPr lang="zh-CN" altLang="en-US" sz="1600" dirty="0">
                              <a:latin typeface="微软雅黑" panose="020B0503020204020204" pitchFamily="82" charset="2"/>
                              <a:ea typeface="微软雅黑" panose="020B0503020204020204" pitchFamily="82" charset="2"/>
                            </a:rPr>
                            <a:t>字节）</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081135245"/>
                      </a:ext>
                    </a:extLst>
                  </a:tr>
                  <a:tr h="400113">
                    <a:tc vMerge="1">
                      <a:txBody>
                        <a:bodyPr/>
                        <a:lstStyle/>
                        <a:p>
                          <a:endParaRPr lang="zh-CN" altLang="en-US" sz="1600" dirty="0"/>
                        </a:p>
                      </a:txBody>
                      <a:tcPr/>
                    </a:tc>
                    <a:tc>
                      <a:txBody>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lang="en-US" altLang="zh-CN" sz="1600" dirty="0">
                              <a:latin typeface="微软雅黑" panose="020B0503020204020204" pitchFamily="82" charset="2"/>
                              <a:ea typeface="微软雅黑" panose="020B0503020204020204" pitchFamily="82" charset="2"/>
                            </a:rPr>
                            <a:t>SMALLINT</a:t>
                          </a:r>
                          <a:endParaRPr lang="zh-CN" altLang="en-US" sz="1600" dirty="0">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82" charset="2"/>
                              <a:ea typeface="微软雅黑" panose="020B0503020204020204" pitchFamily="82" charset="2"/>
                            </a:rPr>
                            <a:t>短整数（</a:t>
                          </a:r>
                          <a:r>
                            <a:rPr lang="en-US" altLang="zh-CN" sz="1600" dirty="0">
                              <a:latin typeface="微软雅黑" panose="020B0503020204020204" pitchFamily="82" charset="2"/>
                              <a:ea typeface="微软雅黑" panose="020B0503020204020204" pitchFamily="82" charset="2"/>
                            </a:rPr>
                            <a:t>2</a:t>
                          </a:r>
                          <a:r>
                            <a:rPr lang="zh-CN" altLang="en-US" sz="1600" dirty="0">
                              <a:latin typeface="微软雅黑" panose="020B0503020204020204" pitchFamily="82" charset="2"/>
                              <a:ea typeface="微软雅黑" panose="020B0503020204020204" pitchFamily="82" charset="2"/>
                            </a:rPr>
                            <a:t>字节）</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787310606"/>
                      </a:ext>
                    </a:extLst>
                  </a:tr>
                  <a:tr h="400113">
                    <a:tc vMerge="1">
                      <a:txBody>
                        <a:bodyPr/>
                        <a:lstStyle/>
                        <a:p>
                          <a:endParaRPr lang="zh-CN" altLang="en-US" sz="1600" dirty="0"/>
                        </a:p>
                      </a:txBody>
                      <a:tcPr/>
                    </a:tc>
                    <a:tc>
                      <a:txBody>
                        <a:bodyPr/>
                        <a:lstStyle/>
                        <a:p>
                          <a:r>
                            <a:rPr lang="en-US" altLang="zh-CN" sz="1600" dirty="0">
                              <a:latin typeface="微软雅黑" panose="020B0503020204020204" pitchFamily="82" charset="2"/>
                              <a:ea typeface="微软雅黑" panose="020B0503020204020204" pitchFamily="82" charset="2"/>
                            </a:rPr>
                            <a:t>BIGINT</a:t>
                          </a:r>
                          <a:endParaRPr lang="zh-CN" altLang="en-US" sz="1600" dirty="0">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82" charset="2"/>
                              <a:ea typeface="微软雅黑" panose="020B0503020204020204" pitchFamily="82" charset="2"/>
                            </a:rPr>
                            <a:t>大整数（</a:t>
                          </a:r>
                          <a:r>
                            <a:rPr lang="en-US" altLang="zh-CN" sz="1600" dirty="0">
                              <a:latin typeface="微软雅黑" panose="020B0503020204020204" pitchFamily="82" charset="2"/>
                              <a:ea typeface="微软雅黑" panose="020B0503020204020204" pitchFamily="82" charset="2"/>
                            </a:rPr>
                            <a:t>8</a:t>
                          </a:r>
                          <a:r>
                            <a:rPr lang="zh-CN" altLang="en-US" sz="1600" dirty="0">
                              <a:latin typeface="微软雅黑" panose="020B0503020204020204" pitchFamily="82" charset="2"/>
                              <a:ea typeface="微软雅黑" panose="020B0503020204020204" pitchFamily="82" charset="2"/>
                            </a:rPr>
                            <a:t>字节）</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642709073"/>
                      </a:ext>
                    </a:extLst>
                  </a:tr>
                  <a:tr h="400113">
                    <a:tc vMerge="1">
                      <a:txBody>
                        <a:bodyPr/>
                        <a:lstStyle/>
                        <a:p>
                          <a:endParaRPr lang="zh-CN" altLang="en-US" sz="1600" dirty="0"/>
                        </a:p>
                      </a:txBody>
                      <a:tcPr/>
                    </a:tc>
                    <a:tc>
                      <a:txBody>
                        <a:bodyPr/>
                        <a:lstStyle/>
                        <a:p>
                          <a:r>
                            <a:rPr lang="en-US" altLang="zh-CN" sz="1600" dirty="0">
                              <a:latin typeface="微软雅黑" panose="020B0503020204020204" pitchFamily="82" charset="2"/>
                              <a:ea typeface="微软雅黑" panose="020B0503020204020204" pitchFamily="82" charset="2"/>
                            </a:rPr>
                            <a:t>FLOAT</a:t>
                          </a:r>
                          <a:endParaRPr lang="zh-CN" altLang="en-US" sz="1600" dirty="0">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r>
                            <a:rPr lang="zh-CN" altLang="en-US" sz="1600" dirty="0">
                              <a:latin typeface="微软雅黑" panose="020B0503020204020204" pitchFamily="82" charset="2"/>
                              <a:ea typeface="微软雅黑" panose="020B0503020204020204" pitchFamily="82" charset="2"/>
                            </a:rPr>
                            <a:t>单精度浮点数</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977245839"/>
                      </a:ext>
                    </a:extLst>
                  </a:tr>
                  <a:tr h="400113">
                    <a:tc vMerge="1">
                      <a:txBody>
                        <a:bodyPr/>
                        <a:lstStyle/>
                        <a:p>
                          <a:endParaRPr lang="zh-CN" altLang="en-US" sz="1600" dirty="0"/>
                        </a:p>
                      </a:txBody>
                      <a:tcPr/>
                    </a:tc>
                    <a:tc>
                      <a:txBody>
                        <a:bodyPr/>
                        <a:lstStyle/>
                        <a:p>
                          <a:r>
                            <a:rPr lang="en-US" altLang="zh-CN" sz="1600" dirty="0">
                              <a:latin typeface="微软雅黑" panose="020B0503020204020204" pitchFamily="82" charset="2"/>
                              <a:ea typeface="微软雅黑" panose="020B0503020204020204" pitchFamily="82" charset="2"/>
                            </a:rPr>
                            <a:t>DOUBLE</a:t>
                          </a:r>
                          <a:endParaRPr lang="zh-CN" altLang="en-US" sz="1600" dirty="0">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r>
                            <a:rPr lang="zh-CN" altLang="en-US" sz="1600" dirty="0">
                              <a:latin typeface="微软雅黑" panose="020B0503020204020204" pitchFamily="82" charset="2"/>
                              <a:ea typeface="微软雅黑" panose="020B0503020204020204" pitchFamily="82" charset="2"/>
                            </a:rPr>
                            <a:t>双精度浮点数</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020934473"/>
                      </a:ext>
                    </a:extLst>
                  </a:tr>
                  <a:tr h="400113">
                    <a:tc vMerge="1">
                      <a:txBody>
                        <a:bodyPr/>
                        <a:lstStyle/>
                        <a:p>
                          <a:endParaRPr lang="zh-CN" altLang="en-US" sz="1600" dirty="0"/>
                        </a:p>
                      </a:txBody>
                      <a:tcPr/>
                    </a:tc>
                    <a:tc>
                      <a:txBody>
                        <a:bodyPr/>
                        <a:lstStyle/>
                        <a:p>
                          <a:r>
                            <a:rPr lang="en-US" altLang="zh-CN" sz="1600" dirty="0">
                              <a:latin typeface="微软雅黑" panose="020B0503020204020204" pitchFamily="82" charset="2"/>
                              <a:ea typeface="微软雅黑" panose="020B0503020204020204" pitchFamily="82" charset="2"/>
                            </a:rPr>
                            <a:t>DECIMAL</a:t>
                          </a:r>
                          <a:r>
                            <a:rPr lang="en-US" altLang="zh-CN" sz="1600" kern="1200" dirty="0">
                              <a:solidFill>
                                <a:schemeClr val="tx1"/>
                              </a:solidFill>
                              <a:effectLst/>
                              <a:latin typeface="微软雅黑" panose="020B0503020204020204" pitchFamily="82" charset="2"/>
                              <a:ea typeface="微软雅黑" panose="020B0503020204020204" pitchFamily="82" charset="2"/>
                              <a:cs typeface="+mn-cs"/>
                            </a:rPr>
                            <a:t>(</a:t>
                          </a:r>
                          <a14:m>
                            <m:oMath xmlns:m="http://schemas.openxmlformats.org/officeDocument/2006/math">
                              <m:r>
                                <a:rPr lang="en-US" altLang="zh-CN" sz="1600" b="0" i="1" kern="1200" smtClean="0">
                                  <a:solidFill>
                                    <a:schemeClr val="tx1"/>
                                  </a:solidFill>
                                  <a:effectLst/>
                                  <a:latin typeface="Cambria Math" panose="02040503050406030204" pitchFamily="18" charset="0"/>
                                  <a:ea typeface="+mn-ea"/>
                                  <a:cs typeface="+mn-cs"/>
                                </a:rPr>
                                <m:t>𝑝</m:t>
                              </m:r>
                              <m:r>
                                <a:rPr lang="en-US" altLang="zh-CN" sz="1600" b="0" i="1" kern="1200" smtClean="0">
                                  <a:solidFill>
                                    <a:schemeClr val="tx1"/>
                                  </a:solidFill>
                                  <a:effectLst/>
                                  <a:latin typeface="Cambria Math" panose="02040503050406030204" pitchFamily="18" charset="0"/>
                                  <a:ea typeface="+mn-ea"/>
                                  <a:cs typeface="+mn-cs"/>
                                </a:rPr>
                                <m:t>,</m:t>
                              </m:r>
                              <m:r>
                                <a:rPr lang="en-US" altLang="zh-CN" sz="1600" b="0" i="1" kern="1200" smtClean="0">
                                  <a:solidFill>
                                    <a:schemeClr val="tx1"/>
                                  </a:solidFill>
                                  <a:effectLst/>
                                  <a:latin typeface="Cambria Math" panose="02040503050406030204" pitchFamily="18" charset="0"/>
                                  <a:ea typeface="+mn-ea"/>
                                  <a:cs typeface="+mn-cs"/>
                                </a:rPr>
                                <m:t>𝑑</m:t>
                              </m:r>
                            </m:oMath>
                          </a14:m>
                          <a:r>
                            <a:rPr lang="en-US" altLang="zh-CN" sz="1600" kern="1200" dirty="0">
                              <a:solidFill>
                                <a:schemeClr val="tx1"/>
                              </a:solidFill>
                              <a:effectLst/>
                              <a:latin typeface="微软雅黑" panose="020B0503020204020204" pitchFamily="82" charset="2"/>
                              <a:ea typeface="微软雅黑" panose="020B0503020204020204" pitchFamily="82" charset="2"/>
                              <a:cs typeface="+mn-cs"/>
                            </a:rPr>
                            <a:t>)</a:t>
                          </a:r>
                          <a:r>
                            <a:rPr lang="zh-CN" altLang="zh-CN" sz="1600" dirty="0">
                              <a:effectLst/>
                              <a:latin typeface="微软雅黑" panose="020B0503020204020204" pitchFamily="82" charset="2"/>
                              <a:ea typeface="微软雅黑" panose="020B0503020204020204" pitchFamily="82" charset="2"/>
                            </a:rPr>
                            <a:t> </a:t>
                          </a:r>
                          <a:endParaRPr lang="zh-CN" altLang="en-US" sz="1600" dirty="0">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r>
                            <a:rPr lang="zh-CN" altLang="en-US" sz="1600" dirty="0">
                              <a:latin typeface="微软雅黑" panose="020B0503020204020204" pitchFamily="82" charset="2"/>
                              <a:ea typeface="微软雅黑" panose="020B0503020204020204" pitchFamily="82" charset="2"/>
                            </a:rPr>
                            <a:t>定点数，由</a:t>
                          </a:r>
                          <a14:m>
                            <m:oMath xmlns:m="http://schemas.openxmlformats.org/officeDocument/2006/math">
                              <m:r>
                                <a:rPr lang="zh-CN" altLang="en-US" sz="1600" b="0" i="0" smtClean="0">
                                  <a:latin typeface="Cambria Math" panose="02040503050406030204" pitchFamily="18" charset="0"/>
                                </a:rPr>
                                <m:t> </m:t>
                              </m:r>
                              <m:r>
                                <a:rPr lang="en-US" altLang="zh-CN" sz="1600" b="0" i="1" smtClean="0">
                                  <a:latin typeface="Cambria Math" panose="02040503050406030204" pitchFamily="18" charset="0"/>
                                </a:rPr>
                                <m:t>𝑝</m:t>
                              </m:r>
                              <m:r>
                                <a:rPr lang="zh-CN" altLang="en-US" sz="1600" b="0" i="1" smtClean="0">
                                  <a:latin typeface="Cambria Math" panose="02040503050406030204" pitchFamily="18" charset="0"/>
                                </a:rPr>
                                <m:t> </m:t>
                              </m:r>
                            </m:oMath>
                          </a14:m>
                          <a:r>
                            <a:rPr lang="zh-CN" altLang="en-US" sz="1600" dirty="0">
                              <a:latin typeface="微软雅黑" panose="020B0503020204020204" pitchFamily="82" charset="2"/>
                              <a:ea typeface="微软雅黑" panose="020B0503020204020204" pitchFamily="82" charset="2"/>
                            </a:rPr>
                            <a:t>位数字组成，小数点后有</a:t>
                          </a:r>
                          <a14:m>
                            <m:oMath xmlns:m="http://schemas.openxmlformats.org/officeDocument/2006/math">
                              <m:r>
                                <a:rPr lang="zh-CN" altLang="en-US" sz="1600" b="0" i="0" smtClean="0">
                                  <a:latin typeface="Cambria Math" panose="02040503050406030204" pitchFamily="18" charset="0"/>
                                </a:rPr>
                                <m:t> </m:t>
                              </m:r>
                              <m:r>
                                <a:rPr lang="en-US" altLang="zh-CN" sz="1600" b="0" i="1" smtClean="0">
                                  <a:latin typeface="Cambria Math" panose="02040503050406030204" pitchFamily="18" charset="0"/>
                                </a:rPr>
                                <m:t>𝑑</m:t>
                              </m:r>
                              <m:r>
                                <a:rPr lang="zh-CN" altLang="en-US" sz="1600" b="0" i="1" smtClean="0">
                                  <a:latin typeface="Cambria Math" panose="02040503050406030204" pitchFamily="18" charset="0"/>
                                </a:rPr>
                                <m:t> </m:t>
                              </m:r>
                            </m:oMath>
                          </a14:m>
                          <a:r>
                            <a:rPr lang="zh-CN" altLang="en-US" sz="1600" dirty="0">
                              <a:latin typeface="微软雅黑" panose="020B0503020204020204" pitchFamily="82" charset="2"/>
                              <a:ea typeface="微软雅黑" panose="020B0503020204020204" pitchFamily="82" charset="2"/>
                            </a:rPr>
                            <a:t>位数字</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865630261"/>
                      </a:ext>
                    </a:extLst>
                  </a:tr>
                  <a:tr h="400113">
                    <a:tc vMerge="1">
                      <a:txBody>
                        <a:bodyPr/>
                        <a:lstStyle/>
                        <a:p>
                          <a:endParaRPr lang="zh-CN" altLang="en-US" sz="1600" dirty="0"/>
                        </a:p>
                      </a:txBody>
                      <a:tcPr/>
                    </a:tc>
                    <a:tc>
                      <a:txBody>
                        <a:bodyPr/>
                        <a:lstStyle/>
                        <a:p>
                          <a:r>
                            <a:rPr lang="en-US" altLang="zh-CN" sz="1600" dirty="0">
                              <a:latin typeface="微软雅黑" panose="020B0503020204020204" pitchFamily="82" charset="2"/>
                              <a:ea typeface="微软雅黑" panose="020B0503020204020204" pitchFamily="82" charset="2"/>
                            </a:rPr>
                            <a:t>BOOLEAN</a:t>
                          </a:r>
                          <a:endParaRPr lang="zh-CN" altLang="en-US" sz="1600" dirty="0">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r>
                            <a:rPr lang="zh-CN" altLang="en-US" sz="1600" dirty="0">
                              <a:latin typeface="微软雅黑" panose="020B0503020204020204" pitchFamily="82" charset="2"/>
                              <a:ea typeface="微软雅黑" panose="020B0503020204020204" pitchFamily="82" charset="2"/>
                            </a:rPr>
                            <a:t>布尔型</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687342707"/>
                      </a:ext>
                    </a:extLst>
                  </a:tr>
                  <a:tr h="400113">
                    <a:tc rowSpan="3">
                      <a:txBody>
                        <a:bodyPr/>
                        <a:lstStyle/>
                        <a:p>
                          <a:pPr algn="ctr"/>
                          <a:r>
                            <a:rPr lang="zh-CN" altLang="en-US" sz="1600" dirty="0">
                              <a:latin typeface="微软雅黑" panose="020B0503020204020204" pitchFamily="82" charset="2"/>
                              <a:ea typeface="微软雅黑" panose="020B0503020204020204" pitchFamily="82" charset="2"/>
                            </a:rPr>
                            <a:t>时间型</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r>
                            <a:rPr lang="en-US" altLang="zh-CN" sz="1662" kern="1200" dirty="0">
                              <a:solidFill>
                                <a:schemeClr val="tx1"/>
                              </a:solidFill>
                              <a:effectLst/>
                              <a:latin typeface="微软雅黑" panose="020B0503020204020204" pitchFamily="82" charset="2"/>
                              <a:ea typeface="微软雅黑" panose="020B0503020204020204" pitchFamily="82" charset="2"/>
                              <a:cs typeface="+mn-cs"/>
                            </a:rPr>
                            <a:t>DATE</a:t>
                          </a:r>
                          <a:r>
                            <a:rPr lang="zh-CN" altLang="zh-CN" sz="1600" dirty="0">
                              <a:effectLst/>
                              <a:latin typeface="微软雅黑" panose="020B0503020204020204" pitchFamily="82" charset="2"/>
                              <a:ea typeface="微软雅黑" panose="020B0503020204020204" pitchFamily="82" charset="2"/>
                            </a:rPr>
                            <a:t> </a:t>
                          </a:r>
                          <a:endParaRPr lang="zh-CN" altLang="en-US" sz="1600" dirty="0">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zh-CN" sz="1600" kern="100" dirty="0">
                              <a:effectLst/>
                              <a:latin typeface="微软雅黑" panose="020B0503020204020204" pitchFamily="82" charset="2"/>
                              <a:ea typeface="微软雅黑" panose="020B0503020204020204" pitchFamily="82" charset="2"/>
                              <a:cs typeface="Times New Roman" panose="02020603050405020304" pitchFamily="18" charset="0"/>
                            </a:rPr>
                            <a:t>日期，包含年、月、日，格式为</a:t>
                          </a:r>
                          <a:r>
                            <a:rPr lang="en-US" sz="1600" kern="100" dirty="0">
                              <a:effectLst/>
                              <a:latin typeface="微软雅黑" panose="020B0503020204020204" pitchFamily="82" charset="2"/>
                              <a:ea typeface="微软雅黑" panose="020B0503020204020204" pitchFamily="82" charset="2"/>
                              <a:cs typeface="Times New Roman" panose="02020603050405020304" pitchFamily="18" charset="0"/>
                            </a:rPr>
                            <a:t>YYYY-MM-DD</a:t>
                          </a:r>
                          <a:endParaRPr lang="zh-CN" sz="16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914277069"/>
                      </a:ext>
                    </a:extLst>
                  </a:tr>
                  <a:tr h="400113">
                    <a:tc vMerge="1">
                      <a:txBody>
                        <a:bodyPr/>
                        <a:lstStyle/>
                        <a:p>
                          <a:endParaRPr lang="zh-CN" altLang="en-US" sz="1600" dirty="0"/>
                        </a:p>
                      </a:txBody>
                      <a:tcPr/>
                    </a:tc>
                    <a:tc>
                      <a:txBody>
                        <a:bodyPr/>
                        <a:lstStyle/>
                        <a:p>
                          <a:r>
                            <a:rPr lang="en-US" altLang="zh-CN" sz="1662" kern="1200" dirty="0">
                              <a:solidFill>
                                <a:schemeClr val="tx1"/>
                              </a:solidFill>
                              <a:effectLst/>
                              <a:latin typeface="微软雅黑" panose="020B0503020204020204" pitchFamily="82" charset="2"/>
                              <a:ea typeface="微软雅黑" panose="020B0503020204020204" pitchFamily="82" charset="2"/>
                              <a:cs typeface="+mn-cs"/>
                            </a:rPr>
                            <a:t>TIME</a:t>
                          </a:r>
                          <a:r>
                            <a:rPr lang="zh-CN" altLang="zh-CN" sz="1600" dirty="0">
                              <a:effectLst/>
                              <a:latin typeface="微软雅黑" panose="020B0503020204020204" pitchFamily="82" charset="2"/>
                              <a:ea typeface="微软雅黑" panose="020B0503020204020204" pitchFamily="82" charset="2"/>
                            </a:rPr>
                            <a:t> </a:t>
                          </a:r>
                          <a:endParaRPr lang="zh-CN" altLang="en-US" sz="1600" dirty="0">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zh-CN" sz="1600" kern="100" dirty="0">
                              <a:effectLst/>
                              <a:latin typeface="微软雅黑" panose="020B0503020204020204" pitchFamily="82" charset="2"/>
                              <a:ea typeface="微软雅黑" panose="020B0503020204020204" pitchFamily="82" charset="2"/>
                              <a:cs typeface="Times New Roman" panose="02020603050405020304" pitchFamily="18" charset="0"/>
                            </a:rPr>
                            <a:t>时间，包含时、分、秒，格式为</a:t>
                          </a:r>
                          <a:r>
                            <a:rPr lang="en-US" sz="1600" kern="100" dirty="0">
                              <a:effectLst/>
                              <a:latin typeface="微软雅黑" panose="020B0503020204020204" pitchFamily="82" charset="2"/>
                              <a:ea typeface="微软雅黑" panose="020B0503020204020204" pitchFamily="82" charset="2"/>
                              <a:cs typeface="Times New Roman" panose="02020603050405020304" pitchFamily="18" charset="0"/>
                            </a:rPr>
                            <a:t>HH:MM:SS</a:t>
                          </a:r>
                          <a:endParaRPr lang="zh-CN" sz="16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890915396"/>
                      </a:ext>
                    </a:extLst>
                  </a:tr>
                  <a:tr h="400113">
                    <a:tc vMerge="1">
                      <a:txBody>
                        <a:bodyPr/>
                        <a:lstStyle/>
                        <a:p>
                          <a:endParaRPr lang="zh-CN" altLang="en-US" sz="1600" dirty="0"/>
                        </a:p>
                      </a:txBody>
                      <a:tcPr/>
                    </a:tc>
                    <a:tc>
                      <a:txBody>
                        <a:bodyPr/>
                        <a:lstStyle/>
                        <a:p>
                          <a:r>
                            <a:rPr lang="en-US" altLang="zh-CN" sz="1662" kern="1200" dirty="0">
                              <a:solidFill>
                                <a:schemeClr val="tx1"/>
                              </a:solidFill>
                              <a:effectLst/>
                              <a:latin typeface="微软雅黑" panose="020B0503020204020204" pitchFamily="82" charset="2"/>
                              <a:ea typeface="微软雅黑" panose="020B0503020204020204" pitchFamily="82" charset="2"/>
                              <a:cs typeface="+mn-cs"/>
                            </a:rPr>
                            <a:t>TIMESTAMP</a:t>
                          </a:r>
                          <a:r>
                            <a:rPr lang="zh-CN" altLang="zh-CN" sz="1600" dirty="0">
                              <a:effectLst/>
                              <a:latin typeface="微软雅黑" panose="020B0503020204020204" pitchFamily="82" charset="2"/>
                              <a:ea typeface="微软雅黑" panose="020B0503020204020204" pitchFamily="82" charset="2"/>
                            </a:rPr>
                            <a:t> </a:t>
                          </a:r>
                          <a:endParaRPr lang="zh-CN" altLang="en-US" sz="1600" dirty="0">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zh-CN" sz="1600" kern="100" dirty="0">
                              <a:effectLst/>
                              <a:latin typeface="微软雅黑" panose="020B0503020204020204" pitchFamily="82" charset="2"/>
                              <a:ea typeface="微软雅黑" panose="020B0503020204020204" pitchFamily="82" charset="2"/>
                              <a:cs typeface="Times New Roman" panose="02020603050405020304" pitchFamily="18" charset="0"/>
                            </a:rPr>
                            <a:t>时间戳，格式为</a:t>
                          </a:r>
                          <a:r>
                            <a:rPr lang="en-US" sz="1600" kern="100" dirty="0">
                              <a:effectLst/>
                              <a:latin typeface="微软雅黑" panose="020B0503020204020204" pitchFamily="82" charset="2"/>
                              <a:ea typeface="微软雅黑" panose="020B0503020204020204" pitchFamily="82" charset="2"/>
                              <a:cs typeface="Times New Roman" panose="02020603050405020304" pitchFamily="18" charset="0"/>
                            </a:rPr>
                            <a:t>YYYY-MM-DD HH:MM:SS</a:t>
                          </a:r>
                          <a:endParaRPr lang="zh-CN" sz="16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33665687"/>
                      </a:ext>
                    </a:extLst>
                  </a:tr>
                </a:tbl>
              </a:graphicData>
            </a:graphic>
          </p:graphicFrame>
        </mc:Choice>
        <mc:Fallback xmlns="">
          <p:graphicFrame>
            <p:nvGraphicFramePr>
              <p:cNvPr id="5" name="表格 5">
                <a:extLst>
                  <a:ext uri="{FF2B5EF4-FFF2-40B4-BE49-F238E27FC236}">
                    <a16:creationId xmlns:a16="http://schemas.microsoft.com/office/drawing/2014/main" id="{13BFD454-58BE-60FF-7CA0-8539F7B4FB9A}"/>
                  </a:ext>
                </a:extLst>
              </p:cNvPr>
              <p:cNvGraphicFramePr>
                <a:graphicFrameLocks noGrp="1"/>
              </p:cNvGraphicFramePr>
              <p:nvPr>
                <p:extLst>
                  <p:ext uri="{D42A27DB-BD31-4B8C-83A1-F6EECF244321}">
                    <p14:modId xmlns:p14="http://schemas.microsoft.com/office/powerpoint/2010/main" val="2247274455"/>
                  </p:ext>
                </p:extLst>
              </p:nvPr>
            </p:nvGraphicFramePr>
            <p:xfrm>
              <a:off x="1833545" y="1160533"/>
              <a:ext cx="8278655" cy="5201469"/>
            </p:xfrm>
            <a:graphic>
              <a:graphicData uri="http://schemas.openxmlformats.org/drawingml/2006/table">
                <a:tbl>
                  <a:tblPr firstRow="1" bandRow="1">
                    <a:tableStyleId>{5940675A-B579-460E-94D1-54222C63F5DA}</a:tableStyleId>
                  </a:tblPr>
                  <a:tblGrid>
                    <a:gridCol w="1495826">
                      <a:extLst>
                        <a:ext uri="{9D8B030D-6E8A-4147-A177-3AD203B41FA5}">
                          <a16:colId xmlns:a16="http://schemas.microsoft.com/office/drawing/2014/main" val="2351833730"/>
                        </a:ext>
                      </a:extLst>
                    </a:gridCol>
                    <a:gridCol w="1842229">
                      <a:extLst>
                        <a:ext uri="{9D8B030D-6E8A-4147-A177-3AD203B41FA5}">
                          <a16:colId xmlns:a16="http://schemas.microsoft.com/office/drawing/2014/main" val="1095927357"/>
                        </a:ext>
                      </a:extLst>
                    </a:gridCol>
                    <a:gridCol w="4940600">
                      <a:extLst>
                        <a:ext uri="{9D8B030D-6E8A-4147-A177-3AD203B41FA5}">
                          <a16:colId xmlns:a16="http://schemas.microsoft.com/office/drawing/2014/main" val="1345023237"/>
                        </a:ext>
                      </a:extLst>
                    </a:gridCol>
                  </a:tblGrid>
                  <a:tr h="400113">
                    <a:tc>
                      <a:txBody>
                        <a:bodyPr/>
                        <a:lstStyle/>
                        <a:p>
                          <a:endParaRPr lang="zh-CN" altLang="en-US" sz="1600" b="1" dirty="0">
                            <a:solidFill>
                              <a:schemeClr val="bg1"/>
                            </a:solidFill>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r>
                            <a:rPr lang="zh-CN" altLang="en-US" sz="1600" b="1" dirty="0">
                              <a:solidFill>
                                <a:schemeClr val="bg1"/>
                              </a:solidFill>
                              <a:latin typeface="微软雅黑" panose="020B0503020204020204" pitchFamily="82" charset="2"/>
                              <a:ea typeface="微软雅黑" panose="020B0503020204020204" pitchFamily="82" charset="2"/>
                            </a:rPr>
                            <a:t>数据类型</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tc>
                      <a:txBody>
                        <a:bodyPr/>
                        <a:lstStyle/>
                        <a:p>
                          <a:r>
                            <a:rPr lang="zh-CN" altLang="en-US" sz="1600" b="1" dirty="0">
                              <a:solidFill>
                                <a:schemeClr val="bg1"/>
                              </a:solidFill>
                              <a:latin typeface="微软雅黑" panose="020B0503020204020204" pitchFamily="82" charset="2"/>
                              <a:ea typeface="微软雅黑" panose="020B0503020204020204" pitchFamily="82" charset="2"/>
                            </a:rPr>
                            <a:t>描述</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solidFill>
                          <a:srgbClr val="7030A0"/>
                        </a:solidFill>
                      </a:tcPr>
                    </a:tc>
                    <a:extLst>
                      <a:ext uri="{0D108BD9-81ED-4DB2-BD59-A6C34878D82A}">
                        <a16:rowId xmlns:a16="http://schemas.microsoft.com/office/drawing/2014/main" val="2408127178"/>
                      </a:ext>
                    </a:extLst>
                  </a:tr>
                  <a:tr h="400113">
                    <a:tc rowSpan="2">
                      <a:txBody>
                        <a:bodyPr/>
                        <a:lstStyle/>
                        <a:p>
                          <a:pPr algn="ctr"/>
                          <a:r>
                            <a:rPr lang="zh-CN" altLang="en-US" sz="1600" dirty="0">
                              <a:latin typeface="微软雅黑" panose="020B0503020204020204" pitchFamily="82" charset="2"/>
                              <a:ea typeface="微软雅黑" panose="020B0503020204020204" pitchFamily="82" charset="2"/>
                            </a:rPr>
                            <a:t>文本型</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endParaRPr lang="zh-CN"/>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blipFill>
                          <a:blip r:embed="rId2"/>
                          <a:stretch>
                            <a:fillRect l="-82069" t="-109677" r="-269655" b="-1132258"/>
                          </a:stretch>
                        </a:blipFill>
                      </a:tcPr>
                    </a:tc>
                    <a:tc>
                      <a:txBody>
                        <a:bodyPr/>
                        <a:lstStyle/>
                        <a:p>
                          <a:endParaRPr lang="zh-CN"/>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blipFill>
                          <a:blip r:embed="rId2"/>
                          <a:stretch>
                            <a:fillRect l="-67692" t="-109677" r="-256" b="-1132258"/>
                          </a:stretch>
                        </a:blipFill>
                      </a:tcPr>
                    </a:tc>
                    <a:extLst>
                      <a:ext uri="{0D108BD9-81ED-4DB2-BD59-A6C34878D82A}">
                        <a16:rowId xmlns:a16="http://schemas.microsoft.com/office/drawing/2014/main" val="2107775652"/>
                      </a:ext>
                    </a:extLst>
                  </a:tr>
                  <a:tr h="400113">
                    <a:tc vMerge="1">
                      <a:txBody>
                        <a:bodyPr/>
                        <a:lstStyle/>
                        <a:p>
                          <a:endParaRPr lang="zh-CN" altLang="en-US" sz="1600" dirty="0"/>
                        </a:p>
                      </a:txBody>
                      <a:tcPr/>
                    </a:tc>
                    <a:tc>
                      <a:txBody>
                        <a:bodyPr/>
                        <a:lstStyle/>
                        <a:p>
                          <a:endParaRPr lang="zh-CN"/>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blipFill>
                          <a:blip r:embed="rId2"/>
                          <a:stretch>
                            <a:fillRect l="-82069" t="-203125" r="-269655" b="-996875"/>
                          </a:stretch>
                        </a:blipFill>
                      </a:tcPr>
                    </a:tc>
                    <a:tc>
                      <a:txBody>
                        <a:bodyPr/>
                        <a:lstStyle/>
                        <a:p>
                          <a:endParaRPr lang="zh-CN"/>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blipFill>
                          <a:blip r:embed="rId2"/>
                          <a:stretch>
                            <a:fillRect l="-67692" t="-203125" r="-256" b="-996875"/>
                          </a:stretch>
                        </a:blipFill>
                      </a:tcPr>
                    </a:tc>
                    <a:extLst>
                      <a:ext uri="{0D108BD9-81ED-4DB2-BD59-A6C34878D82A}">
                        <a16:rowId xmlns:a16="http://schemas.microsoft.com/office/drawing/2014/main" val="1678039699"/>
                      </a:ext>
                    </a:extLst>
                  </a:tr>
                  <a:tr h="400113">
                    <a:tc rowSpan="7">
                      <a:txBody>
                        <a:bodyPr/>
                        <a:lstStyle/>
                        <a:p>
                          <a:pPr algn="ctr"/>
                          <a:r>
                            <a:rPr lang="zh-CN" altLang="en-US" sz="1600" dirty="0">
                              <a:latin typeface="微软雅黑" panose="020B0503020204020204" pitchFamily="82" charset="2"/>
                              <a:ea typeface="微软雅黑" panose="020B0503020204020204" pitchFamily="82" charset="2"/>
                            </a:rPr>
                            <a:t>数字型</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r>
                            <a:rPr lang="en-US" altLang="zh-CN" sz="1600" dirty="0">
                              <a:latin typeface="微软雅黑" panose="020B0503020204020204" pitchFamily="82" charset="2"/>
                              <a:ea typeface="微软雅黑" panose="020B0503020204020204" pitchFamily="82" charset="2"/>
                            </a:rPr>
                            <a:t>INT</a:t>
                          </a:r>
                          <a:endParaRPr lang="zh-CN" altLang="en-US" sz="1600" dirty="0">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r>
                            <a:rPr lang="zh-CN" altLang="en-US" sz="1600" dirty="0">
                              <a:latin typeface="微软雅黑" panose="020B0503020204020204" pitchFamily="82" charset="2"/>
                              <a:ea typeface="微软雅黑" panose="020B0503020204020204" pitchFamily="82" charset="2"/>
                            </a:rPr>
                            <a:t>整数（</a:t>
                          </a:r>
                          <a:r>
                            <a:rPr lang="en-US" altLang="zh-CN" sz="1600" dirty="0">
                              <a:latin typeface="微软雅黑" panose="020B0503020204020204" pitchFamily="82" charset="2"/>
                              <a:ea typeface="微软雅黑" panose="020B0503020204020204" pitchFamily="82" charset="2"/>
                            </a:rPr>
                            <a:t>4</a:t>
                          </a:r>
                          <a:r>
                            <a:rPr lang="zh-CN" altLang="en-US" sz="1600" dirty="0">
                              <a:latin typeface="微软雅黑" panose="020B0503020204020204" pitchFamily="82" charset="2"/>
                              <a:ea typeface="微软雅黑" panose="020B0503020204020204" pitchFamily="82" charset="2"/>
                            </a:rPr>
                            <a:t>字节）</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081135245"/>
                      </a:ext>
                    </a:extLst>
                  </a:tr>
                  <a:tr h="400113">
                    <a:tc vMerge="1">
                      <a:txBody>
                        <a:bodyPr/>
                        <a:lstStyle/>
                        <a:p>
                          <a:endParaRPr lang="zh-CN" altLang="en-US" sz="1600" dirty="0"/>
                        </a:p>
                      </a:txBody>
                      <a:tcPr/>
                    </a:tc>
                    <a:tc>
                      <a:txBody>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lang="en-US" altLang="zh-CN" sz="1600" dirty="0">
                              <a:latin typeface="微软雅黑" panose="020B0503020204020204" pitchFamily="82" charset="2"/>
                              <a:ea typeface="微软雅黑" panose="020B0503020204020204" pitchFamily="82" charset="2"/>
                            </a:rPr>
                            <a:t>SMALLINT</a:t>
                          </a:r>
                          <a:endParaRPr lang="zh-CN" altLang="en-US" sz="1600" dirty="0">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82" charset="2"/>
                              <a:ea typeface="微软雅黑" panose="020B0503020204020204" pitchFamily="82" charset="2"/>
                            </a:rPr>
                            <a:t>短整数（</a:t>
                          </a:r>
                          <a:r>
                            <a:rPr lang="en-US" altLang="zh-CN" sz="1600" dirty="0">
                              <a:latin typeface="微软雅黑" panose="020B0503020204020204" pitchFamily="82" charset="2"/>
                              <a:ea typeface="微软雅黑" panose="020B0503020204020204" pitchFamily="82" charset="2"/>
                            </a:rPr>
                            <a:t>2</a:t>
                          </a:r>
                          <a:r>
                            <a:rPr lang="zh-CN" altLang="en-US" sz="1600" dirty="0">
                              <a:latin typeface="微软雅黑" panose="020B0503020204020204" pitchFamily="82" charset="2"/>
                              <a:ea typeface="微软雅黑" panose="020B0503020204020204" pitchFamily="82" charset="2"/>
                            </a:rPr>
                            <a:t>字节）</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787310606"/>
                      </a:ext>
                    </a:extLst>
                  </a:tr>
                  <a:tr h="400113">
                    <a:tc vMerge="1">
                      <a:txBody>
                        <a:bodyPr/>
                        <a:lstStyle/>
                        <a:p>
                          <a:endParaRPr lang="zh-CN" altLang="en-US" sz="1600" dirty="0"/>
                        </a:p>
                      </a:txBody>
                      <a:tcPr/>
                    </a:tc>
                    <a:tc>
                      <a:txBody>
                        <a:bodyPr/>
                        <a:lstStyle/>
                        <a:p>
                          <a:r>
                            <a:rPr lang="en-US" altLang="zh-CN" sz="1600" dirty="0">
                              <a:latin typeface="微软雅黑" panose="020B0503020204020204" pitchFamily="82" charset="2"/>
                              <a:ea typeface="微软雅黑" panose="020B0503020204020204" pitchFamily="82" charset="2"/>
                            </a:rPr>
                            <a:t>BIGINT</a:t>
                          </a:r>
                          <a:endParaRPr lang="zh-CN" altLang="en-US" sz="1600" dirty="0">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82" charset="2"/>
                              <a:ea typeface="微软雅黑" panose="020B0503020204020204" pitchFamily="82" charset="2"/>
                            </a:rPr>
                            <a:t>大整数（</a:t>
                          </a:r>
                          <a:r>
                            <a:rPr lang="en-US" altLang="zh-CN" sz="1600" dirty="0">
                              <a:latin typeface="微软雅黑" panose="020B0503020204020204" pitchFamily="82" charset="2"/>
                              <a:ea typeface="微软雅黑" panose="020B0503020204020204" pitchFamily="82" charset="2"/>
                            </a:rPr>
                            <a:t>8</a:t>
                          </a:r>
                          <a:r>
                            <a:rPr lang="zh-CN" altLang="en-US" sz="1600" dirty="0">
                              <a:latin typeface="微软雅黑" panose="020B0503020204020204" pitchFamily="82" charset="2"/>
                              <a:ea typeface="微软雅黑" panose="020B0503020204020204" pitchFamily="82" charset="2"/>
                            </a:rPr>
                            <a:t>字节）</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3642709073"/>
                      </a:ext>
                    </a:extLst>
                  </a:tr>
                  <a:tr h="400113">
                    <a:tc vMerge="1">
                      <a:txBody>
                        <a:bodyPr/>
                        <a:lstStyle/>
                        <a:p>
                          <a:endParaRPr lang="zh-CN" altLang="en-US" sz="1600" dirty="0"/>
                        </a:p>
                      </a:txBody>
                      <a:tcPr/>
                    </a:tc>
                    <a:tc>
                      <a:txBody>
                        <a:bodyPr/>
                        <a:lstStyle/>
                        <a:p>
                          <a:r>
                            <a:rPr lang="en-US" altLang="zh-CN" sz="1600" dirty="0">
                              <a:latin typeface="微软雅黑" panose="020B0503020204020204" pitchFamily="82" charset="2"/>
                              <a:ea typeface="微软雅黑" panose="020B0503020204020204" pitchFamily="82" charset="2"/>
                            </a:rPr>
                            <a:t>FLOAT</a:t>
                          </a:r>
                          <a:endParaRPr lang="zh-CN" altLang="en-US" sz="1600" dirty="0">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r>
                            <a:rPr lang="zh-CN" altLang="en-US" sz="1600" dirty="0">
                              <a:latin typeface="微软雅黑" panose="020B0503020204020204" pitchFamily="82" charset="2"/>
                              <a:ea typeface="微软雅黑" panose="020B0503020204020204" pitchFamily="82" charset="2"/>
                            </a:rPr>
                            <a:t>单精度浮点数</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1977245839"/>
                      </a:ext>
                    </a:extLst>
                  </a:tr>
                  <a:tr h="400113">
                    <a:tc vMerge="1">
                      <a:txBody>
                        <a:bodyPr/>
                        <a:lstStyle/>
                        <a:p>
                          <a:endParaRPr lang="zh-CN" altLang="en-US" sz="1600" dirty="0"/>
                        </a:p>
                      </a:txBody>
                      <a:tcPr/>
                    </a:tc>
                    <a:tc>
                      <a:txBody>
                        <a:bodyPr/>
                        <a:lstStyle/>
                        <a:p>
                          <a:r>
                            <a:rPr lang="en-US" altLang="zh-CN" sz="1600" dirty="0">
                              <a:latin typeface="微软雅黑" panose="020B0503020204020204" pitchFamily="82" charset="2"/>
                              <a:ea typeface="微软雅黑" panose="020B0503020204020204" pitchFamily="82" charset="2"/>
                            </a:rPr>
                            <a:t>DOUBLE</a:t>
                          </a:r>
                          <a:endParaRPr lang="zh-CN" altLang="en-US" sz="1600" dirty="0">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r>
                            <a:rPr lang="zh-CN" altLang="en-US" sz="1600" dirty="0">
                              <a:latin typeface="微软雅黑" panose="020B0503020204020204" pitchFamily="82" charset="2"/>
                              <a:ea typeface="微软雅黑" panose="020B0503020204020204" pitchFamily="82" charset="2"/>
                            </a:rPr>
                            <a:t>双精度浮点数</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020934473"/>
                      </a:ext>
                    </a:extLst>
                  </a:tr>
                  <a:tr h="400113">
                    <a:tc vMerge="1">
                      <a:txBody>
                        <a:bodyPr/>
                        <a:lstStyle/>
                        <a:p>
                          <a:endParaRPr lang="zh-CN" altLang="en-US" sz="1600" dirty="0"/>
                        </a:p>
                      </a:txBody>
                      <a:tcPr/>
                    </a:tc>
                    <a:tc>
                      <a:txBody>
                        <a:bodyPr/>
                        <a:lstStyle/>
                        <a:p>
                          <a:endParaRPr lang="zh-CN"/>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blipFill>
                          <a:blip r:embed="rId2"/>
                          <a:stretch>
                            <a:fillRect l="-82069" t="-793750" r="-269655" b="-406250"/>
                          </a:stretch>
                        </a:blipFill>
                      </a:tcPr>
                    </a:tc>
                    <a:tc>
                      <a:txBody>
                        <a:bodyPr/>
                        <a:lstStyle/>
                        <a:p>
                          <a:endParaRPr lang="zh-CN"/>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blipFill>
                          <a:blip r:embed="rId2"/>
                          <a:stretch>
                            <a:fillRect l="-67692" t="-793750" r="-256" b="-406250"/>
                          </a:stretch>
                        </a:blipFill>
                      </a:tcPr>
                    </a:tc>
                    <a:extLst>
                      <a:ext uri="{0D108BD9-81ED-4DB2-BD59-A6C34878D82A}">
                        <a16:rowId xmlns:a16="http://schemas.microsoft.com/office/drawing/2014/main" val="1865630261"/>
                      </a:ext>
                    </a:extLst>
                  </a:tr>
                  <a:tr h="400113">
                    <a:tc vMerge="1">
                      <a:txBody>
                        <a:bodyPr/>
                        <a:lstStyle/>
                        <a:p>
                          <a:endParaRPr lang="zh-CN" altLang="en-US" sz="1600" dirty="0"/>
                        </a:p>
                      </a:txBody>
                      <a:tcPr/>
                    </a:tc>
                    <a:tc>
                      <a:txBody>
                        <a:bodyPr/>
                        <a:lstStyle/>
                        <a:p>
                          <a:r>
                            <a:rPr lang="en-US" altLang="zh-CN" sz="1600" dirty="0">
                              <a:latin typeface="微软雅黑" panose="020B0503020204020204" pitchFamily="82" charset="2"/>
                              <a:ea typeface="微软雅黑" panose="020B0503020204020204" pitchFamily="82" charset="2"/>
                            </a:rPr>
                            <a:t>BOOLEAN</a:t>
                          </a:r>
                          <a:endParaRPr lang="zh-CN" altLang="en-US" sz="1600" dirty="0">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r>
                            <a:rPr lang="zh-CN" altLang="en-US" sz="1600" dirty="0">
                              <a:latin typeface="微软雅黑" panose="020B0503020204020204" pitchFamily="82" charset="2"/>
                              <a:ea typeface="微软雅黑" panose="020B0503020204020204" pitchFamily="82" charset="2"/>
                            </a:rPr>
                            <a:t>布尔型</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687342707"/>
                      </a:ext>
                    </a:extLst>
                  </a:tr>
                  <a:tr h="400113">
                    <a:tc rowSpan="3">
                      <a:txBody>
                        <a:bodyPr/>
                        <a:lstStyle/>
                        <a:p>
                          <a:pPr algn="ctr"/>
                          <a:r>
                            <a:rPr lang="zh-CN" altLang="en-US" sz="1600" dirty="0">
                              <a:latin typeface="微软雅黑" panose="020B0503020204020204" pitchFamily="82" charset="2"/>
                              <a:ea typeface="微软雅黑" panose="020B0503020204020204" pitchFamily="82" charset="2"/>
                            </a:rPr>
                            <a:t>时间型</a:t>
                          </a: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r>
                            <a:rPr lang="en-US" altLang="zh-CN" sz="1662" kern="1200" dirty="0">
                              <a:solidFill>
                                <a:schemeClr val="tx1"/>
                              </a:solidFill>
                              <a:effectLst/>
                              <a:latin typeface="微软雅黑" panose="020B0503020204020204" pitchFamily="82" charset="2"/>
                              <a:ea typeface="微软雅黑" panose="020B0503020204020204" pitchFamily="82" charset="2"/>
                              <a:cs typeface="+mn-cs"/>
                            </a:rPr>
                            <a:t>DATE</a:t>
                          </a:r>
                          <a:r>
                            <a:rPr lang="zh-CN" altLang="zh-CN" sz="1600" dirty="0">
                              <a:effectLst/>
                              <a:latin typeface="微软雅黑" panose="020B0503020204020204" pitchFamily="82" charset="2"/>
                              <a:ea typeface="微软雅黑" panose="020B0503020204020204" pitchFamily="82" charset="2"/>
                            </a:rPr>
                            <a:t> </a:t>
                          </a:r>
                          <a:endParaRPr lang="zh-CN" altLang="en-US" sz="1600" dirty="0">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zh-CN" sz="1600" kern="100" dirty="0">
                              <a:effectLst/>
                              <a:latin typeface="微软雅黑" panose="020B0503020204020204" pitchFamily="82" charset="2"/>
                              <a:ea typeface="微软雅黑" panose="020B0503020204020204" pitchFamily="82" charset="2"/>
                              <a:cs typeface="Times New Roman" panose="02020603050405020304" pitchFamily="18" charset="0"/>
                            </a:rPr>
                            <a:t>日期，包含年、月、日，格式为</a:t>
                          </a:r>
                          <a:r>
                            <a:rPr lang="en-US" sz="1600" kern="100" dirty="0">
                              <a:effectLst/>
                              <a:latin typeface="微软雅黑" panose="020B0503020204020204" pitchFamily="82" charset="2"/>
                              <a:ea typeface="微软雅黑" panose="020B0503020204020204" pitchFamily="82" charset="2"/>
                              <a:cs typeface="Times New Roman" panose="02020603050405020304" pitchFamily="18" charset="0"/>
                            </a:rPr>
                            <a:t>YYYY-MM-DD</a:t>
                          </a:r>
                          <a:endParaRPr lang="zh-CN" sz="16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914277069"/>
                      </a:ext>
                    </a:extLst>
                  </a:tr>
                  <a:tr h="400113">
                    <a:tc vMerge="1">
                      <a:txBody>
                        <a:bodyPr/>
                        <a:lstStyle/>
                        <a:p>
                          <a:endParaRPr lang="zh-CN" altLang="en-US" sz="1600" dirty="0"/>
                        </a:p>
                      </a:txBody>
                      <a:tcPr/>
                    </a:tc>
                    <a:tc>
                      <a:txBody>
                        <a:bodyPr/>
                        <a:lstStyle/>
                        <a:p>
                          <a:r>
                            <a:rPr lang="en-US" altLang="zh-CN" sz="1662" kern="1200" dirty="0">
                              <a:solidFill>
                                <a:schemeClr val="tx1"/>
                              </a:solidFill>
                              <a:effectLst/>
                              <a:latin typeface="微软雅黑" panose="020B0503020204020204" pitchFamily="82" charset="2"/>
                              <a:ea typeface="微软雅黑" panose="020B0503020204020204" pitchFamily="82" charset="2"/>
                              <a:cs typeface="+mn-cs"/>
                            </a:rPr>
                            <a:t>TIME</a:t>
                          </a:r>
                          <a:r>
                            <a:rPr lang="zh-CN" altLang="zh-CN" sz="1600" dirty="0">
                              <a:effectLst/>
                              <a:latin typeface="微软雅黑" panose="020B0503020204020204" pitchFamily="82" charset="2"/>
                              <a:ea typeface="微软雅黑" panose="020B0503020204020204" pitchFamily="82" charset="2"/>
                            </a:rPr>
                            <a:t> </a:t>
                          </a:r>
                          <a:endParaRPr lang="zh-CN" altLang="en-US" sz="1600" dirty="0">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zh-CN" sz="1600" kern="100">
                              <a:effectLst/>
                              <a:latin typeface="微软雅黑" panose="020B0503020204020204" pitchFamily="82" charset="2"/>
                              <a:ea typeface="微软雅黑" panose="020B0503020204020204" pitchFamily="82" charset="2"/>
                              <a:cs typeface="Times New Roman" panose="02020603050405020304" pitchFamily="18" charset="0"/>
                            </a:rPr>
                            <a:t>时间，包含时、分、秒，格式为</a:t>
                          </a:r>
                          <a:r>
                            <a:rPr lang="en-US" sz="1600" kern="100">
                              <a:effectLst/>
                              <a:latin typeface="微软雅黑" panose="020B0503020204020204" pitchFamily="82" charset="2"/>
                              <a:ea typeface="微软雅黑" panose="020B0503020204020204" pitchFamily="82" charset="2"/>
                              <a:cs typeface="Times New Roman" panose="02020603050405020304" pitchFamily="18" charset="0"/>
                            </a:rPr>
                            <a:t>HH:MM:SS</a:t>
                          </a:r>
                          <a:endParaRPr lang="zh-CN" sz="1600" kern="10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890915396"/>
                      </a:ext>
                    </a:extLst>
                  </a:tr>
                  <a:tr h="400113">
                    <a:tc vMerge="1">
                      <a:txBody>
                        <a:bodyPr/>
                        <a:lstStyle/>
                        <a:p>
                          <a:endParaRPr lang="zh-CN" altLang="en-US" sz="1600" dirty="0"/>
                        </a:p>
                      </a:txBody>
                      <a:tcPr/>
                    </a:tc>
                    <a:tc>
                      <a:txBody>
                        <a:bodyPr/>
                        <a:lstStyle/>
                        <a:p>
                          <a:r>
                            <a:rPr lang="en-US" altLang="zh-CN" sz="1662" kern="1200" dirty="0">
                              <a:solidFill>
                                <a:schemeClr val="tx1"/>
                              </a:solidFill>
                              <a:effectLst/>
                              <a:latin typeface="微软雅黑" panose="020B0503020204020204" pitchFamily="82" charset="2"/>
                              <a:ea typeface="微软雅黑" panose="020B0503020204020204" pitchFamily="82" charset="2"/>
                              <a:cs typeface="+mn-cs"/>
                            </a:rPr>
                            <a:t>TIMESTAMP</a:t>
                          </a:r>
                          <a:r>
                            <a:rPr lang="zh-CN" altLang="zh-CN" sz="1600" dirty="0">
                              <a:effectLst/>
                              <a:latin typeface="微软雅黑" panose="020B0503020204020204" pitchFamily="82" charset="2"/>
                              <a:ea typeface="微软雅黑" panose="020B0503020204020204" pitchFamily="82" charset="2"/>
                            </a:rPr>
                            <a:t> </a:t>
                          </a:r>
                          <a:endParaRPr lang="zh-CN" altLang="en-US" sz="1600" dirty="0">
                            <a:latin typeface="微软雅黑" panose="020B0503020204020204" pitchFamily="82" charset="2"/>
                            <a:ea typeface="微软雅黑" panose="020B0503020204020204" pitchFamily="82" charset="2"/>
                          </a:endParaRPr>
                        </a:p>
                      </a:txBody>
                      <a:tcP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tc>
                      <a:txBody>
                        <a:bodyPr/>
                        <a:lstStyle/>
                        <a:p>
                          <a:pPr indent="127000" algn="just">
                            <a:lnSpc>
                              <a:spcPct val="150000"/>
                            </a:lnSpc>
                          </a:pPr>
                          <a:r>
                            <a:rPr lang="zh-CN" sz="1600" kern="100" dirty="0">
                              <a:effectLst/>
                              <a:latin typeface="微软雅黑" panose="020B0503020204020204" pitchFamily="82" charset="2"/>
                              <a:ea typeface="微软雅黑" panose="020B0503020204020204" pitchFamily="82" charset="2"/>
                              <a:cs typeface="Times New Roman" panose="02020603050405020304" pitchFamily="18" charset="0"/>
                            </a:rPr>
                            <a:t>时间戳，格式为</a:t>
                          </a:r>
                          <a:r>
                            <a:rPr lang="en-US" sz="1600" kern="100" dirty="0">
                              <a:effectLst/>
                              <a:latin typeface="微软雅黑" panose="020B0503020204020204" pitchFamily="82" charset="2"/>
                              <a:ea typeface="微软雅黑" panose="020B0503020204020204" pitchFamily="82" charset="2"/>
                              <a:cs typeface="Times New Roman" panose="02020603050405020304" pitchFamily="18" charset="0"/>
                            </a:rPr>
                            <a:t>YYYY-MM-DD HH:MM:SS</a:t>
                          </a:r>
                          <a:endParaRPr lang="zh-CN" sz="1600" kern="100" dirty="0">
                            <a:effectLst/>
                            <a:latin typeface="微软雅黑" panose="020B0503020204020204" pitchFamily="82" charset="2"/>
                            <a:ea typeface="微软雅黑" panose="020B0503020204020204" pitchFamily="82" charset="2"/>
                            <a:cs typeface="Times New Roman" panose="02020603050405020304" pitchFamily="18" charset="0"/>
                          </a:endParaRPr>
                        </a:p>
                      </a:txBody>
                      <a:tcPr marL="68580" marR="68580" marT="0" marB="0">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tcPr>
                    </a:tc>
                    <a:extLst>
                      <a:ext uri="{0D108BD9-81ED-4DB2-BD59-A6C34878D82A}">
                        <a16:rowId xmlns:a16="http://schemas.microsoft.com/office/drawing/2014/main" val="233665687"/>
                      </a:ext>
                    </a:extLst>
                  </a:tr>
                </a:tbl>
              </a:graphicData>
            </a:graphic>
          </p:graphicFrame>
        </mc:Fallback>
      </mc:AlternateContent>
      <p:sp>
        <p:nvSpPr>
          <p:cNvPr id="4" name="页脚占位符 3">
            <a:extLst>
              <a:ext uri="{FF2B5EF4-FFF2-40B4-BE49-F238E27FC236}">
                <a16:creationId xmlns:a16="http://schemas.microsoft.com/office/drawing/2014/main" id="{07C00224-5F33-014A-D642-BA36D0D10B09}"/>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6" name="灯片编号占位符 5">
            <a:extLst>
              <a:ext uri="{FF2B5EF4-FFF2-40B4-BE49-F238E27FC236}">
                <a16:creationId xmlns:a16="http://schemas.microsoft.com/office/drawing/2014/main" id="{E5898E92-50B6-0EB2-790E-C1E11BFEE2DE}"/>
              </a:ext>
            </a:extLst>
          </p:cNvPr>
          <p:cNvSpPr>
            <a:spLocks noGrp="1"/>
          </p:cNvSpPr>
          <p:nvPr>
            <p:ph type="sldNum" sz="quarter" idx="12"/>
          </p:nvPr>
        </p:nvSpPr>
        <p:spPr/>
        <p:txBody>
          <a:bodyPr/>
          <a:lstStyle/>
          <a:p>
            <a:fld id="{4B0D34C0-35A8-654C-9FBA-7B4E017BD630}" type="slidenum">
              <a:rPr lang="en-US" altLang="zh-CN" smtClean="0"/>
              <a:t>9</a:t>
            </a:fld>
            <a:endParaRPr kumimoji="1" lang="zh-CN" altLang="en-US"/>
          </a:p>
        </p:txBody>
      </p:sp>
    </p:spTree>
    <p:extLst>
      <p:ext uri="{BB962C8B-B14F-4D97-AF65-F5344CB8AC3E}">
        <p14:creationId xmlns:p14="http://schemas.microsoft.com/office/powerpoint/2010/main" val="11168590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9">
            <a:extLst>
              <a:ext uri="{FF2B5EF4-FFF2-40B4-BE49-F238E27FC236}">
                <a16:creationId xmlns:a16="http://schemas.microsoft.com/office/drawing/2014/main" id="{003226AC-6541-4649-B6AC-1E73BD4D9C4F}"/>
              </a:ext>
            </a:extLst>
          </p:cNvPr>
          <p:cNvSpPr/>
          <p:nvPr/>
        </p:nvSpPr>
        <p:spPr>
          <a:xfrm>
            <a:off x="277366" y="3382795"/>
            <a:ext cx="11781284" cy="3165642"/>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6" name="Shape18">
            <a:extLst>
              <a:ext uri="{FF2B5EF4-FFF2-40B4-BE49-F238E27FC236}">
                <a16:creationId xmlns:a16="http://schemas.microsoft.com/office/drawing/2014/main" id="{CA02947C-86FA-43A0-AEA7-1533075A3978}"/>
              </a:ext>
            </a:extLst>
          </p:cNvPr>
          <p:cNvSpPr/>
          <p:nvPr/>
        </p:nvSpPr>
        <p:spPr>
          <a:xfrm>
            <a:off x="338664" y="1278217"/>
            <a:ext cx="11719985" cy="1972457"/>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灯片编号占位符 1">
            <a:extLst>
              <a:ext uri="{FF2B5EF4-FFF2-40B4-BE49-F238E27FC236}">
                <a16:creationId xmlns:a16="http://schemas.microsoft.com/office/drawing/2014/main" id="{D5BE45A4-5C62-D6F5-2C64-D9E7ABD156A2}"/>
              </a:ext>
            </a:extLst>
          </p:cNvPr>
          <p:cNvSpPr>
            <a:spLocks noGrp="1"/>
          </p:cNvSpPr>
          <p:nvPr>
            <p:ph type="sldNum" sz="quarter" idx="10"/>
          </p:nvPr>
        </p:nvSpPr>
        <p:spPr/>
        <p:txBody>
          <a:bodyPr/>
          <a:lstStyle/>
          <a:p>
            <a:fld id="{87BBDC00-B9E2-4EFD-9306-2934E87247C6}" type="slidenum">
              <a:rPr lang="zh-CN" altLang="en-US" smtClean="0"/>
              <a:pPr/>
              <a:t>90</a:t>
            </a:fld>
            <a:endParaRPr lang="zh-CN" altLang="en-US"/>
          </a:p>
        </p:txBody>
      </p:sp>
      <p:sp>
        <p:nvSpPr>
          <p:cNvPr id="3" name="标题 2">
            <a:extLst>
              <a:ext uri="{FF2B5EF4-FFF2-40B4-BE49-F238E27FC236}">
                <a16:creationId xmlns:a16="http://schemas.microsoft.com/office/drawing/2014/main" id="{2B6C134D-D3F7-DE0B-C493-3F119F1491B6}"/>
              </a:ext>
            </a:extLst>
          </p:cNvPr>
          <p:cNvSpPr>
            <a:spLocks noGrp="1"/>
          </p:cNvSpPr>
          <p:nvPr>
            <p:ph type="title"/>
          </p:nvPr>
        </p:nvSpPr>
        <p:spPr/>
        <p:txBody>
          <a:bodyPr/>
          <a:lstStyle/>
          <a:p>
            <a:r>
              <a:rPr kumimoji="1" lang="en-US" altLang="zh-CN" dirty="0"/>
              <a:t>	</a:t>
            </a:r>
            <a:r>
              <a:rPr kumimoji="1" lang="zh-CN" altLang="en-US" dirty="0"/>
              <a:t>嵌入式</a:t>
            </a:r>
            <a:r>
              <a:rPr kumimoji="1" lang="en-US" altLang="zh-CN" dirty="0"/>
              <a:t>SQL</a:t>
            </a:r>
            <a:endParaRPr kumimoji="1" lang="zh-CN" altLang="en-US" dirty="0"/>
          </a:p>
        </p:txBody>
      </p:sp>
      <p:sp>
        <p:nvSpPr>
          <p:cNvPr id="4" name="内容占位符 3">
            <a:extLst>
              <a:ext uri="{FF2B5EF4-FFF2-40B4-BE49-F238E27FC236}">
                <a16:creationId xmlns:a16="http://schemas.microsoft.com/office/drawing/2014/main" id="{79DCA5C7-CFAE-A257-2DFA-424F96907091}"/>
              </a:ext>
            </a:extLst>
          </p:cNvPr>
          <p:cNvSpPr>
            <a:spLocks noGrp="1"/>
          </p:cNvSpPr>
          <p:nvPr>
            <p:ph idx="4294967295"/>
          </p:nvPr>
        </p:nvSpPr>
        <p:spPr>
          <a:xfrm>
            <a:off x="36624" y="1379638"/>
            <a:ext cx="12022025" cy="5005387"/>
          </a:xfrm>
          <a:prstGeom prst="rect">
            <a:avLst/>
          </a:prstGeom>
        </p:spPr>
        <p:txBody>
          <a:bodyPr/>
          <a:lstStyle/>
          <a:p>
            <a:pPr marL="659431" indent="-342900" algn="just">
              <a:buFont typeface="Wingdings" panose="05000000000000000000" pitchFamily="2" charset="2"/>
              <a:buChar char="Ø"/>
            </a:pP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在通过嵌入式</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SQL</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访问数据库时，嵌入式</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SQL</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语句与宿主语言之间要进行数据传输。</a:t>
            </a:r>
            <a:endPar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endParaRPr>
          </a:p>
          <a:p>
            <a:pPr marL="659431" indent="-342900" algn="just">
              <a:buFont typeface="Wingdings" panose="05000000000000000000" pitchFamily="2" charset="2"/>
              <a:buChar char="Ø"/>
            </a:pP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高级语言一般一次处理一条元组。当</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SQL</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查询结果为多条元组时，需解决</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SQL</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和高级语言转换的问题。</a:t>
            </a:r>
            <a:endPar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endParaRPr>
          </a:p>
          <a:p>
            <a:pPr marL="659431" indent="-342900" algn="just">
              <a:buFont typeface="Wingdings" panose="05000000000000000000" pitchFamily="2" charset="2"/>
              <a:buChar char="Ø"/>
            </a:pP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嵌入式</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SQL</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的数据传输是通过</a:t>
            </a:r>
            <a:r>
              <a:rPr lang="zh-CN" altLang="zh-CN" sz="2000" kern="100" dirty="0">
                <a:solidFill>
                  <a:srgbClr val="3B20FF"/>
                </a:solidFill>
                <a:effectLst/>
                <a:latin typeface="微软雅黑" panose="020B0503020204020204" pitchFamily="82" charset="2"/>
                <a:ea typeface="微软雅黑" panose="020B0503020204020204" pitchFamily="82" charset="2"/>
                <a:cs typeface="Times New Roman" panose="02020603050405020304" pitchFamily="18" charset="0"/>
              </a:rPr>
              <a:t>游标来实现一次获得一个元组</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a:t>
            </a:r>
            <a:endPar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endParaRPr>
          </a:p>
          <a:p>
            <a:pPr marL="659431" indent="-342900" algn="just">
              <a:buFont typeface="Wingdings" panose="05000000000000000000" pitchFamily="2" charset="2"/>
              <a:buChar char="Ø"/>
            </a:pP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游标存储嵌入式</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SQL</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语句的查询结果集合，每个</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SQL</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语句会返回一个游标（即返回</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SQL</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一条结果）。游标指向某条记录集的指针，通过这个指针移动</a:t>
            </a:r>
            <a:r>
              <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 </a:t>
            </a: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每次读一行数据处理一行，直到处理完毕。</a:t>
            </a:r>
            <a:endPar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endParaRPr>
          </a:p>
          <a:p>
            <a:pPr marL="659431" indent="-342900" algn="just">
              <a:buFont typeface="Wingdings" panose="05000000000000000000" pitchFamily="2" charset="2"/>
              <a:buChar char="Ø"/>
            </a:pPr>
            <a:endParaRPr lang="en-US" altLang="zh-CN" sz="2000" kern="100" dirty="0">
              <a:effectLst/>
              <a:latin typeface="微软雅黑" panose="020B0503020204020204" pitchFamily="82" charset="2"/>
              <a:ea typeface="微软雅黑" panose="020B0503020204020204" pitchFamily="82" charset="2"/>
              <a:cs typeface="Times New Roman" panose="02020603050405020304" pitchFamily="18" charset="0"/>
            </a:endParaRPr>
          </a:p>
          <a:p>
            <a:pPr marL="659431" indent="-342900" algn="just">
              <a:buFont typeface="Wingdings" panose="05000000000000000000" pitchFamily="2" charset="2"/>
              <a:buChar char="Ø"/>
            </a:pPr>
            <a:r>
              <a:rPr lang="zh-CN" altLang="zh-CN" sz="2000" kern="100" dirty="0">
                <a:effectLst/>
                <a:latin typeface="微软雅黑" panose="020B0503020204020204" pitchFamily="82" charset="2"/>
                <a:ea typeface="微软雅黑" panose="020B0503020204020204" pitchFamily="82" charset="2"/>
                <a:cs typeface="Times New Roman" panose="02020603050405020304" pitchFamily="18" charset="0"/>
              </a:rPr>
              <a:t>在程序中使用宿主语言访问游标，可以获取查询的结果。游标的使用过程主要包括以下四个步骤：</a:t>
            </a:r>
          </a:p>
          <a:p>
            <a:pPr marL="971567" lvl="1" indent="-285750" algn="just">
              <a:buFont typeface="Wingdings" panose="05000000000000000000" pitchFamily="2" charset="2"/>
              <a:buChar char="l"/>
            </a:pP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1</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）定义游标：将游标与</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SQL</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相关联。</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EXEC SQL DECLARE  </a:t>
            </a:r>
            <a:r>
              <a:rPr lang="en-US" altLang="zh-CN" sz="1800" kern="100" dirty="0" err="1">
                <a:effectLst/>
                <a:latin typeface="微软雅黑" panose="020B0503020204020204" pitchFamily="82" charset="2"/>
                <a:ea typeface="微软雅黑" panose="020B0503020204020204" pitchFamily="82" charset="2"/>
                <a:cs typeface="Times New Roman" panose="02020603050405020304" pitchFamily="18" charset="0"/>
              </a:rPr>
              <a:t>curStudent</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 CURSOR FOR SELECT </a:t>
            </a:r>
            <a:r>
              <a:rPr lang="en-US" altLang="zh-CN" sz="1800" kern="100" dirty="0" err="1">
                <a:effectLst/>
                <a:latin typeface="微软雅黑" panose="020B0503020204020204" pitchFamily="82" charset="2"/>
                <a:ea typeface="微软雅黑" panose="020B0503020204020204" pitchFamily="82" charset="2"/>
                <a:cs typeface="Times New Roman" panose="02020603050405020304" pitchFamily="18" charset="0"/>
              </a:rPr>
              <a:t>Sno</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 </a:t>
            </a:r>
            <a:r>
              <a:rPr lang="en-US" altLang="zh-CN" sz="1800" kern="100" dirty="0" err="1">
                <a:effectLst/>
                <a:latin typeface="微软雅黑" panose="020B0503020204020204" pitchFamily="82" charset="2"/>
                <a:ea typeface="微软雅黑" panose="020B0503020204020204" pitchFamily="82" charset="2"/>
                <a:cs typeface="Times New Roman" panose="02020603050405020304" pitchFamily="18" charset="0"/>
              </a:rPr>
              <a:t>Sname</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 FROM Student WHERE </a:t>
            </a:r>
            <a:r>
              <a:rPr lang="en-US" altLang="zh-CN" sz="1800" kern="100" dirty="0" err="1">
                <a:effectLst/>
                <a:latin typeface="微软雅黑" panose="020B0503020204020204" pitchFamily="82" charset="2"/>
                <a:ea typeface="微软雅黑" panose="020B0503020204020204" pitchFamily="82" charset="2"/>
                <a:cs typeface="Times New Roman" panose="02020603050405020304" pitchFamily="18" charset="0"/>
              </a:rPr>
              <a:t>Sno</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='1' ;</a:t>
            </a:r>
            <a:endPar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endParaRPr>
          </a:p>
          <a:p>
            <a:pPr marL="971567" lvl="1" indent="-285750" algn="just">
              <a:buFont typeface="Wingdings" panose="05000000000000000000" pitchFamily="2" charset="2"/>
              <a:buChar char="l"/>
            </a:pP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2</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）打开游标：执行与游标相关联的</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SQL</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，查询结果集合会被存储到游标的数据缓冲区。例如</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EXEC SQL OPEN </a:t>
            </a:r>
            <a:r>
              <a:rPr lang="en-US" altLang="zh-CN" sz="1800" kern="100" dirty="0" err="1">
                <a:effectLst/>
                <a:latin typeface="微软雅黑" panose="020B0503020204020204" pitchFamily="82" charset="2"/>
                <a:ea typeface="微软雅黑" panose="020B0503020204020204" pitchFamily="82" charset="2"/>
                <a:cs typeface="Times New Roman" panose="02020603050405020304" pitchFamily="18" charset="0"/>
              </a:rPr>
              <a:t>curStudent</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a:t>
            </a:r>
            <a:endPar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endParaRPr>
          </a:p>
          <a:p>
            <a:pPr marL="971567" lvl="1" indent="-285750" algn="just">
              <a:buFont typeface="Wingdings" panose="05000000000000000000" pitchFamily="2" charset="2"/>
              <a:buChar char="l"/>
            </a:pP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3</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）使用游标：从游标中读取数据（即查询结果集合），每次读取一条记录，也可以一次性读取全部记录。</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EXEC SQL FETCH </a:t>
            </a:r>
            <a:r>
              <a:rPr lang="en-US" altLang="zh-CN" sz="1800" kern="100" dirty="0" err="1">
                <a:effectLst/>
                <a:latin typeface="微软雅黑" panose="020B0503020204020204" pitchFamily="82" charset="2"/>
                <a:ea typeface="微软雅黑" panose="020B0503020204020204" pitchFamily="82" charset="2"/>
                <a:cs typeface="Times New Roman" panose="02020603050405020304" pitchFamily="18" charset="0"/>
              </a:rPr>
              <a:t>curStudent</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 INTO :</a:t>
            </a:r>
            <a:r>
              <a:rPr lang="en-US" altLang="zh-CN" sz="1800" kern="100" dirty="0" err="1">
                <a:effectLst/>
                <a:latin typeface="微软雅黑" panose="020B0503020204020204" pitchFamily="82" charset="2"/>
                <a:ea typeface="微软雅黑" panose="020B0503020204020204" pitchFamily="82" charset="2"/>
                <a:cs typeface="Times New Roman" panose="02020603050405020304" pitchFamily="18" charset="0"/>
              </a:rPr>
              <a:t>cSno</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 :</a:t>
            </a:r>
            <a:r>
              <a:rPr lang="en-US" altLang="zh-CN" sz="1800" kern="100" dirty="0" err="1">
                <a:effectLst/>
                <a:latin typeface="微软雅黑" panose="020B0503020204020204" pitchFamily="82" charset="2"/>
                <a:ea typeface="微软雅黑" panose="020B0503020204020204" pitchFamily="82" charset="2"/>
                <a:cs typeface="Times New Roman" panose="02020603050405020304" pitchFamily="18" charset="0"/>
              </a:rPr>
              <a:t>cSname</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 </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将读取的一条记录的属性值赋值给两个变量</a:t>
            </a:r>
            <a:r>
              <a:rPr lang="en-US" altLang="zh-CN" sz="1800" kern="100" dirty="0" err="1">
                <a:effectLst/>
                <a:latin typeface="微软雅黑" panose="020B0503020204020204" pitchFamily="82" charset="2"/>
                <a:ea typeface="微软雅黑" panose="020B0503020204020204" pitchFamily="82" charset="2"/>
                <a:cs typeface="Times New Roman" panose="02020603050405020304" pitchFamily="18" charset="0"/>
              </a:rPr>
              <a:t>cSno</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和</a:t>
            </a:r>
            <a:r>
              <a:rPr lang="en-US" altLang="zh-CN" sz="1800" kern="100" dirty="0" err="1">
                <a:effectLst/>
                <a:latin typeface="微软雅黑" panose="020B0503020204020204" pitchFamily="82" charset="2"/>
                <a:ea typeface="微软雅黑" panose="020B0503020204020204" pitchFamily="82" charset="2"/>
                <a:cs typeface="Times New Roman" panose="02020603050405020304" pitchFamily="18" charset="0"/>
              </a:rPr>
              <a:t>cSname</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a:t>
            </a:r>
          </a:p>
          <a:p>
            <a:pPr marL="971567" lvl="1" indent="-285750" algn="just">
              <a:buFont typeface="Wingdings" panose="05000000000000000000" pitchFamily="2" charset="2"/>
              <a:buChar char="l"/>
            </a:pP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4</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）关闭游标：停止使用游标，释放游标的数据缓冲区。例如</a:t>
            </a:r>
            <a:r>
              <a:rPr lang="en-US"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EXEC SQL CLOSE </a:t>
            </a:r>
            <a:r>
              <a:rPr lang="en-US" altLang="zh-CN" sz="1800" kern="100" dirty="0" err="1">
                <a:effectLst/>
                <a:latin typeface="微软雅黑" panose="020B0503020204020204" pitchFamily="82" charset="2"/>
                <a:ea typeface="微软雅黑" panose="020B0503020204020204" pitchFamily="82" charset="2"/>
                <a:cs typeface="Times New Roman" panose="02020603050405020304" pitchFamily="18" charset="0"/>
              </a:rPr>
              <a:t>curStudent</a:t>
            </a:r>
            <a:r>
              <a:rPr lang="zh-CN" altLang="zh-CN" sz="1800" kern="100" dirty="0">
                <a:effectLst/>
                <a:latin typeface="微软雅黑" panose="020B0503020204020204" pitchFamily="82" charset="2"/>
                <a:ea typeface="微软雅黑" panose="020B0503020204020204" pitchFamily="82" charset="2"/>
                <a:cs typeface="Times New Roman" panose="02020603050405020304" pitchFamily="18" charset="0"/>
              </a:rPr>
              <a:t>。</a:t>
            </a:r>
          </a:p>
        </p:txBody>
      </p:sp>
      <p:sp>
        <p:nvSpPr>
          <p:cNvPr id="5" name="页脚占位符 4">
            <a:extLst>
              <a:ext uri="{FF2B5EF4-FFF2-40B4-BE49-F238E27FC236}">
                <a16:creationId xmlns:a16="http://schemas.microsoft.com/office/drawing/2014/main" id="{98C5C7F5-11EB-61DF-A1A3-B429A16733BE}"/>
              </a:ext>
            </a:extLst>
          </p:cNvPr>
          <p:cNvSpPr>
            <a:spLocks noGrp="1"/>
          </p:cNvSpPr>
          <p:nvPr>
            <p:ph type="ftr" sz="quarter" idx="3"/>
          </p:nvPr>
        </p:nvSpPr>
        <p:spPr/>
        <p:txBody>
          <a:bodyPr/>
          <a:lstStyle/>
          <a:p>
            <a:pPr>
              <a:defRPr/>
            </a:pPr>
            <a:r>
              <a:rPr lang="zh-CN" altLang="en-US"/>
              <a:t>数据库系统</a:t>
            </a:r>
            <a:r>
              <a:rPr lang="en-US" altLang="zh-CN"/>
              <a:t>—</a:t>
            </a:r>
            <a:r>
              <a:rPr lang="en" altLang="zh-CN"/>
              <a:t>SQL</a:t>
            </a:r>
            <a:endParaRPr lang="en-US" altLang="zh-CN" sz="1200" dirty="0"/>
          </a:p>
        </p:txBody>
      </p:sp>
    </p:spTree>
    <p:extLst>
      <p:ext uri="{BB962C8B-B14F-4D97-AF65-F5344CB8AC3E}">
        <p14:creationId xmlns:p14="http://schemas.microsoft.com/office/powerpoint/2010/main" val="19087722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338664" y="3610426"/>
            <a:ext cx="11719985" cy="2060692"/>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6" name="Shape18">
            <a:extLst>
              <a:ext uri="{FF2B5EF4-FFF2-40B4-BE49-F238E27FC236}">
                <a16:creationId xmlns:a16="http://schemas.microsoft.com/office/drawing/2014/main" id="{CA02947C-86FA-43A0-AEA7-1533075A3978}"/>
              </a:ext>
            </a:extLst>
          </p:cNvPr>
          <p:cNvSpPr/>
          <p:nvPr/>
        </p:nvSpPr>
        <p:spPr>
          <a:xfrm>
            <a:off x="338664" y="1473957"/>
            <a:ext cx="11719985" cy="1873356"/>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zh-CN" altLang="en-US" dirty="0"/>
              <a:t>嵌入式</a:t>
            </a:r>
            <a:r>
              <a:rPr lang="en-US" altLang="zh-CN" dirty="0"/>
              <a:t>SQL</a:t>
            </a:r>
            <a:endParaRPr kumimoji="1" lang="zh-CN" altLang="en-US" dirty="0"/>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405355" y="1552637"/>
            <a:ext cx="11548535" cy="5602978"/>
          </a:xfrm>
          <a:prstGeom prst="rect">
            <a:avLst/>
          </a:prstGeom>
        </p:spPr>
        <p:txBody>
          <a:bodyPr/>
          <a:lstStyle/>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嵌入式</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语句与宿主语言之间</a:t>
            </a:r>
            <a:r>
              <a:rPr lang="zh-CN" altLang="en-US" sz="2400" dirty="0">
                <a:latin typeface="微软雅黑" panose="020B0503020204020204" pitchFamily="82" charset="2"/>
                <a:ea typeface="微软雅黑" panose="020B0503020204020204" pitchFamily="82" charset="2"/>
              </a:rPr>
              <a:t>的</a:t>
            </a:r>
            <a:r>
              <a:rPr lang="zh-CN" altLang="en-US" sz="2400" dirty="0">
                <a:solidFill>
                  <a:srgbClr val="743481"/>
                </a:solidFill>
                <a:latin typeface="微软雅黑" panose="020B0503020204020204" pitchFamily="82" charset="2"/>
                <a:ea typeface="微软雅黑" panose="020B0503020204020204" pitchFamily="82" charset="2"/>
              </a:rPr>
              <a:t>数据传输</a:t>
            </a:r>
            <a:r>
              <a:rPr lang="zh-CN" altLang="en-US" sz="2400" dirty="0">
                <a:latin typeface="微软雅黑" panose="020B0503020204020204" pitchFamily="82" charset="2"/>
                <a:ea typeface="微软雅黑" panose="020B0503020204020204" pitchFamily="82" charset="2"/>
              </a:rPr>
              <a:t>是通过</a:t>
            </a:r>
            <a:r>
              <a:rPr lang="zh-CN" altLang="en-US" sz="2400" dirty="0">
                <a:solidFill>
                  <a:srgbClr val="743481"/>
                </a:solidFill>
                <a:latin typeface="微软雅黑" panose="020B0503020204020204" pitchFamily="82" charset="2"/>
                <a:ea typeface="微软雅黑" panose="020B0503020204020204" pitchFamily="82" charset="2"/>
              </a:rPr>
              <a:t>游标</a:t>
            </a:r>
            <a:r>
              <a:rPr lang="zh-CN" altLang="en-US" sz="2400" dirty="0">
                <a:latin typeface="微软雅黑" panose="020B0503020204020204" pitchFamily="82" charset="2"/>
                <a:ea typeface="微软雅黑" panose="020B0503020204020204" pitchFamily="82" charset="2"/>
              </a:rPr>
              <a:t>实现的。</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solidFill>
                  <a:srgbClr val="743481"/>
                </a:solidFill>
                <a:latin typeface="微软雅黑" panose="020B0503020204020204" pitchFamily="82" charset="2"/>
                <a:ea typeface="微软雅黑" panose="020B0503020204020204" pitchFamily="82" charset="2"/>
              </a:rPr>
              <a:t>游标</a:t>
            </a:r>
            <a:r>
              <a:rPr lang="zh-CN" altLang="zh-CN" sz="2400" dirty="0">
                <a:latin typeface="微软雅黑" panose="020B0503020204020204" pitchFamily="82" charset="2"/>
                <a:ea typeface="微软雅黑" panose="020B0503020204020204" pitchFamily="82" charset="2"/>
              </a:rPr>
              <a:t>存储嵌入式</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语句的查询结果集合，每个</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查询语句会返回一个游标（即返回</a:t>
            </a:r>
            <a:r>
              <a:rPr lang="en-US" altLang="zh-CN" sz="2400" dirty="0">
                <a:latin typeface="微软雅黑" panose="020B0503020204020204" pitchFamily="82" charset="2"/>
                <a:ea typeface="微软雅黑" panose="020B0503020204020204" pitchFamily="82" charset="2"/>
              </a:rPr>
              <a:t>SQL</a:t>
            </a:r>
            <a:r>
              <a:rPr lang="zh-CN" altLang="zh-CN" sz="2400" dirty="0">
                <a:latin typeface="微软雅黑" panose="020B0503020204020204" pitchFamily="82" charset="2"/>
                <a:ea typeface="微软雅黑" panose="020B0503020204020204" pitchFamily="82" charset="2"/>
              </a:rPr>
              <a:t>查询的结果）</a:t>
            </a:r>
            <a:r>
              <a:rPr lang="zh-CN" altLang="en-US" sz="2400" dirty="0">
                <a:latin typeface="微软雅黑" panose="020B0503020204020204" pitchFamily="82" charset="2"/>
                <a:ea typeface="微软雅黑" panose="020B0503020204020204" pitchFamily="82" charset="2"/>
              </a:rPr>
              <a:t>。</a:t>
            </a:r>
            <a:r>
              <a:rPr lang="zh-CN" altLang="zh-CN" sz="2400" dirty="0">
                <a:latin typeface="微软雅黑" panose="020B0503020204020204" pitchFamily="82" charset="2"/>
                <a:ea typeface="微软雅黑" panose="020B0503020204020204" pitchFamily="82" charset="2"/>
              </a:rPr>
              <a:t>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在程序中使用宿主语言访问游标，可以获取查询的结果</a:t>
            </a:r>
            <a:r>
              <a:rPr lang="zh-CN" altLang="en-US" sz="2400" dirty="0">
                <a:latin typeface="微软雅黑" panose="020B0503020204020204" pitchFamily="82" charset="2"/>
                <a:ea typeface="微软雅黑" panose="020B0503020204020204" pitchFamily="82" charset="2"/>
              </a:rPr>
              <a:t>。</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游标的使用过程主要包括以下四个步骤：</a:t>
            </a:r>
            <a:endParaRPr lang="en-US" altLang="zh-CN" sz="2400" dirty="0">
              <a:latin typeface="微软雅黑" panose="020B0503020204020204" pitchFamily="82" charset="2"/>
              <a:ea typeface="微软雅黑" panose="020B0503020204020204" pitchFamily="82" charset="2"/>
            </a:endParaRPr>
          </a:p>
          <a:p>
            <a:pPr marL="879241" lvl="1" indent="-457200">
              <a:buFont typeface="+mj-lt"/>
              <a:buAutoNum type="arabicPeriod"/>
            </a:pPr>
            <a:r>
              <a:rPr lang="zh-CN" altLang="zh-CN" sz="2000" dirty="0">
                <a:solidFill>
                  <a:srgbClr val="00B0F0"/>
                </a:solidFill>
                <a:latin typeface="微软雅黑" panose="020B0503020204020204" pitchFamily="82" charset="2"/>
                <a:ea typeface="微软雅黑" panose="020B0503020204020204" pitchFamily="82" charset="2"/>
                <a:cs typeface="Times New Roman" panose="02020603050405020304" pitchFamily="18" charset="0"/>
              </a:rPr>
              <a:t>定义游标</a:t>
            </a:r>
            <a:r>
              <a:rPr lang="zh-CN" altLang="zh-CN" sz="2000" dirty="0">
                <a:latin typeface="微软雅黑" panose="020B0503020204020204" pitchFamily="82" charset="2"/>
                <a:ea typeface="微软雅黑" panose="020B0503020204020204" pitchFamily="82" charset="2"/>
                <a:cs typeface="Times New Roman" panose="02020603050405020304" pitchFamily="18" charset="0"/>
              </a:rPr>
              <a:t>：将游标与</a:t>
            </a:r>
            <a:r>
              <a:rPr lang="en-US" altLang="zh-CN" sz="2000" dirty="0">
                <a:latin typeface="微软雅黑" panose="020B0503020204020204" pitchFamily="82" charset="2"/>
                <a:ea typeface="微软雅黑" panose="020B0503020204020204" pitchFamily="82" charset="2"/>
                <a:cs typeface="Times New Roman" panose="02020603050405020304" pitchFamily="18" charset="0"/>
              </a:rPr>
              <a:t>SQL</a:t>
            </a:r>
            <a:r>
              <a:rPr lang="zh-CN" altLang="zh-CN" sz="2000" dirty="0">
                <a:latin typeface="微软雅黑" panose="020B0503020204020204" pitchFamily="82" charset="2"/>
                <a:ea typeface="微软雅黑" panose="020B0503020204020204" pitchFamily="82" charset="2"/>
                <a:cs typeface="Times New Roman" panose="02020603050405020304" pitchFamily="18" charset="0"/>
              </a:rPr>
              <a:t>查询语句相关联。</a:t>
            </a:r>
            <a:endParaRPr lang="en-US" altLang="zh-CN" sz="2000" dirty="0">
              <a:solidFill>
                <a:srgbClr val="0070C0"/>
              </a:solidFill>
              <a:latin typeface="微软雅黑" panose="020B0503020204020204" pitchFamily="82" charset="2"/>
              <a:ea typeface="微软雅黑" panose="020B0503020204020204" pitchFamily="82" charset="2"/>
              <a:cs typeface="Times New Roman" panose="02020603050405020304" pitchFamily="18" charset="0"/>
            </a:endParaRPr>
          </a:p>
          <a:p>
            <a:pPr marL="879241" lvl="1" indent="-457200">
              <a:buFont typeface="+mj-lt"/>
              <a:buAutoNum type="arabicPeriod"/>
            </a:pPr>
            <a:r>
              <a:rPr lang="zh-CN" altLang="zh-CN" sz="2000" dirty="0">
                <a:solidFill>
                  <a:srgbClr val="00B0F0"/>
                </a:solidFill>
                <a:latin typeface="微软雅黑" panose="020B0503020204020204" pitchFamily="82" charset="2"/>
                <a:ea typeface="微软雅黑" panose="020B0503020204020204" pitchFamily="82" charset="2"/>
                <a:cs typeface="Times New Roman" panose="02020603050405020304" pitchFamily="18" charset="0"/>
              </a:rPr>
              <a:t>打开游标</a:t>
            </a:r>
            <a:r>
              <a:rPr lang="zh-CN" altLang="zh-CN" sz="2000" dirty="0">
                <a:latin typeface="微软雅黑" panose="020B0503020204020204" pitchFamily="82" charset="2"/>
                <a:ea typeface="微软雅黑" panose="020B0503020204020204" pitchFamily="82" charset="2"/>
                <a:cs typeface="Times New Roman" panose="02020603050405020304" pitchFamily="18" charset="0"/>
              </a:rPr>
              <a:t>：执行与游标相关联的</a:t>
            </a:r>
            <a:r>
              <a:rPr lang="en-US" altLang="zh-CN" sz="2000" dirty="0">
                <a:latin typeface="微软雅黑" panose="020B0503020204020204" pitchFamily="82" charset="2"/>
                <a:ea typeface="微软雅黑" panose="020B0503020204020204" pitchFamily="82" charset="2"/>
                <a:cs typeface="Times New Roman" panose="02020603050405020304" pitchFamily="18" charset="0"/>
              </a:rPr>
              <a:t>SQL</a:t>
            </a:r>
            <a:r>
              <a:rPr lang="zh-CN" altLang="zh-CN" sz="2000" dirty="0">
                <a:latin typeface="微软雅黑" panose="020B0503020204020204" pitchFamily="82" charset="2"/>
                <a:ea typeface="微软雅黑" panose="020B0503020204020204" pitchFamily="82" charset="2"/>
                <a:cs typeface="Times New Roman" panose="02020603050405020304" pitchFamily="18" charset="0"/>
              </a:rPr>
              <a:t>，查询结果集合会被存储到游标的数据缓冲区。 </a:t>
            </a:r>
            <a:endParaRPr lang="en-US" altLang="zh-CN" sz="2000" dirty="0">
              <a:solidFill>
                <a:srgbClr val="00B0F0"/>
              </a:solidFill>
              <a:latin typeface="微软雅黑" panose="020B0503020204020204" pitchFamily="82" charset="2"/>
              <a:ea typeface="微软雅黑" panose="020B0503020204020204" pitchFamily="82" charset="2"/>
              <a:cs typeface="Times New Roman" panose="02020603050405020304" pitchFamily="18" charset="0"/>
            </a:endParaRPr>
          </a:p>
          <a:p>
            <a:pPr marL="879241" lvl="1" indent="-457200">
              <a:buFont typeface="+mj-lt"/>
              <a:buAutoNum type="arabicPeriod"/>
            </a:pPr>
            <a:r>
              <a:rPr lang="zh-CN" altLang="zh-CN" sz="2000" dirty="0">
                <a:solidFill>
                  <a:srgbClr val="00B0F0"/>
                </a:solidFill>
                <a:latin typeface="微软雅黑" panose="020B0503020204020204" pitchFamily="82" charset="2"/>
                <a:ea typeface="微软雅黑" panose="020B0503020204020204" pitchFamily="82" charset="2"/>
                <a:cs typeface="Times New Roman" panose="02020603050405020304" pitchFamily="18" charset="0"/>
              </a:rPr>
              <a:t>使用游标</a:t>
            </a:r>
            <a:r>
              <a:rPr lang="zh-CN" altLang="zh-CN" sz="2000" dirty="0">
                <a:latin typeface="微软雅黑" panose="020B0503020204020204" pitchFamily="82" charset="2"/>
                <a:ea typeface="微软雅黑" panose="020B0503020204020204" pitchFamily="82" charset="2"/>
                <a:cs typeface="Times New Roman" panose="02020603050405020304" pitchFamily="18" charset="0"/>
              </a:rPr>
              <a:t>：从游标中读取数据，可以每次读取一条记录，也可以一次性读取全部记录。 </a:t>
            </a:r>
            <a:endParaRPr lang="en-US" altLang="zh-CN" sz="2000" dirty="0">
              <a:latin typeface="微软雅黑" panose="020B0503020204020204" pitchFamily="82" charset="2"/>
              <a:ea typeface="微软雅黑" panose="020B0503020204020204" pitchFamily="82" charset="2"/>
              <a:cs typeface="Times New Roman" panose="02020603050405020304" pitchFamily="18" charset="0"/>
            </a:endParaRPr>
          </a:p>
          <a:p>
            <a:pPr marL="879241" lvl="1" indent="-457200">
              <a:buFont typeface="+mj-lt"/>
              <a:buAutoNum type="arabicPeriod"/>
            </a:pPr>
            <a:r>
              <a:rPr lang="zh-CN" altLang="zh-CN" sz="2000" dirty="0">
                <a:solidFill>
                  <a:srgbClr val="00B0F0"/>
                </a:solidFill>
                <a:latin typeface="微软雅黑" panose="020B0503020204020204" pitchFamily="82" charset="2"/>
                <a:ea typeface="微软雅黑" panose="020B0503020204020204" pitchFamily="82" charset="2"/>
                <a:cs typeface="Times New Roman" panose="02020603050405020304" pitchFamily="18" charset="0"/>
              </a:rPr>
              <a:t>关闭游标</a:t>
            </a:r>
            <a:r>
              <a:rPr lang="zh-CN" altLang="zh-CN" sz="2000" dirty="0">
                <a:latin typeface="微软雅黑" panose="020B0503020204020204" pitchFamily="82" charset="2"/>
                <a:ea typeface="微软雅黑" panose="020B0503020204020204" pitchFamily="82" charset="2"/>
                <a:cs typeface="Times New Roman" panose="02020603050405020304" pitchFamily="18" charset="0"/>
              </a:rPr>
              <a:t>：停止使用游标，释放游标的数据缓冲区。 </a:t>
            </a:r>
            <a:endParaRPr lang="en-US" altLang="zh-CN" sz="2000" dirty="0">
              <a:solidFill>
                <a:srgbClr val="0070C0"/>
              </a:solidFill>
              <a:latin typeface="微软雅黑" panose="020B0503020204020204" pitchFamily="82" charset="2"/>
              <a:ea typeface="微软雅黑" panose="020B0503020204020204" pitchFamily="82" charset="2"/>
              <a:cs typeface="Times New Roman" panose="02020603050405020304" pitchFamily="18" charset="0"/>
            </a:endParaRPr>
          </a:p>
          <a:p>
            <a:pPr>
              <a:buFont typeface="Wingdings" pitchFamily="2" charset="2"/>
              <a:buChar char="l"/>
            </a:pPr>
            <a:endParaRPr lang="zh-CN" altLang="zh-CN" sz="2000" dirty="0">
              <a:latin typeface="微软雅黑" panose="020B0503020204020204" pitchFamily="82" charset="2"/>
              <a:ea typeface="微软雅黑" panose="020B0503020204020204" pitchFamily="82" charset="2"/>
              <a:cs typeface="Times New Roman" panose="02020603050405020304" pitchFamily="18" charset="0"/>
            </a:endParaRPr>
          </a:p>
          <a:p>
            <a:pPr>
              <a:buFont typeface="Wingdings" pitchFamily="2" charset="2"/>
              <a:buChar char="l"/>
            </a:pPr>
            <a:endParaRPr kumimoji="1" lang="en-US" altLang="zh-CN" sz="2400" dirty="0">
              <a:latin typeface="微软雅黑" panose="020B0503020204020204" pitchFamily="82" charset="2"/>
              <a:ea typeface="微软雅黑" panose="020B0503020204020204" pitchFamily="82" charset="2"/>
            </a:endParaRPr>
          </a:p>
        </p:txBody>
      </p:sp>
      <p:sp>
        <p:nvSpPr>
          <p:cNvPr id="3" name="页脚占位符 2">
            <a:extLst>
              <a:ext uri="{FF2B5EF4-FFF2-40B4-BE49-F238E27FC236}">
                <a16:creationId xmlns:a16="http://schemas.microsoft.com/office/drawing/2014/main" id="{16DAF3E9-73C9-150E-3E8E-7431580565F5}"/>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47633EF3-DB83-3F13-5C8E-743E79DBFD49}"/>
              </a:ext>
            </a:extLst>
          </p:cNvPr>
          <p:cNvSpPr>
            <a:spLocks noGrp="1"/>
          </p:cNvSpPr>
          <p:nvPr>
            <p:ph type="sldNum" sz="quarter" idx="12"/>
          </p:nvPr>
        </p:nvSpPr>
        <p:spPr/>
        <p:txBody>
          <a:bodyPr/>
          <a:lstStyle/>
          <a:p>
            <a:fld id="{4B0D34C0-35A8-654C-9FBA-7B4E017BD630}" type="slidenum">
              <a:rPr lang="en-US" altLang="zh-CN" smtClean="0"/>
              <a:t>91</a:t>
            </a:fld>
            <a:endParaRPr kumimoji="1" lang="zh-CN" altLang="en-US"/>
          </a:p>
        </p:txBody>
      </p:sp>
    </p:spTree>
    <p:extLst>
      <p:ext uri="{BB962C8B-B14F-4D97-AF65-F5344CB8AC3E}">
        <p14:creationId xmlns:p14="http://schemas.microsoft.com/office/powerpoint/2010/main" val="37567554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18">
            <a:extLst>
              <a:ext uri="{FF2B5EF4-FFF2-40B4-BE49-F238E27FC236}">
                <a16:creationId xmlns:a16="http://schemas.microsoft.com/office/drawing/2014/main" id="{CA02947C-86FA-43A0-AEA7-1533075A3978}"/>
              </a:ext>
            </a:extLst>
          </p:cNvPr>
          <p:cNvSpPr/>
          <p:nvPr/>
        </p:nvSpPr>
        <p:spPr>
          <a:xfrm>
            <a:off x="102524" y="967292"/>
            <a:ext cx="6086881" cy="5304961"/>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JDBC</a:t>
            </a:r>
            <a:endParaRPr kumimoji="1" lang="zh-CN" altLang="en-US" dirty="0"/>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68623" y="1007079"/>
            <a:ext cx="5710640" cy="5602978"/>
          </a:xfrm>
          <a:prstGeom prst="rect">
            <a:avLst/>
          </a:prstGeom>
        </p:spPr>
        <p:txBody>
          <a:bodyPr/>
          <a:lstStyle/>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cs typeface="Times New Roman" panose="02020603050405020304" pitchFamily="18" charset="0"/>
              </a:rPr>
              <a:t>JDBC</a:t>
            </a:r>
            <a:r>
              <a:rPr lang="zh-CN" altLang="zh-CN" sz="2400" dirty="0">
                <a:latin typeface="微软雅黑" panose="020B0503020204020204" pitchFamily="82" charset="2"/>
                <a:ea typeface="微软雅黑" panose="020B0503020204020204" pitchFamily="82" charset="2"/>
                <a:cs typeface="Times New Roman" panose="02020603050405020304" pitchFamily="18" charset="0"/>
              </a:rPr>
              <a:t>（</a:t>
            </a:r>
            <a:r>
              <a:rPr lang="en-US" altLang="zh-CN" sz="2400" dirty="0">
                <a:latin typeface="微软雅黑" panose="020B0503020204020204" pitchFamily="82" charset="2"/>
                <a:ea typeface="微软雅黑" panose="020B0503020204020204" pitchFamily="82" charset="2"/>
                <a:cs typeface="Times New Roman" panose="02020603050405020304" pitchFamily="18" charset="0"/>
              </a:rPr>
              <a:t>Java Database Connectivity</a:t>
            </a:r>
            <a:r>
              <a:rPr lang="zh-CN" altLang="zh-CN" sz="2400" dirty="0">
                <a:latin typeface="微软雅黑" panose="020B0503020204020204" pitchFamily="82" charset="2"/>
                <a:ea typeface="微软雅黑" panose="020B0503020204020204" pitchFamily="82" charset="2"/>
                <a:cs typeface="Times New Roman" panose="02020603050405020304" pitchFamily="18" charset="0"/>
              </a:rPr>
              <a:t>，</a:t>
            </a:r>
            <a:r>
              <a:rPr lang="en-US" altLang="zh-CN" sz="2400" dirty="0">
                <a:latin typeface="微软雅黑" panose="020B0503020204020204" pitchFamily="82" charset="2"/>
                <a:ea typeface="微软雅黑" panose="020B0503020204020204" pitchFamily="82" charset="2"/>
                <a:cs typeface="Times New Roman" panose="02020603050405020304" pitchFamily="18" charset="0"/>
              </a:rPr>
              <a:t>Java</a:t>
            </a:r>
            <a:r>
              <a:rPr lang="zh-CN" altLang="zh-CN" sz="2400" dirty="0">
                <a:latin typeface="微软雅黑" panose="020B0503020204020204" pitchFamily="82" charset="2"/>
                <a:ea typeface="微软雅黑" panose="020B0503020204020204" pitchFamily="82" charset="2"/>
                <a:cs typeface="Times New Roman" panose="02020603050405020304" pitchFamily="18" charset="0"/>
              </a:rPr>
              <a:t>数据库连接）是一种应用程序编程接口，是</a:t>
            </a:r>
            <a:r>
              <a:rPr lang="en-US" altLang="zh-CN" sz="2400" dirty="0">
                <a:latin typeface="微软雅黑" panose="020B0503020204020204" pitchFamily="82" charset="2"/>
                <a:ea typeface="微软雅黑" panose="020B0503020204020204" pitchFamily="82" charset="2"/>
                <a:cs typeface="Times New Roman" panose="02020603050405020304" pitchFamily="18" charset="0"/>
              </a:rPr>
              <a:t>Java</a:t>
            </a:r>
            <a:r>
              <a:rPr lang="zh-CN" altLang="zh-CN" sz="2400" dirty="0">
                <a:latin typeface="微软雅黑" panose="020B0503020204020204" pitchFamily="82" charset="2"/>
                <a:ea typeface="微软雅黑" panose="020B0503020204020204" pitchFamily="82" charset="2"/>
                <a:cs typeface="Times New Roman" panose="02020603050405020304" pitchFamily="18" charset="0"/>
              </a:rPr>
              <a:t>开发工具包（</a:t>
            </a:r>
            <a:r>
              <a:rPr lang="en-US" altLang="zh-CN" sz="2400" dirty="0">
                <a:latin typeface="微软雅黑" panose="020B0503020204020204" pitchFamily="82" charset="2"/>
                <a:ea typeface="微软雅黑" panose="020B0503020204020204" pitchFamily="82" charset="2"/>
                <a:cs typeface="Times New Roman" panose="02020603050405020304" pitchFamily="18" charset="0"/>
              </a:rPr>
              <a:t>Java Development Kit</a:t>
            </a:r>
            <a:r>
              <a:rPr lang="zh-CN" altLang="zh-CN" sz="2400" dirty="0">
                <a:latin typeface="微软雅黑" panose="020B0503020204020204" pitchFamily="82" charset="2"/>
                <a:ea typeface="微软雅黑" panose="020B0503020204020204" pitchFamily="82" charset="2"/>
                <a:cs typeface="Times New Roman" panose="02020603050405020304" pitchFamily="18" charset="0"/>
              </a:rPr>
              <a:t>，</a:t>
            </a:r>
            <a:r>
              <a:rPr lang="en-US" altLang="zh-CN" sz="2400" dirty="0">
                <a:latin typeface="微软雅黑" panose="020B0503020204020204" pitchFamily="82" charset="2"/>
                <a:ea typeface="微软雅黑" panose="020B0503020204020204" pitchFamily="82" charset="2"/>
                <a:cs typeface="Times New Roman" panose="02020603050405020304" pitchFamily="18" charset="0"/>
              </a:rPr>
              <a:t>JDK</a:t>
            </a:r>
            <a:r>
              <a:rPr lang="zh-CN" altLang="zh-CN" sz="2400" dirty="0">
                <a:latin typeface="微软雅黑" panose="020B0503020204020204" pitchFamily="82" charset="2"/>
                <a:ea typeface="微软雅黑" panose="020B0503020204020204" pitchFamily="82" charset="2"/>
                <a:cs typeface="Times New Roman" panose="02020603050405020304" pitchFamily="18" charset="0"/>
              </a:rPr>
              <a:t>）的一部分</a:t>
            </a:r>
            <a:r>
              <a:rPr lang="zh-CN" altLang="en-US" sz="2400" dirty="0">
                <a:latin typeface="微软雅黑" panose="020B0503020204020204" pitchFamily="82" charset="2"/>
                <a:ea typeface="微软雅黑" panose="020B0503020204020204" pitchFamily="82" charset="2"/>
                <a:cs typeface="Times New Roman" panose="02020603050405020304" pitchFamily="18" charset="0"/>
              </a:rPr>
              <a:t>。</a:t>
            </a:r>
            <a:endParaRPr lang="en-US" altLang="zh-CN" sz="2400" dirty="0">
              <a:latin typeface="微软雅黑" panose="020B0503020204020204" pitchFamily="82" charset="2"/>
              <a:ea typeface="微软雅黑" panose="020B0503020204020204" pitchFamily="82" charset="2"/>
              <a:cs typeface="Times New Roman" panose="02020603050405020304" pitchFamily="18" charset="0"/>
            </a:endParaRPr>
          </a:p>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cs typeface="Times New Roman" panose="02020603050405020304" pitchFamily="18" charset="0"/>
              </a:rPr>
              <a:t>JDBC</a:t>
            </a:r>
            <a:r>
              <a:rPr lang="zh-CN" altLang="zh-CN" sz="2400" dirty="0">
                <a:latin typeface="微软雅黑" panose="020B0503020204020204" pitchFamily="82" charset="2"/>
                <a:ea typeface="微软雅黑" panose="020B0503020204020204" pitchFamily="82" charset="2"/>
                <a:cs typeface="Times New Roman" panose="02020603050405020304" pitchFamily="18" charset="0"/>
              </a:rPr>
              <a:t>提供</a:t>
            </a:r>
            <a:r>
              <a:rPr lang="en-US" altLang="zh-CN" sz="2400" dirty="0">
                <a:latin typeface="微软雅黑" panose="020B0503020204020204" pitchFamily="82" charset="2"/>
                <a:ea typeface="微软雅黑" panose="020B0503020204020204" pitchFamily="82" charset="2"/>
                <a:cs typeface="Times New Roman" panose="02020603050405020304" pitchFamily="18" charset="0"/>
              </a:rPr>
              <a:t>Java</a:t>
            </a:r>
            <a:r>
              <a:rPr lang="zh-CN" altLang="zh-CN" sz="2400" dirty="0">
                <a:latin typeface="微软雅黑" panose="020B0503020204020204" pitchFamily="82" charset="2"/>
                <a:ea typeface="微软雅黑" panose="020B0503020204020204" pitchFamily="82" charset="2"/>
                <a:cs typeface="Times New Roman" panose="02020603050405020304" pitchFamily="18" charset="0"/>
              </a:rPr>
              <a:t>程序访问数据库的标准接口，</a:t>
            </a:r>
            <a:r>
              <a:rPr lang="en-US" altLang="zh-CN" sz="2400" dirty="0">
                <a:latin typeface="微软雅黑" panose="020B0503020204020204" pitchFamily="82" charset="2"/>
                <a:ea typeface="微软雅黑" panose="020B0503020204020204" pitchFamily="82" charset="2"/>
                <a:cs typeface="Times New Roman" panose="02020603050405020304" pitchFamily="18" charset="0"/>
              </a:rPr>
              <a:t>Java</a:t>
            </a:r>
            <a:r>
              <a:rPr lang="zh-CN" altLang="zh-CN" sz="2400" dirty="0">
                <a:latin typeface="微软雅黑" panose="020B0503020204020204" pitchFamily="82" charset="2"/>
                <a:ea typeface="微软雅黑" panose="020B0503020204020204" pitchFamily="82" charset="2"/>
                <a:cs typeface="Times New Roman" panose="02020603050405020304" pitchFamily="18" charset="0"/>
              </a:rPr>
              <a:t>应用程序可以基于</a:t>
            </a:r>
            <a:r>
              <a:rPr lang="en-US" altLang="zh-CN" sz="2400" dirty="0">
                <a:latin typeface="微软雅黑" panose="020B0503020204020204" pitchFamily="82" charset="2"/>
                <a:ea typeface="微软雅黑" panose="020B0503020204020204" pitchFamily="82" charset="2"/>
                <a:cs typeface="Times New Roman" panose="02020603050405020304" pitchFamily="18" charset="0"/>
              </a:rPr>
              <a:t>JDBC</a:t>
            </a:r>
            <a:r>
              <a:rPr lang="zh-CN" altLang="zh-CN" sz="2400" dirty="0">
                <a:latin typeface="微软雅黑" panose="020B0503020204020204" pitchFamily="82" charset="2"/>
                <a:ea typeface="微软雅黑" panose="020B0503020204020204" pitchFamily="82" charset="2"/>
                <a:cs typeface="Times New Roman" panose="02020603050405020304" pitchFamily="18" charset="0"/>
              </a:rPr>
              <a:t>访问不同类型的数据库。 </a:t>
            </a:r>
            <a:endParaRPr lang="en-US" altLang="zh-CN" sz="2400" dirty="0">
              <a:latin typeface="微软雅黑" panose="020B0503020204020204" pitchFamily="82" charset="2"/>
              <a:ea typeface="微软雅黑" panose="020B0503020204020204" pitchFamily="82" charset="2"/>
              <a:cs typeface="Times New Roman" panose="02020603050405020304" pitchFamily="18" charset="0"/>
            </a:endParaRPr>
          </a:p>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cs typeface="Times New Roman" panose="02020603050405020304" pitchFamily="18" charset="0"/>
              </a:rPr>
              <a:t>JDBC</a:t>
            </a:r>
            <a:r>
              <a:rPr lang="zh-CN" altLang="zh-CN" sz="2400" dirty="0">
                <a:latin typeface="微软雅黑" panose="020B0503020204020204" pitchFamily="82" charset="2"/>
                <a:ea typeface="微软雅黑" panose="020B0503020204020204" pitchFamily="82" charset="2"/>
                <a:cs typeface="Times New Roman" panose="02020603050405020304" pitchFamily="18" charset="0"/>
              </a:rPr>
              <a:t>依赖于两个软件组件：</a:t>
            </a:r>
            <a:endParaRPr lang="en-US" altLang="zh-CN" sz="2400" dirty="0">
              <a:latin typeface="微软雅黑" panose="020B0503020204020204" pitchFamily="82" charset="2"/>
              <a:ea typeface="微软雅黑" panose="020B0503020204020204" pitchFamily="82" charset="2"/>
              <a:cs typeface="Times New Roman" panose="02020603050405020304" pitchFamily="18" charset="0"/>
            </a:endParaRPr>
          </a:p>
          <a:p>
            <a:pPr lvl="1">
              <a:buFont typeface="Wingdings" panose="05000000000000000000" pitchFamily="2" charset="2"/>
              <a:buChar char="l"/>
            </a:pPr>
            <a:r>
              <a:rPr lang="en-US" altLang="zh-CN" sz="2000" dirty="0" err="1">
                <a:solidFill>
                  <a:srgbClr val="743481"/>
                </a:solidFill>
                <a:latin typeface="微软雅黑" panose="020B0503020204020204" pitchFamily="82" charset="2"/>
                <a:ea typeface="微软雅黑" panose="020B0503020204020204" pitchFamily="82" charset="2"/>
                <a:cs typeface="Times New Roman" panose="02020603050405020304" pitchFamily="18" charset="0"/>
              </a:rPr>
              <a:t>java.sql</a:t>
            </a:r>
            <a:r>
              <a:rPr lang="zh-CN" altLang="en-US" sz="2000" dirty="0">
                <a:solidFill>
                  <a:srgbClr val="743481"/>
                </a:solidFill>
                <a:latin typeface="微软雅黑" panose="020B0503020204020204" pitchFamily="82" charset="2"/>
                <a:ea typeface="微软雅黑" panose="020B0503020204020204" pitchFamily="82" charset="2"/>
                <a:cs typeface="Times New Roman" panose="02020603050405020304" pitchFamily="18" charset="0"/>
              </a:rPr>
              <a:t>包</a:t>
            </a:r>
            <a:r>
              <a:rPr lang="zh-CN" altLang="en-US" sz="2000" dirty="0">
                <a:latin typeface="微软雅黑" panose="020B0503020204020204" pitchFamily="82" charset="2"/>
                <a:ea typeface="微软雅黑" panose="020B0503020204020204" pitchFamily="82" charset="2"/>
                <a:cs typeface="Times New Roman" panose="02020603050405020304" pitchFamily="18" charset="0"/>
              </a:rPr>
              <a:t>：</a:t>
            </a:r>
            <a:r>
              <a:rPr lang="en-US" altLang="zh-CN" sz="2000" dirty="0">
                <a:latin typeface="微软雅黑" panose="020B0503020204020204" pitchFamily="82" charset="2"/>
                <a:ea typeface="微软雅黑" panose="020B0503020204020204" pitchFamily="82" charset="2"/>
              </a:rPr>
              <a:t>JDBC</a:t>
            </a:r>
            <a:r>
              <a:rPr lang="zh-CN" altLang="zh-CN" sz="2000" dirty="0">
                <a:latin typeface="微软雅黑" panose="020B0503020204020204" pitchFamily="82" charset="2"/>
                <a:ea typeface="微软雅黑" panose="020B0503020204020204" pitchFamily="82" charset="2"/>
              </a:rPr>
              <a:t>访问数据库的标准接口 </a:t>
            </a:r>
            <a:endParaRPr lang="en-US" altLang="zh-CN" sz="2000" dirty="0">
              <a:solidFill>
                <a:srgbClr val="0070C0"/>
              </a:solidFill>
              <a:latin typeface="微软雅黑" panose="020B0503020204020204" pitchFamily="82" charset="2"/>
              <a:ea typeface="微软雅黑" panose="020B0503020204020204" pitchFamily="82" charset="2"/>
              <a:cs typeface="Times New Roman" panose="02020603050405020304" pitchFamily="18" charset="0"/>
            </a:endParaRPr>
          </a:p>
          <a:p>
            <a:pPr lvl="1">
              <a:buFont typeface="Wingdings" panose="05000000000000000000" pitchFamily="2" charset="2"/>
              <a:buChar char="l"/>
            </a:pPr>
            <a:r>
              <a:rPr lang="en-US" altLang="zh-CN" sz="2000" dirty="0">
                <a:solidFill>
                  <a:srgbClr val="743481"/>
                </a:solidFill>
                <a:latin typeface="微软雅黑" panose="020B0503020204020204" pitchFamily="82" charset="2"/>
                <a:ea typeface="微软雅黑" panose="020B0503020204020204" pitchFamily="82" charset="2"/>
                <a:cs typeface="Times New Roman" panose="02020603050405020304" pitchFamily="18" charset="0"/>
              </a:rPr>
              <a:t>JDBC</a:t>
            </a:r>
            <a:r>
              <a:rPr lang="zh-CN" altLang="en-US" sz="2000" dirty="0">
                <a:solidFill>
                  <a:srgbClr val="743481"/>
                </a:solidFill>
                <a:latin typeface="微软雅黑" panose="020B0503020204020204" pitchFamily="82" charset="2"/>
                <a:ea typeface="微软雅黑" panose="020B0503020204020204" pitchFamily="82" charset="2"/>
                <a:cs typeface="Times New Roman" panose="02020603050405020304" pitchFamily="18" charset="0"/>
              </a:rPr>
              <a:t>驱动程序</a:t>
            </a:r>
            <a:r>
              <a:rPr lang="zh-CN" altLang="en-US" sz="2000" dirty="0">
                <a:latin typeface="微软雅黑" panose="020B0503020204020204" pitchFamily="82" charset="2"/>
                <a:ea typeface="微软雅黑" panose="020B0503020204020204" pitchFamily="82" charset="2"/>
                <a:cs typeface="Times New Roman" panose="02020603050405020304" pitchFamily="18" charset="0"/>
              </a:rPr>
              <a:t>：</a:t>
            </a:r>
            <a:r>
              <a:rPr lang="zh-CN" altLang="zh-CN" sz="2000" dirty="0">
                <a:latin typeface="微软雅黑" panose="020B0503020204020204" pitchFamily="82" charset="2"/>
                <a:ea typeface="微软雅黑" panose="020B0503020204020204" pitchFamily="82" charset="2"/>
              </a:rPr>
              <a:t>实现</a:t>
            </a:r>
            <a:r>
              <a:rPr lang="en-US" altLang="zh-CN" sz="2000" dirty="0" err="1">
                <a:latin typeface="微软雅黑" panose="020B0503020204020204" pitchFamily="82" charset="2"/>
                <a:ea typeface="微软雅黑" panose="020B0503020204020204" pitchFamily="82" charset="2"/>
              </a:rPr>
              <a:t>java.sql</a:t>
            </a:r>
            <a:r>
              <a:rPr lang="zh-CN" altLang="zh-CN" sz="2000" dirty="0">
                <a:latin typeface="微软雅黑" panose="020B0503020204020204" pitchFamily="82" charset="2"/>
                <a:ea typeface="微软雅黑" panose="020B0503020204020204" pitchFamily="82" charset="2"/>
              </a:rPr>
              <a:t>中定义的访问数据库的接口</a:t>
            </a:r>
            <a:r>
              <a:rPr lang="zh-CN" altLang="en-US" sz="2000" dirty="0">
                <a:latin typeface="微软雅黑" panose="020B0503020204020204" pitchFamily="82" charset="2"/>
                <a:ea typeface="微软雅黑" panose="020B0503020204020204" pitchFamily="82" charset="2"/>
              </a:rPr>
              <a:t>，</a:t>
            </a:r>
            <a:r>
              <a:rPr lang="zh-CN" altLang="zh-CN" sz="2000" dirty="0">
                <a:latin typeface="微软雅黑" panose="020B0503020204020204" pitchFamily="82" charset="2"/>
                <a:ea typeface="微软雅黑" panose="020B0503020204020204" pitchFamily="82" charset="2"/>
              </a:rPr>
              <a:t>从而从数据库中获取数据</a:t>
            </a:r>
            <a:endParaRPr lang="en-US" altLang="zh-CN" sz="2000" dirty="0">
              <a:solidFill>
                <a:srgbClr val="00B0F0"/>
              </a:solidFill>
              <a:latin typeface="微软雅黑" panose="020B0503020204020204" pitchFamily="82" charset="2"/>
              <a:ea typeface="微软雅黑" panose="020B0503020204020204" pitchFamily="82" charset="2"/>
              <a:cs typeface="Times New Roman" panose="02020603050405020304" pitchFamily="18" charset="0"/>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通过编写调用</a:t>
            </a:r>
            <a:r>
              <a:rPr lang="en-US" altLang="zh-CN" sz="2400" dirty="0" err="1">
                <a:latin typeface="微软雅黑" panose="020B0503020204020204" pitchFamily="82" charset="2"/>
                <a:ea typeface="微软雅黑" panose="020B0503020204020204" pitchFamily="82" charset="2"/>
              </a:rPr>
              <a:t>java.sql</a:t>
            </a:r>
            <a:r>
              <a:rPr lang="zh-CN" altLang="zh-CN" sz="2400" dirty="0">
                <a:latin typeface="微软雅黑" panose="020B0503020204020204" pitchFamily="82" charset="2"/>
                <a:ea typeface="微软雅黑" panose="020B0503020204020204" pitchFamily="82" charset="2"/>
              </a:rPr>
              <a:t>中接口的代码，</a:t>
            </a:r>
            <a:r>
              <a:rPr lang="en-US" altLang="zh-CN" sz="2400" dirty="0">
                <a:latin typeface="微软雅黑" panose="020B0503020204020204" pitchFamily="82" charset="2"/>
                <a:ea typeface="微软雅黑" panose="020B0503020204020204" pitchFamily="82" charset="2"/>
              </a:rPr>
              <a:t>Java</a:t>
            </a:r>
            <a:r>
              <a:rPr lang="zh-CN" altLang="zh-CN" sz="2400" dirty="0">
                <a:latin typeface="微软雅黑" panose="020B0503020204020204" pitchFamily="82" charset="2"/>
                <a:ea typeface="微软雅黑" panose="020B0503020204020204" pitchFamily="82" charset="2"/>
              </a:rPr>
              <a:t>程序员可以实现对数据库的访问。</a:t>
            </a:r>
            <a:endParaRPr kumimoji="1" lang="zh-CN" altLang="en-US" sz="2400" dirty="0">
              <a:latin typeface="微软雅黑" panose="020B0503020204020204" pitchFamily="82" charset="2"/>
              <a:ea typeface="微软雅黑" panose="020B0503020204020204" pitchFamily="82" charset="2"/>
            </a:endParaRPr>
          </a:p>
        </p:txBody>
      </p:sp>
      <p:sp>
        <p:nvSpPr>
          <p:cNvPr id="3" name="页脚占位符 2">
            <a:extLst>
              <a:ext uri="{FF2B5EF4-FFF2-40B4-BE49-F238E27FC236}">
                <a16:creationId xmlns:a16="http://schemas.microsoft.com/office/drawing/2014/main" id="{DD61E07B-C8A2-43D9-72D9-076A61B53CA4}"/>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E07BEA8A-47AE-E5F6-5E62-F4F525BF906E}"/>
              </a:ext>
            </a:extLst>
          </p:cNvPr>
          <p:cNvSpPr>
            <a:spLocks noGrp="1"/>
          </p:cNvSpPr>
          <p:nvPr>
            <p:ph type="sldNum" sz="quarter" idx="12"/>
          </p:nvPr>
        </p:nvSpPr>
        <p:spPr/>
        <p:txBody>
          <a:bodyPr/>
          <a:lstStyle/>
          <a:p>
            <a:fld id="{4B0D34C0-35A8-654C-9FBA-7B4E017BD630}" type="slidenum">
              <a:rPr lang="en-US" altLang="zh-CN" smtClean="0"/>
              <a:t>92</a:t>
            </a:fld>
            <a:endParaRPr kumimoji="1" lang="zh-CN" altLang="en-US"/>
          </a:p>
        </p:txBody>
      </p:sp>
      <p:grpSp>
        <p:nvGrpSpPr>
          <p:cNvPr id="5" name="组合 4">
            <a:extLst>
              <a:ext uri="{FF2B5EF4-FFF2-40B4-BE49-F238E27FC236}">
                <a16:creationId xmlns:a16="http://schemas.microsoft.com/office/drawing/2014/main" id="{E7B14335-34CE-3197-6386-24417DAAA9D0}"/>
              </a:ext>
            </a:extLst>
          </p:cNvPr>
          <p:cNvGrpSpPr/>
          <p:nvPr/>
        </p:nvGrpSpPr>
        <p:grpSpPr>
          <a:xfrm>
            <a:off x="6424159" y="1191113"/>
            <a:ext cx="5616418" cy="4827864"/>
            <a:chOff x="6424159" y="1191113"/>
            <a:chExt cx="5616418" cy="4827864"/>
          </a:xfrm>
        </p:grpSpPr>
        <p:sp>
          <p:nvSpPr>
            <p:cNvPr id="8" name="矩形 7">
              <a:extLst>
                <a:ext uri="{FF2B5EF4-FFF2-40B4-BE49-F238E27FC236}">
                  <a16:creationId xmlns:a16="http://schemas.microsoft.com/office/drawing/2014/main" id="{F9C6EC54-0BF9-5467-41D0-0E14D868180A}"/>
                </a:ext>
              </a:extLst>
            </p:cNvPr>
            <p:cNvSpPr/>
            <p:nvPr/>
          </p:nvSpPr>
          <p:spPr bwMode="auto">
            <a:xfrm>
              <a:off x="8227138" y="1191113"/>
              <a:ext cx="2804656" cy="461665"/>
            </a:xfrm>
            <a:prstGeom prst="rect">
              <a:avLst/>
            </a:prstGeom>
            <a:ln>
              <a:headEnd type="none" w="med" len="med"/>
              <a:tailEnd type="none" w="med" len="med"/>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24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用户应用程序</a:t>
              </a:r>
            </a:p>
          </p:txBody>
        </p:sp>
        <p:sp>
          <p:nvSpPr>
            <p:cNvPr id="10" name="矩形 9">
              <a:extLst>
                <a:ext uri="{FF2B5EF4-FFF2-40B4-BE49-F238E27FC236}">
                  <a16:creationId xmlns:a16="http://schemas.microsoft.com/office/drawing/2014/main" id="{D16A7A01-938A-988F-8FA9-C4BEFFD3D972}"/>
                </a:ext>
              </a:extLst>
            </p:cNvPr>
            <p:cNvSpPr/>
            <p:nvPr/>
          </p:nvSpPr>
          <p:spPr bwMode="auto">
            <a:xfrm>
              <a:off x="8227138" y="2012106"/>
              <a:ext cx="2804656" cy="461665"/>
            </a:xfrm>
            <a:prstGeom prst="rect">
              <a:avLst/>
            </a:prstGeom>
            <a:ln>
              <a:headEnd type="none" w="med" len="med"/>
              <a:tailEnd type="none" w="med" len="med"/>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en-US" altLang="zh-CN" sz="24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JDBC</a:t>
              </a:r>
              <a:r>
                <a:rPr kumimoji="1" lang="zh-CN" altLang="en-US" sz="24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驱动管理器</a:t>
              </a:r>
            </a:p>
          </p:txBody>
        </p:sp>
        <p:sp>
          <p:nvSpPr>
            <p:cNvPr id="11" name="矩形 10">
              <a:extLst>
                <a:ext uri="{FF2B5EF4-FFF2-40B4-BE49-F238E27FC236}">
                  <a16:creationId xmlns:a16="http://schemas.microsoft.com/office/drawing/2014/main" id="{5BA0D7B8-17A1-16BE-5603-005D98DC954F}"/>
                </a:ext>
              </a:extLst>
            </p:cNvPr>
            <p:cNvSpPr/>
            <p:nvPr/>
          </p:nvSpPr>
          <p:spPr bwMode="auto">
            <a:xfrm>
              <a:off x="8227138" y="2822171"/>
              <a:ext cx="2804656" cy="461665"/>
            </a:xfrm>
            <a:prstGeom prst="rect">
              <a:avLst/>
            </a:prstGeom>
            <a:ln>
              <a:headEnd type="none" w="med" len="med"/>
              <a:tailEnd type="none" w="med" len="med"/>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en-US" altLang="zh-CN" sz="24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JDBC</a:t>
              </a:r>
              <a:r>
                <a:rPr kumimoji="1" lang="zh-CN" altLang="en-US" sz="24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1" lang="en-US" altLang="zh-CN" sz="24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Driver</a:t>
              </a:r>
              <a:r>
                <a:rPr kumimoji="1" lang="zh-CN" altLang="en-US" sz="24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1" lang="en-US" altLang="zh-CN" sz="24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API</a:t>
              </a:r>
              <a:endParaRPr kumimoji="1" lang="zh-CN" altLang="en-US" sz="24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A929713B-B9C9-FFE5-71A1-D91AE8704C30}"/>
                </a:ext>
              </a:extLst>
            </p:cNvPr>
            <p:cNvSpPr/>
            <p:nvPr/>
          </p:nvSpPr>
          <p:spPr bwMode="auto">
            <a:xfrm>
              <a:off x="7113638" y="3875992"/>
              <a:ext cx="1469923" cy="707886"/>
            </a:xfrm>
            <a:prstGeom prst="rect">
              <a:avLst/>
            </a:prstGeom>
            <a:ln>
              <a:headEnd type="none" w="med" len="med"/>
              <a:tailEnd type="none" w="med" len="med"/>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数据库</a:t>
              </a:r>
              <a:br>
                <a:rPr kumimoji="1" lang="en-US"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br>
              <a:r>
                <a:rPr kumimoji="1"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驱动程序</a:t>
              </a:r>
            </a:p>
          </p:txBody>
        </p:sp>
        <p:sp>
          <p:nvSpPr>
            <p:cNvPr id="13" name="矩形 12">
              <a:extLst>
                <a:ext uri="{FF2B5EF4-FFF2-40B4-BE49-F238E27FC236}">
                  <a16:creationId xmlns:a16="http://schemas.microsoft.com/office/drawing/2014/main" id="{F197BFD5-9E1E-5970-CD69-5F0209B26545}"/>
                </a:ext>
              </a:extLst>
            </p:cNvPr>
            <p:cNvSpPr/>
            <p:nvPr/>
          </p:nvSpPr>
          <p:spPr bwMode="auto">
            <a:xfrm>
              <a:off x="8883443" y="3882990"/>
              <a:ext cx="1469923" cy="707886"/>
            </a:xfrm>
            <a:prstGeom prst="rect">
              <a:avLst/>
            </a:prstGeom>
            <a:ln>
              <a:headEnd type="none" w="med" len="med"/>
              <a:tailEnd type="none" w="med" len="med"/>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数据库</a:t>
              </a:r>
              <a:br>
                <a:rPr kumimoji="1" lang="en-US"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br>
              <a:r>
                <a:rPr kumimoji="1"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驱动程序</a:t>
              </a:r>
            </a:p>
          </p:txBody>
        </p:sp>
        <p:sp>
          <p:nvSpPr>
            <p:cNvPr id="14" name="矩形 13">
              <a:extLst>
                <a:ext uri="{FF2B5EF4-FFF2-40B4-BE49-F238E27FC236}">
                  <a16:creationId xmlns:a16="http://schemas.microsoft.com/office/drawing/2014/main" id="{7B096DB0-3DD7-5CA7-7DD9-994C9E207F9E}"/>
                </a:ext>
              </a:extLst>
            </p:cNvPr>
            <p:cNvSpPr/>
            <p:nvPr/>
          </p:nvSpPr>
          <p:spPr bwMode="auto">
            <a:xfrm>
              <a:off x="10570654" y="3882990"/>
              <a:ext cx="1469923" cy="707886"/>
            </a:xfrm>
            <a:prstGeom prst="rect">
              <a:avLst/>
            </a:prstGeom>
            <a:ln>
              <a:headEnd type="none" w="med" len="med"/>
              <a:tailEnd type="none" w="med" len="med"/>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数据库</a:t>
              </a:r>
              <a:br>
                <a:rPr kumimoji="1" lang="en-US"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br>
              <a:r>
                <a:rPr kumimoji="1"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驱动程序</a:t>
              </a:r>
            </a:p>
          </p:txBody>
        </p:sp>
        <p:cxnSp>
          <p:nvCxnSpPr>
            <p:cNvPr id="16" name="直线箭头连接符 15">
              <a:extLst>
                <a:ext uri="{FF2B5EF4-FFF2-40B4-BE49-F238E27FC236}">
                  <a16:creationId xmlns:a16="http://schemas.microsoft.com/office/drawing/2014/main" id="{35BFE4DA-D97A-EF23-8676-97A05152E762}"/>
                </a:ext>
              </a:extLst>
            </p:cNvPr>
            <p:cNvCxnSpPr>
              <a:cxnSpLocks/>
            </p:cNvCxnSpPr>
            <p:nvPr/>
          </p:nvCxnSpPr>
          <p:spPr bwMode="auto">
            <a:xfrm>
              <a:off x="9590138" y="1652778"/>
              <a:ext cx="0" cy="359328"/>
            </a:xfrm>
            <a:prstGeom prst="straightConnector1">
              <a:avLst/>
            </a:prstGeom>
            <a:ln w="19050">
              <a:headEnd type="none" w="med" len="med"/>
              <a:tailEnd type="triangle"/>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7" name="直线箭头连接符 16">
              <a:extLst>
                <a:ext uri="{FF2B5EF4-FFF2-40B4-BE49-F238E27FC236}">
                  <a16:creationId xmlns:a16="http://schemas.microsoft.com/office/drawing/2014/main" id="{93AFD36F-C348-C2F1-9A0A-7A0074186A57}"/>
                </a:ext>
              </a:extLst>
            </p:cNvPr>
            <p:cNvCxnSpPr/>
            <p:nvPr/>
          </p:nvCxnSpPr>
          <p:spPr bwMode="auto">
            <a:xfrm>
              <a:off x="9620865" y="2462843"/>
              <a:ext cx="0" cy="359328"/>
            </a:xfrm>
            <a:prstGeom prst="straightConnector1">
              <a:avLst/>
            </a:prstGeom>
            <a:ln w="19050">
              <a:headEnd type="none" w="med" len="med"/>
              <a:tailEnd type="triangle"/>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 name="直线箭头连接符 17">
              <a:extLst>
                <a:ext uri="{FF2B5EF4-FFF2-40B4-BE49-F238E27FC236}">
                  <a16:creationId xmlns:a16="http://schemas.microsoft.com/office/drawing/2014/main" id="{7FEA089D-224A-52D7-3409-96FFBD04B6D9}"/>
                </a:ext>
              </a:extLst>
            </p:cNvPr>
            <p:cNvCxnSpPr>
              <a:cxnSpLocks/>
              <a:endCxn id="12" idx="0"/>
            </p:cNvCxnSpPr>
            <p:nvPr/>
          </p:nvCxnSpPr>
          <p:spPr bwMode="auto">
            <a:xfrm flipH="1">
              <a:off x="7848600" y="3283836"/>
              <a:ext cx="567813" cy="592156"/>
            </a:xfrm>
            <a:prstGeom prst="straightConnector1">
              <a:avLst/>
            </a:prstGeom>
            <a:ln w="19050">
              <a:headEnd type="none" w="med" len="med"/>
              <a:tailEnd type="triangle"/>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9" name="直线箭头连接符 18">
              <a:extLst>
                <a:ext uri="{FF2B5EF4-FFF2-40B4-BE49-F238E27FC236}">
                  <a16:creationId xmlns:a16="http://schemas.microsoft.com/office/drawing/2014/main" id="{0016BF7B-C0FF-B29C-C6E8-07263C7757AF}"/>
                </a:ext>
              </a:extLst>
            </p:cNvPr>
            <p:cNvCxnSpPr>
              <a:cxnSpLocks/>
              <a:endCxn id="13" idx="0"/>
            </p:cNvCxnSpPr>
            <p:nvPr/>
          </p:nvCxnSpPr>
          <p:spPr bwMode="auto">
            <a:xfrm>
              <a:off x="9613490" y="3278087"/>
              <a:ext cx="4915" cy="604903"/>
            </a:xfrm>
            <a:prstGeom prst="straightConnector1">
              <a:avLst/>
            </a:prstGeom>
            <a:ln w="19050">
              <a:headEnd type="none" w="med" len="med"/>
              <a:tailEnd type="triangle"/>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0" name="直线箭头连接符 19">
              <a:extLst>
                <a:ext uri="{FF2B5EF4-FFF2-40B4-BE49-F238E27FC236}">
                  <a16:creationId xmlns:a16="http://schemas.microsoft.com/office/drawing/2014/main" id="{8F400142-C8DB-9457-DE96-0D6AAC775408}"/>
                </a:ext>
              </a:extLst>
            </p:cNvPr>
            <p:cNvCxnSpPr>
              <a:cxnSpLocks/>
              <a:endCxn id="14" idx="0"/>
            </p:cNvCxnSpPr>
            <p:nvPr/>
          </p:nvCxnSpPr>
          <p:spPr bwMode="auto">
            <a:xfrm>
              <a:off x="10833916" y="3287304"/>
              <a:ext cx="471700" cy="595686"/>
            </a:xfrm>
            <a:prstGeom prst="straightConnector1">
              <a:avLst/>
            </a:prstGeom>
            <a:ln w="19050">
              <a:headEnd type="none" w="med" len="med"/>
              <a:tailEnd type="triangle"/>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1" name="圆柱体 20">
              <a:extLst>
                <a:ext uri="{FF2B5EF4-FFF2-40B4-BE49-F238E27FC236}">
                  <a16:creationId xmlns:a16="http://schemas.microsoft.com/office/drawing/2014/main" id="{A6B20B69-42B8-35EA-41E4-C534C9E8A779}"/>
                </a:ext>
              </a:extLst>
            </p:cNvPr>
            <p:cNvSpPr/>
            <p:nvPr/>
          </p:nvSpPr>
          <p:spPr bwMode="auto">
            <a:xfrm>
              <a:off x="7275871" y="5430263"/>
              <a:ext cx="1150374" cy="587216"/>
            </a:xfrm>
            <a:prstGeom prst="can">
              <a:avLst/>
            </a:prstGeom>
            <a:ln>
              <a:headEnd type="none" w="med" len="med"/>
              <a:tailEnd type="none" w="med" len="med"/>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en-US" altLang="zh-CN" b="0" i="0" u="none" strike="noStrike" cap="none" normalizeH="0" baseline="0" dirty="0" err="1">
                  <a:ln>
                    <a:noFill/>
                  </a:ln>
                  <a:solidFill>
                    <a:schemeClr val="tx1"/>
                  </a:solidFill>
                  <a:effectLst/>
                  <a:latin typeface="Times New Roman" pitchFamily="18" charset="0"/>
                  <a:ea typeface="华文楷体" pitchFamily="2" charset="-122"/>
                </a:rPr>
                <a:t>Postgresql</a:t>
              </a:r>
              <a:endParaRPr kumimoji="1" lang="zh-CN" altLang="en-US" b="0" i="0" u="none" strike="noStrike" cap="none" normalizeH="0" baseline="0" dirty="0">
                <a:ln>
                  <a:noFill/>
                </a:ln>
                <a:solidFill>
                  <a:schemeClr val="tx1"/>
                </a:solidFill>
                <a:effectLst/>
                <a:latin typeface="Times New Roman" pitchFamily="18" charset="0"/>
                <a:ea typeface="华文楷体" pitchFamily="2" charset="-122"/>
              </a:endParaRPr>
            </a:p>
          </p:txBody>
        </p:sp>
        <p:sp>
          <p:nvSpPr>
            <p:cNvPr id="22" name="圆柱体 21">
              <a:extLst>
                <a:ext uri="{FF2B5EF4-FFF2-40B4-BE49-F238E27FC236}">
                  <a16:creationId xmlns:a16="http://schemas.microsoft.com/office/drawing/2014/main" id="{D789E8ED-6BBB-6521-73F3-1719648F28B8}"/>
                </a:ext>
              </a:extLst>
            </p:cNvPr>
            <p:cNvSpPr/>
            <p:nvPr/>
          </p:nvSpPr>
          <p:spPr bwMode="auto">
            <a:xfrm>
              <a:off x="9040759" y="5430263"/>
              <a:ext cx="1150374" cy="587216"/>
            </a:xfrm>
            <a:prstGeom prst="can">
              <a:avLst/>
            </a:prstGeom>
            <a:ln>
              <a:headEnd type="none" w="med" len="med"/>
              <a:tailEnd type="none" w="med" len="med"/>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en-US" altLang="zh-CN" b="0" i="0" u="none" strike="noStrike" cap="none" normalizeH="0" baseline="0" dirty="0">
                  <a:ln>
                    <a:noFill/>
                  </a:ln>
                  <a:solidFill>
                    <a:schemeClr val="tx1"/>
                  </a:solidFill>
                  <a:effectLst/>
                  <a:latin typeface="Times New Roman" pitchFamily="18" charset="0"/>
                  <a:ea typeface="华文楷体" pitchFamily="2" charset="-122"/>
                </a:rPr>
                <a:t>MySQL</a:t>
              </a:r>
              <a:endParaRPr kumimoji="1" lang="zh-CN" altLang="en-US" b="0" i="0" u="none" strike="noStrike" cap="none" normalizeH="0" baseline="0" dirty="0">
                <a:ln>
                  <a:noFill/>
                </a:ln>
                <a:solidFill>
                  <a:schemeClr val="tx1"/>
                </a:solidFill>
                <a:effectLst/>
                <a:latin typeface="Times New Roman" pitchFamily="18" charset="0"/>
                <a:ea typeface="华文楷体" pitchFamily="2" charset="-122"/>
              </a:endParaRPr>
            </a:p>
          </p:txBody>
        </p:sp>
        <p:sp>
          <p:nvSpPr>
            <p:cNvPr id="23" name="圆柱体 22">
              <a:extLst>
                <a:ext uri="{FF2B5EF4-FFF2-40B4-BE49-F238E27FC236}">
                  <a16:creationId xmlns:a16="http://schemas.microsoft.com/office/drawing/2014/main" id="{CCDD74C2-131D-173E-875F-2A427FB6B818}"/>
                </a:ext>
              </a:extLst>
            </p:cNvPr>
            <p:cNvSpPr/>
            <p:nvPr/>
          </p:nvSpPr>
          <p:spPr bwMode="auto">
            <a:xfrm>
              <a:off x="10724860" y="5431761"/>
              <a:ext cx="1150374" cy="587216"/>
            </a:xfrm>
            <a:prstGeom prst="can">
              <a:avLst/>
            </a:prstGeom>
            <a:ln>
              <a:headEnd type="none" w="med" len="med"/>
              <a:tailEnd type="none" w="med" len="med"/>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en-US" altLang="zh-CN" b="0" i="0" u="none" strike="noStrike" cap="none" normalizeH="0" baseline="0" dirty="0" err="1">
                  <a:ln>
                    <a:noFill/>
                  </a:ln>
                  <a:solidFill>
                    <a:schemeClr val="tx1"/>
                  </a:solidFill>
                  <a:effectLst/>
                  <a:latin typeface="Times New Roman" pitchFamily="18" charset="0"/>
                  <a:ea typeface="华文楷体" pitchFamily="2" charset="-122"/>
                </a:rPr>
                <a:t>GaussDB</a:t>
              </a:r>
              <a:endParaRPr kumimoji="1" lang="zh-CN" altLang="en-US" b="0" i="0" u="none" strike="noStrike" cap="none" normalizeH="0" baseline="0" dirty="0">
                <a:ln>
                  <a:noFill/>
                </a:ln>
                <a:solidFill>
                  <a:schemeClr val="tx1"/>
                </a:solidFill>
                <a:effectLst/>
                <a:latin typeface="Times New Roman" pitchFamily="18" charset="0"/>
                <a:ea typeface="华文楷体" pitchFamily="2" charset="-122"/>
              </a:endParaRPr>
            </a:p>
          </p:txBody>
        </p:sp>
        <p:cxnSp>
          <p:nvCxnSpPr>
            <p:cNvPr id="24" name="直线箭头连接符 23">
              <a:extLst>
                <a:ext uri="{FF2B5EF4-FFF2-40B4-BE49-F238E27FC236}">
                  <a16:creationId xmlns:a16="http://schemas.microsoft.com/office/drawing/2014/main" id="{D3A0A70F-0C76-5627-E2AB-EBF6DAA66080}"/>
                </a:ext>
              </a:extLst>
            </p:cNvPr>
            <p:cNvCxnSpPr>
              <a:cxnSpLocks/>
              <a:stCxn id="12" idx="2"/>
              <a:endCxn id="21" idx="1"/>
            </p:cNvCxnSpPr>
            <p:nvPr/>
          </p:nvCxnSpPr>
          <p:spPr bwMode="auto">
            <a:xfrm>
              <a:off x="7848600" y="4583878"/>
              <a:ext cx="2458" cy="846385"/>
            </a:xfrm>
            <a:prstGeom prst="straightConnector1">
              <a:avLst/>
            </a:prstGeom>
            <a:ln w="19050">
              <a:headEnd type="none" w="med" len="med"/>
              <a:tailEnd type="triangle"/>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5" name="直线箭头连接符 24">
              <a:extLst>
                <a:ext uri="{FF2B5EF4-FFF2-40B4-BE49-F238E27FC236}">
                  <a16:creationId xmlns:a16="http://schemas.microsoft.com/office/drawing/2014/main" id="{69B17417-C3BA-0017-9A77-B7D631EE7DD7}"/>
                </a:ext>
              </a:extLst>
            </p:cNvPr>
            <p:cNvCxnSpPr>
              <a:cxnSpLocks/>
              <a:stCxn id="13" idx="2"/>
              <a:endCxn id="22" idx="1"/>
            </p:cNvCxnSpPr>
            <p:nvPr/>
          </p:nvCxnSpPr>
          <p:spPr bwMode="auto">
            <a:xfrm flipH="1">
              <a:off x="9615946" y="4590876"/>
              <a:ext cx="2459" cy="839387"/>
            </a:xfrm>
            <a:prstGeom prst="straightConnector1">
              <a:avLst/>
            </a:prstGeom>
            <a:ln w="19050">
              <a:headEnd type="none" w="med" len="med"/>
              <a:tailEnd type="triangle"/>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6" name="直线箭头连接符 25">
              <a:extLst>
                <a:ext uri="{FF2B5EF4-FFF2-40B4-BE49-F238E27FC236}">
                  <a16:creationId xmlns:a16="http://schemas.microsoft.com/office/drawing/2014/main" id="{99751032-7B3A-CC8A-06A4-6485971A1932}"/>
                </a:ext>
              </a:extLst>
            </p:cNvPr>
            <p:cNvCxnSpPr>
              <a:cxnSpLocks/>
              <a:stCxn id="14" idx="2"/>
              <a:endCxn id="23" idx="1"/>
            </p:cNvCxnSpPr>
            <p:nvPr/>
          </p:nvCxnSpPr>
          <p:spPr bwMode="auto">
            <a:xfrm flipH="1">
              <a:off x="11300047" y="4590876"/>
              <a:ext cx="5569" cy="840885"/>
            </a:xfrm>
            <a:prstGeom prst="straightConnector1">
              <a:avLst/>
            </a:prstGeom>
            <a:ln w="19050">
              <a:headEnd type="none" w="med" len="med"/>
              <a:tailEnd type="triangle"/>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7" name="文本框 26">
              <a:extLst>
                <a:ext uri="{FF2B5EF4-FFF2-40B4-BE49-F238E27FC236}">
                  <a16:creationId xmlns:a16="http://schemas.microsoft.com/office/drawing/2014/main" id="{B511554B-353D-B1A5-9C28-A403B789427D}"/>
                </a:ext>
              </a:extLst>
            </p:cNvPr>
            <p:cNvSpPr txBox="1"/>
            <p:nvPr/>
          </p:nvSpPr>
          <p:spPr>
            <a:xfrm>
              <a:off x="6424159" y="1835267"/>
              <a:ext cx="1864431" cy="830997"/>
            </a:xfrm>
            <a:prstGeom prst="rect">
              <a:avLst/>
            </a:prstGeom>
            <a:noFill/>
          </p:spPr>
          <p:txBody>
            <a:bodyPr wrap="square">
              <a:spAutoFit/>
            </a:bodyPr>
            <a:lstStyle/>
            <a:p>
              <a:r>
                <a:rPr lang="zh-CN" altLang="en-US" sz="1600" b="0" i="0" u="none" strike="noStrike" dirty="0">
                  <a:effectLst/>
                  <a:latin typeface="Microsoft YaHei" panose="020B0503020204020204" pitchFamily="34" charset="-122"/>
                  <a:ea typeface="Microsoft YaHei" panose="020B0503020204020204" pitchFamily="34" charset="-122"/>
                </a:rPr>
                <a:t>注册</a:t>
              </a:r>
              <a:r>
                <a:rPr lang="zh-CN" altLang="en-US" sz="1600" dirty="0">
                  <a:latin typeface="Microsoft YaHei" panose="020B0503020204020204" pitchFamily="34" charset="-122"/>
                  <a:ea typeface="Microsoft YaHei" panose="020B0503020204020204" pitchFamily="34" charset="-122"/>
                </a:rPr>
                <a:t>和管理</a:t>
              </a:r>
              <a:r>
                <a:rPr lang="zh-CN" altLang="en-US" sz="1600" b="0" i="0" u="none" strike="noStrike" dirty="0">
                  <a:effectLst/>
                  <a:latin typeface="Microsoft YaHei" panose="020B0503020204020204" pitchFamily="34" charset="-122"/>
                  <a:ea typeface="Microsoft YaHei" panose="020B0503020204020204" pitchFamily="34" charset="-122"/>
                </a:rPr>
                <a:t>驱动</a:t>
              </a:r>
              <a:endParaRPr lang="en-US" altLang="zh-CN" sz="1600" b="0" i="0" u="none" strike="noStrike" dirty="0">
                <a:effectLst/>
                <a:latin typeface="Microsoft YaHei" panose="020B0503020204020204" pitchFamily="34" charset="-122"/>
                <a:ea typeface="Microsoft YaHei" panose="020B0503020204020204" pitchFamily="34" charset="-122"/>
              </a:endParaRPr>
            </a:p>
            <a:p>
              <a:r>
                <a:rPr lang="en-US" altLang="zh-CN" sz="1600" dirty="0" err="1">
                  <a:latin typeface="Microsoft YaHei" panose="020B0503020204020204" pitchFamily="34" charset="-122"/>
                  <a:ea typeface="Microsoft YaHei" panose="020B0503020204020204" pitchFamily="34" charset="-122"/>
                </a:rPr>
                <a:t>DriverManager</a:t>
              </a:r>
              <a:endParaRPr lang="en-US" altLang="zh-CN" sz="1600" dirty="0">
                <a:latin typeface="Microsoft YaHei" panose="020B0503020204020204" pitchFamily="34" charset="-122"/>
                <a:ea typeface="Microsoft YaHei" panose="020B0503020204020204" pitchFamily="34" charset="-122"/>
              </a:endParaRPr>
            </a:p>
            <a:p>
              <a:r>
                <a:rPr lang="zh-CN" altLang="en-US" sz="1600" dirty="0">
                  <a:latin typeface="Microsoft YaHei" panose="020B0503020204020204" pitchFamily="34" charset="-122"/>
                  <a:ea typeface="Microsoft YaHei" panose="020B0503020204020204" pitchFamily="34" charset="-122"/>
                </a:rPr>
                <a:t>连接、执行、结果</a:t>
              </a:r>
            </a:p>
          </p:txBody>
        </p:sp>
        <p:sp>
          <p:nvSpPr>
            <p:cNvPr id="28" name="文本框 27">
              <a:extLst>
                <a:ext uri="{FF2B5EF4-FFF2-40B4-BE49-F238E27FC236}">
                  <a16:creationId xmlns:a16="http://schemas.microsoft.com/office/drawing/2014/main" id="{1EAE526C-D00C-CA02-AB96-DC77ABF68089}"/>
                </a:ext>
              </a:extLst>
            </p:cNvPr>
            <p:cNvSpPr txBox="1"/>
            <p:nvPr/>
          </p:nvSpPr>
          <p:spPr>
            <a:xfrm>
              <a:off x="6459798" y="2719474"/>
              <a:ext cx="1708347" cy="584775"/>
            </a:xfrm>
            <a:prstGeom prst="rect">
              <a:avLst/>
            </a:prstGeom>
            <a:noFill/>
          </p:spPr>
          <p:txBody>
            <a:bodyPr wrap="square">
              <a:spAutoFit/>
            </a:bodyPr>
            <a:lstStyle/>
            <a:p>
              <a:r>
                <a:rPr lang="zh-CN" altLang="en-US" sz="1600" b="0" i="0" u="none" strike="noStrike" dirty="0">
                  <a:effectLst/>
                  <a:latin typeface="Microsoft YaHei" panose="020B0503020204020204" pitchFamily="34" charset="-122"/>
                  <a:ea typeface="Microsoft YaHei" panose="020B0503020204020204" pitchFamily="34" charset="-122"/>
                </a:rPr>
                <a:t>调用</a:t>
              </a:r>
              <a:r>
                <a:rPr lang="en-US" altLang="zh-CN" sz="1600" b="0" i="0" u="none" strike="noStrike" dirty="0">
                  <a:effectLst/>
                  <a:latin typeface="Microsoft YaHei" panose="020B0503020204020204" pitchFamily="34" charset="-122"/>
                  <a:ea typeface="Microsoft YaHei" panose="020B0503020204020204" pitchFamily="34" charset="-122"/>
                </a:rPr>
                <a:t>API</a:t>
              </a:r>
            </a:p>
            <a:p>
              <a:r>
                <a:rPr lang="en-US" altLang="zh-CN" sz="1600" dirty="0">
                  <a:latin typeface="Microsoft YaHei" panose="020B0503020204020204" pitchFamily="34" charset="-122"/>
                  <a:ea typeface="Microsoft YaHei" panose="020B0503020204020204" pitchFamily="34" charset="-122"/>
                </a:rPr>
                <a:t>Driver</a:t>
              </a:r>
              <a:r>
                <a:rPr lang="zh-CN" altLang="en-US" sz="1600" dirty="0">
                  <a:latin typeface="Microsoft YaHei" panose="020B0503020204020204" pitchFamily="34" charset="-122"/>
                  <a:ea typeface="Microsoft YaHei" panose="020B0503020204020204" pitchFamily="34" charset="-122"/>
                </a:rPr>
                <a:t>接口</a:t>
              </a:r>
              <a:endParaRPr lang="en-US" altLang="zh-CN" sz="1600" b="0" i="0" u="none" strike="noStrike" dirty="0">
                <a:effectLst/>
                <a:latin typeface="Microsoft YaHei" panose="020B0503020204020204" pitchFamily="34" charset="-122"/>
                <a:ea typeface="Microsoft YaHei" panose="020B0503020204020204" pitchFamily="34" charset="-122"/>
              </a:endParaRPr>
            </a:p>
          </p:txBody>
        </p:sp>
        <p:sp>
          <p:nvSpPr>
            <p:cNvPr id="29" name="文本框 28">
              <a:extLst>
                <a:ext uri="{FF2B5EF4-FFF2-40B4-BE49-F238E27FC236}">
                  <a16:creationId xmlns:a16="http://schemas.microsoft.com/office/drawing/2014/main" id="{94A2AED2-4C54-D30C-A013-AEE4C849F76B}"/>
                </a:ext>
              </a:extLst>
            </p:cNvPr>
            <p:cNvSpPr txBox="1"/>
            <p:nvPr/>
          </p:nvSpPr>
          <p:spPr>
            <a:xfrm>
              <a:off x="7123470" y="4624402"/>
              <a:ext cx="4228362" cy="1077218"/>
            </a:xfrm>
            <a:prstGeom prst="rect">
              <a:avLst/>
            </a:prstGeom>
            <a:noFill/>
          </p:spPr>
          <p:txBody>
            <a:bodyPr wrap="square">
              <a:spAutoFit/>
            </a:bodyPr>
            <a:lstStyle/>
            <a:p>
              <a:r>
                <a:rPr lang="zh-CN" altLang="en-US" sz="1600" b="0" i="0" u="none" strike="noStrike" dirty="0">
                  <a:effectLst/>
                  <a:latin typeface="Microsoft YaHei" panose="020B0503020204020204" pitchFamily="34" charset="-122"/>
                  <a:ea typeface="Microsoft YaHei" panose="020B0503020204020204" pitchFamily="34" charset="-122"/>
                </a:rPr>
                <a:t>数据库的连接</a:t>
              </a:r>
              <a:endParaRPr lang="en-US" altLang="zh-CN" sz="1600" b="0" i="0" u="none" strike="noStrike" dirty="0">
                <a:effectLst/>
                <a:latin typeface="Microsoft YaHei" panose="020B0503020204020204" pitchFamily="34" charset="-122"/>
                <a:ea typeface="Microsoft YaHei" panose="020B0503020204020204" pitchFamily="34" charset="-122"/>
              </a:endParaRPr>
            </a:p>
            <a:p>
              <a:r>
                <a:rPr lang="en-US" altLang="zh-CN" sz="1600" dirty="0">
                  <a:latin typeface="Microsoft YaHei" panose="020B0503020204020204" pitchFamily="34" charset="-122"/>
                  <a:ea typeface="Microsoft YaHei" panose="020B0503020204020204" pitchFamily="34" charset="-122"/>
                </a:rPr>
                <a:t>SQL</a:t>
              </a:r>
              <a:r>
                <a:rPr lang="zh-CN" altLang="en-US" sz="1600">
                  <a:latin typeface="Microsoft YaHei" panose="020B0503020204020204" pitchFamily="34" charset="-122"/>
                  <a:ea typeface="Microsoft YaHei" panose="020B0503020204020204" pitchFamily="34" charset="-122"/>
                </a:rPr>
                <a:t>执行</a:t>
              </a:r>
              <a:br>
                <a:rPr lang="en-US" altLang="zh-CN" sz="1600" b="0" i="0" u="none" strike="noStrike" dirty="0">
                  <a:effectLst/>
                  <a:latin typeface="Microsoft YaHei" panose="020B0503020204020204" pitchFamily="34" charset="-122"/>
                  <a:ea typeface="Microsoft YaHei" panose="020B0503020204020204" pitchFamily="34" charset="-122"/>
                </a:rPr>
              </a:br>
              <a:br>
                <a:rPr lang="en-US" altLang="zh-CN" sz="1600" b="0" i="0" u="none" strike="noStrike" dirty="0">
                  <a:effectLst/>
                  <a:latin typeface="Microsoft YaHei" panose="020B0503020204020204" pitchFamily="34" charset="-122"/>
                  <a:ea typeface="Microsoft YaHei" panose="020B0503020204020204" pitchFamily="34" charset="-122"/>
                </a:rPr>
              </a:br>
              <a:endParaRPr lang="zh-CN" altLang="en-US" sz="1600" b="0" i="0" u="none" strike="noStrike" dirty="0">
                <a:effectLst/>
                <a:latin typeface="Microsoft YaHei" panose="020B0503020204020204" pitchFamily="34" charset="-122"/>
                <a:ea typeface="Microsoft YaHei" panose="020B0503020204020204" pitchFamily="34" charset="-122"/>
              </a:endParaRPr>
            </a:p>
          </p:txBody>
        </p:sp>
      </p:grpSp>
      <p:sp>
        <p:nvSpPr>
          <p:cNvPr id="30" name="矩形 29">
            <a:extLst>
              <a:ext uri="{FF2B5EF4-FFF2-40B4-BE49-F238E27FC236}">
                <a16:creationId xmlns:a16="http://schemas.microsoft.com/office/drawing/2014/main" id="{49A4AD7F-D103-3626-38B7-74799DADE65E}"/>
              </a:ext>
            </a:extLst>
          </p:cNvPr>
          <p:cNvSpPr/>
          <p:nvPr/>
        </p:nvSpPr>
        <p:spPr bwMode="auto">
          <a:xfrm>
            <a:off x="6455504" y="1781385"/>
            <a:ext cx="5657837" cy="3429394"/>
          </a:xfrm>
          <a:prstGeom prst="rect">
            <a:avLst/>
          </a:prstGeom>
          <a:noFill/>
          <a:ln w="12700">
            <a:prstDash val="sysDash"/>
            <a:headEnd type="none" w="med" len="med"/>
            <a:tailEnd type="none" w="med" len="med"/>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Tree>
    <p:extLst>
      <p:ext uri="{BB962C8B-B14F-4D97-AF65-F5344CB8AC3E}">
        <p14:creationId xmlns:p14="http://schemas.microsoft.com/office/powerpoint/2010/main" val="18777558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9">
            <a:extLst>
              <a:ext uri="{FF2B5EF4-FFF2-40B4-BE49-F238E27FC236}">
                <a16:creationId xmlns:a16="http://schemas.microsoft.com/office/drawing/2014/main" id="{003226AC-6541-4649-B6AC-1E73BD4D9C4F}"/>
              </a:ext>
            </a:extLst>
          </p:cNvPr>
          <p:cNvSpPr/>
          <p:nvPr/>
        </p:nvSpPr>
        <p:spPr>
          <a:xfrm>
            <a:off x="277365" y="1206672"/>
            <a:ext cx="12116021" cy="4782733"/>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灯片编号占位符 1">
            <a:extLst>
              <a:ext uri="{FF2B5EF4-FFF2-40B4-BE49-F238E27FC236}">
                <a16:creationId xmlns:a16="http://schemas.microsoft.com/office/drawing/2014/main" id="{57CFFE58-E250-819F-6836-7841F93C9245}"/>
              </a:ext>
            </a:extLst>
          </p:cNvPr>
          <p:cNvSpPr>
            <a:spLocks noGrp="1"/>
          </p:cNvSpPr>
          <p:nvPr>
            <p:ph type="sldNum" sz="quarter" idx="10"/>
          </p:nvPr>
        </p:nvSpPr>
        <p:spPr/>
        <p:txBody>
          <a:bodyPr/>
          <a:lstStyle/>
          <a:p>
            <a:fld id="{87BBDC00-B9E2-4EFD-9306-2934E87247C6}" type="slidenum">
              <a:rPr lang="zh-CN" altLang="en-US" smtClean="0"/>
              <a:pPr/>
              <a:t>93</a:t>
            </a:fld>
            <a:endParaRPr lang="zh-CN" altLang="en-US"/>
          </a:p>
        </p:txBody>
      </p:sp>
      <p:sp>
        <p:nvSpPr>
          <p:cNvPr id="3" name="标题 2">
            <a:extLst>
              <a:ext uri="{FF2B5EF4-FFF2-40B4-BE49-F238E27FC236}">
                <a16:creationId xmlns:a16="http://schemas.microsoft.com/office/drawing/2014/main" id="{A5014046-47E7-7094-A8CD-AAAA578CA78E}"/>
              </a:ext>
            </a:extLst>
          </p:cNvPr>
          <p:cNvSpPr>
            <a:spLocks noGrp="1"/>
          </p:cNvSpPr>
          <p:nvPr>
            <p:ph type="title"/>
          </p:nvPr>
        </p:nvSpPr>
        <p:spPr/>
        <p:txBody>
          <a:bodyPr/>
          <a:lstStyle/>
          <a:p>
            <a:r>
              <a:rPr kumimoji="1" lang="en-US" altLang="zh-CN" dirty="0"/>
              <a:t>JDBC</a:t>
            </a:r>
            <a:endParaRPr kumimoji="1" lang="zh-CN" altLang="en-US" dirty="0"/>
          </a:p>
        </p:txBody>
      </p:sp>
      <p:sp>
        <p:nvSpPr>
          <p:cNvPr id="4" name="内容占位符 3">
            <a:extLst>
              <a:ext uri="{FF2B5EF4-FFF2-40B4-BE49-F238E27FC236}">
                <a16:creationId xmlns:a16="http://schemas.microsoft.com/office/drawing/2014/main" id="{8A00CF88-059E-F7EF-F355-6DA1BDCB84CA}"/>
              </a:ext>
            </a:extLst>
          </p:cNvPr>
          <p:cNvSpPr>
            <a:spLocks noGrp="1"/>
          </p:cNvSpPr>
          <p:nvPr>
            <p:ph idx="4294967295"/>
          </p:nvPr>
        </p:nvSpPr>
        <p:spPr>
          <a:xfrm>
            <a:off x="601893" y="1290638"/>
            <a:ext cx="11734800" cy="5005387"/>
          </a:xfrm>
          <a:prstGeom prst="rect">
            <a:avLst/>
          </a:prstGeom>
        </p:spPr>
        <p:txBody>
          <a:bodyPr/>
          <a:lstStyle/>
          <a:p>
            <a:pPr marL="0" indent="0" latinLnBrk="1">
              <a:spcBef>
                <a:spcPts val="200"/>
              </a:spcBef>
              <a:spcAft>
                <a:spcPts val="200"/>
              </a:spcAft>
              <a:buNone/>
            </a:pP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Connection conn=null;</a:t>
            </a:r>
            <a:r>
              <a:rPr lang="en-US" altLang="zh-CN" sz="1800" kern="100" spc="-20" dirty="0">
                <a:solidFill>
                  <a:srgbClr val="000000"/>
                </a:solidFill>
                <a:latin typeface="微软雅黑" panose="020B0503020204020204" pitchFamily="82" charset="2"/>
                <a:ea typeface="微软雅黑" panose="020B0503020204020204" pitchFamily="82" charset="2"/>
                <a:cs typeface="Huawei Sans"/>
              </a:rPr>
              <a:t>//</a:t>
            </a:r>
            <a:r>
              <a:rPr lang="zh-CN" altLang="en-US" sz="1800" kern="100" spc="-20" dirty="0">
                <a:solidFill>
                  <a:srgbClr val="000000"/>
                </a:solidFill>
                <a:latin typeface="微软雅黑" panose="020B0503020204020204" pitchFamily="82" charset="2"/>
                <a:ea typeface="微软雅黑" panose="020B0503020204020204" pitchFamily="82" charset="2"/>
                <a:cs typeface="Huawei Sans"/>
              </a:rPr>
              <a:t>初始化连接</a:t>
            </a:r>
            <a:endParaRPr lang="zh-CN" altLang="zh-CN" sz="1800" kern="100" spc="-20" dirty="0">
              <a:effectLst/>
              <a:latin typeface="微软雅黑" panose="020B0503020204020204" pitchFamily="82" charset="2"/>
              <a:ea typeface="微软雅黑" panose="020B0503020204020204" pitchFamily="82" charset="2"/>
              <a:cs typeface="Huawei Sans"/>
            </a:endParaRPr>
          </a:p>
          <a:p>
            <a:pPr marL="0" indent="0" latinLnBrk="1">
              <a:spcBef>
                <a:spcPts val="200"/>
              </a:spcBef>
              <a:spcAft>
                <a:spcPts val="200"/>
              </a:spcAft>
              <a:buNone/>
            </a:pP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Statement </a:t>
            </a:r>
            <a:r>
              <a:rPr lang="en-US" altLang="zh-CN" sz="1800" kern="100" spc="-20" dirty="0" err="1">
                <a:solidFill>
                  <a:srgbClr val="000000"/>
                </a:solidFill>
                <a:effectLst/>
                <a:latin typeface="微软雅黑" panose="020B0503020204020204" pitchFamily="82" charset="2"/>
                <a:ea typeface="微软雅黑" panose="020B0503020204020204" pitchFamily="82" charset="2"/>
                <a:cs typeface="Huawei Sans"/>
              </a:rPr>
              <a:t>stmt</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=null;</a:t>
            </a:r>
            <a:r>
              <a:rPr lang="en-US" altLang="zh-CN" sz="1800" kern="100" spc="-20" dirty="0">
                <a:solidFill>
                  <a:srgbClr val="000000"/>
                </a:solidFill>
                <a:latin typeface="微软雅黑" panose="020B0503020204020204" pitchFamily="82" charset="2"/>
                <a:ea typeface="微软雅黑" panose="020B0503020204020204" pitchFamily="82" charset="2"/>
                <a:cs typeface="Huawei Sans"/>
              </a:rPr>
              <a:t>//</a:t>
            </a:r>
            <a:r>
              <a:rPr lang="zh-CN" altLang="en-US" sz="1800" kern="100" spc="-20" dirty="0">
                <a:solidFill>
                  <a:srgbClr val="000000"/>
                </a:solidFill>
                <a:latin typeface="微软雅黑" panose="020B0503020204020204" pitchFamily="82" charset="2"/>
                <a:ea typeface="微软雅黑" panose="020B0503020204020204" pitchFamily="82" charset="2"/>
                <a:cs typeface="Huawei Sans"/>
              </a:rPr>
              <a:t>初始化执行对象，提交</a:t>
            </a:r>
            <a:r>
              <a:rPr lang="en-US" altLang="zh-CN" sz="1800" kern="100" spc="-20" dirty="0">
                <a:solidFill>
                  <a:srgbClr val="000000"/>
                </a:solidFill>
                <a:latin typeface="微软雅黑" panose="020B0503020204020204" pitchFamily="82" charset="2"/>
                <a:ea typeface="微软雅黑" panose="020B0503020204020204" pitchFamily="82" charset="2"/>
                <a:cs typeface="Huawei Sans"/>
              </a:rPr>
              <a:t>SQL</a:t>
            </a:r>
            <a:endParaRPr lang="zh-CN" altLang="zh-CN" sz="1800" kern="100" spc="-20" dirty="0">
              <a:effectLst/>
              <a:latin typeface="微软雅黑" panose="020B0503020204020204" pitchFamily="82" charset="2"/>
              <a:ea typeface="微软雅黑" panose="020B0503020204020204" pitchFamily="82" charset="2"/>
              <a:cs typeface="Huawei Sans"/>
            </a:endParaRPr>
          </a:p>
          <a:p>
            <a:pPr marL="0" indent="0" latinLnBrk="1">
              <a:spcBef>
                <a:spcPts val="200"/>
              </a:spcBef>
              <a:spcAft>
                <a:spcPts val="200"/>
              </a:spcAft>
              <a:buNone/>
            </a:pPr>
            <a:r>
              <a:rPr lang="en-US" altLang="zh-CN" sz="1800" kern="100" spc="-20" dirty="0" err="1">
                <a:solidFill>
                  <a:srgbClr val="000000"/>
                </a:solidFill>
                <a:effectLst/>
                <a:latin typeface="微软雅黑" panose="020B0503020204020204" pitchFamily="82" charset="2"/>
                <a:ea typeface="微软雅黑" panose="020B0503020204020204" pitchFamily="82" charset="2"/>
                <a:cs typeface="Huawei Sans"/>
              </a:rPr>
              <a:t>ResultSet</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 </a:t>
            </a:r>
            <a:r>
              <a:rPr lang="en-US" altLang="zh-CN" sz="1800" kern="100" spc="-20" dirty="0" err="1">
                <a:solidFill>
                  <a:srgbClr val="000000"/>
                </a:solidFill>
                <a:effectLst/>
                <a:latin typeface="微软雅黑" panose="020B0503020204020204" pitchFamily="82" charset="2"/>
                <a:ea typeface="微软雅黑" panose="020B0503020204020204" pitchFamily="82" charset="2"/>
                <a:cs typeface="Huawei Sans"/>
              </a:rPr>
              <a:t>rs</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=null;//SQL</a:t>
            </a:r>
            <a:r>
              <a:rPr lang="zh-CN" altLang="en-US" sz="1800" kern="100" spc="-20" dirty="0">
                <a:solidFill>
                  <a:srgbClr val="000000"/>
                </a:solidFill>
                <a:effectLst/>
                <a:latin typeface="微软雅黑" panose="020B0503020204020204" pitchFamily="82" charset="2"/>
                <a:ea typeface="微软雅黑" panose="020B0503020204020204" pitchFamily="82" charset="2"/>
                <a:cs typeface="Huawei Sans"/>
              </a:rPr>
              <a:t>结果集</a:t>
            </a:r>
            <a:endParaRPr lang="zh-CN" altLang="zh-CN" sz="1800" kern="100" spc="-20" dirty="0">
              <a:effectLst/>
              <a:latin typeface="微软雅黑" panose="020B0503020204020204" pitchFamily="82" charset="2"/>
              <a:ea typeface="微软雅黑" panose="020B0503020204020204" pitchFamily="82" charset="2"/>
              <a:cs typeface="Huawei Sans"/>
            </a:endParaRPr>
          </a:p>
          <a:p>
            <a:pPr marL="0" indent="0" latinLnBrk="1">
              <a:spcBef>
                <a:spcPts val="200"/>
              </a:spcBef>
              <a:spcAft>
                <a:spcPts val="200"/>
              </a:spcAft>
              <a:buNone/>
            </a:pPr>
            <a:r>
              <a:rPr lang="en-US" altLang="zh-CN" sz="1800" kern="100" spc="-20" dirty="0" err="1">
                <a:solidFill>
                  <a:srgbClr val="000000"/>
                </a:solidFill>
                <a:effectLst/>
                <a:latin typeface="微软雅黑" panose="020B0503020204020204" pitchFamily="82" charset="2"/>
                <a:ea typeface="微软雅黑" panose="020B0503020204020204" pitchFamily="82" charset="2"/>
                <a:cs typeface="Huawei Sans"/>
              </a:rPr>
              <a:t>Class.forName</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a:t>
            </a:r>
            <a:r>
              <a:rPr lang="en-US" altLang="zh-CN" sz="1800" kern="100" spc="-20" dirty="0" err="1">
                <a:solidFill>
                  <a:srgbClr val="000000"/>
                </a:solidFill>
                <a:effectLst/>
                <a:latin typeface="微软雅黑" panose="020B0503020204020204" pitchFamily="82" charset="2"/>
                <a:ea typeface="微软雅黑" panose="020B0503020204020204" pitchFamily="82" charset="2"/>
                <a:cs typeface="Huawei Sans"/>
              </a:rPr>
              <a:t>com.DB.jdbc.Driver</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  //</a:t>
            </a:r>
            <a:r>
              <a:rPr lang="zh-CN" altLang="zh-CN" sz="1800" kern="100" spc="-20" dirty="0">
                <a:solidFill>
                  <a:srgbClr val="000000"/>
                </a:solidFill>
                <a:effectLst/>
                <a:latin typeface="微软雅黑" panose="020B0503020204020204" pitchFamily="82" charset="2"/>
                <a:ea typeface="微软雅黑" panose="020B0503020204020204" pitchFamily="82" charset="2"/>
                <a:cs typeface="Huawei Sans"/>
              </a:rPr>
              <a:t>加载</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JDBC</a:t>
            </a:r>
            <a:r>
              <a:rPr lang="zh-CN" altLang="zh-CN" sz="1800" kern="100" spc="-20" dirty="0">
                <a:solidFill>
                  <a:srgbClr val="000000"/>
                </a:solidFill>
                <a:effectLst/>
                <a:latin typeface="微软雅黑" panose="020B0503020204020204" pitchFamily="82" charset="2"/>
                <a:ea typeface="微软雅黑" panose="020B0503020204020204" pitchFamily="82" charset="2"/>
                <a:cs typeface="Huawei Sans"/>
              </a:rPr>
              <a:t>的数据库驱动</a:t>
            </a:r>
            <a:endParaRPr lang="zh-CN" altLang="zh-CN" sz="1800" kern="100" spc="-20" dirty="0">
              <a:effectLst/>
              <a:latin typeface="微软雅黑" panose="020B0503020204020204" pitchFamily="82" charset="2"/>
              <a:ea typeface="微软雅黑" panose="020B0503020204020204" pitchFamily="82" charset="2"/>
              <a:cs typeface="Huawei Sans"/>
            </a:endParaRPr>
          </a:p>
          <a:p>
            <a:pPr marL="0" indent="0" latinLnBrk="1">
              <a:spcBef>
                <a:spcPts val="200"/>
              </a:spcBef>
              <a:spcAft>
                <a:spcPts val="200"/>
              </a:spcAft>
              <a:buNone/>
            </a:pP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conn=</a:t>
            </a:r>
            <a:r>
              <a:rPr lang="en-US" altLang="zh-CN" sz="1800" kern="100" spc="-20" dirty="0" err="1">
                <a:solidFill>
                  <a:srgbClr val="000000"/>
                </a:solidFill>
                <a:effectLst/>
                <a:latin typeface="微软雅黑" panose="020B0503020204020204" pitchFamily="82" charset="2"/>
                <a:ea typeface="微软雅黑" panose="020B0503020204020204" pitchFamily="82" charset="2"/>
                <a:cs typeface="Huawei Sans"/>
              </a:rPr>
              <a:t>DriverManager.getConnection</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("localhost", "root", "123456");  //</a:t>
            </a:r>
            <a:r>
              <a:rPr lang="zh-CN" altLang="zh-CN" sz="1800" kern="100" spc="-20" dirty="0">
                <a:solidFill>
                  <a:srgbClr val="000000"/>
                </a:solidFill>
                <a:effectLst/>
                <a:latin typeface="微软雅黑" panose="020B0503020204020204" pitchFamily="82" charset="2"/>
                <a:ea typeface="微软雅黑" panose="020B0503020204020204" pitchFamily="82" charset="2"/>
                <a:cs typeface="Huawei Sans"/>
              </a:rPr>
              <a:t>连接数据库</a:t>
            </a:r>
            <a:endParaRPr lang="zh-CN" altLang="zh-CN" sz="1800" kern="100" spc="-20" dirty="0">
              <a:effectLst/>
              <a:latin typeface="微软雅黑" panose="020B0503020204020204" pitchFamily="82" charset="2"/>
              <a:ea typeface="微软雅黑" panose="020B0503020204020204" pitchFamily="82" charset="2"/>
              <a:cs typeface="Huawei Sans"/>
            </a:endParaRPr>
          </a:p>
          <a:p>
            <a:pPr marL="0" indent="0" latinLnBrk="1">
              <a:spcBef>
                <a:spcPts val="200"/>
              </a:spcBef>
              <a:spcAft>
                <a:spcPts val="200"/>
              </a:spcAft>
              <a:buNone/>
            </a:pPr>
            <a:r>
              <a:rPr lang="en-US" altLang="zh-CN" sz="1800" kern="100" spc="-20" dirty="0" err="1">
                <a:solidFill>
                  <a:srgbClr val="000000"/>
                </a:solidFill>
                <a:effectLst/>
                <a:latin typeface="微软雅黑" panose="020B0503020204020204" pitchFamily="82" charset="2"/>
                <a:ea typeface="微软雅黑" panose="020B0503020204020204" pitchFamily="82" charset="2"/>
                <a:cs typeface="Huawei Sans"/>
              </a:rPr>
              <a:t>stmt</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a:t>
            </a:r>
            <a:r>
              <a:rPr lang="en-US" altLang="zh-CN" sz="1800" kern="100" spc="-20" dirty="0" err="1">
                <a:solidFill>
                  <a:srgbClr val="000000"/>
                </a:solidFill>
                <a:effectLst/>
                <a:latin typeface="微软雅黑" panose="020B0503020204020204" pitchFamily="82" charset="2"/>
                <a:ea typeface="微软雅黑" panose="020B0503020204020204" pitchFamily="82" charset="2"/>
                <a:cs typeface="Huawei Sans"/>
              </a:rPr>
              <a:t>conn.createStatement</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  //</a:t>
            </a:r>
            <a:r>
              <a:rPr lang="zh-CN" altLang="zh-CN" sz="1800" kern="100" spc="-20" dirty="0">
                <a:solidFill>
                  <a:srgbClr val="000000"/>
                </a:solidFill>
                <a:effectLst/>
                <a:latin typeface="微软雅黑" panose="020B0503020204020204" pitchFamily="82" charset="2"/>
                <a:ea typeface="微软雅黑" panose="020B0503020204020204" pitchFamily="82" charset="2"/>
                <a:cs typeface="Huawei Sans"/>
              </a:rPr>
              <a:t>实例化</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Statement</a:t>
            </a:r>
            <a:r>
              <a:rPr lang="zh-CN" altLang="zh-CN" sz="1800" kern="100" spc="-20" dirty="0">
                <a:solidFill>
                  <a:srgbClr val="000000"/>
                </a:solidFill>
                <a:effectLst/>
                <a:latin typeface="微软雅黑" panose="020B0503020204020204" pitchFamily="82" charset="2"/>
                <a:ea typeface="微软雅黑" panose="020B0503020204020204" pitchFamily="82" charset="2"/>
                <a:cs typeface="Huawei Sans"/>
              </a:rPr>
              <a:t>对象</a:t>
            </a:r>
            <a:endParaRPr lang="zh-CN" altLang="zh-CN" sz="1800" kern="100" spc="-20" dirty="0">
              <a:effectLst/>
              <a:latin typeface="微软雅黑" panose="020B0503020204020204" pitchFamily="82" charset="2"/>
              <a:ea typeface="微软雅黑" panose="020B0503020204020204" pitchFamily="82" charset="2"/>
              <a:cs typeface="Huawei Sans"/>
            </a:endParaRPr>
          </a:p>
          <a:p>
            <a:pPr marL="0" indent="0" latinLnBrk="1">
              <a:spcBef>
                <a:spcPts val="200"/>
              </a:spcBef>
              <a:spcAft>
                <a:spcPts val="200"/>
              </a:spcAft>
              <a:buNone/>
            </a:pPr>
            <a:r>
              <a:rPr lang="en-US" altLang="zh-CN" sz="1800" kern="100" spc="-20" dirty="0" err="1">
                <a:solidFill>
                  <a:srgbClr val="000000"/>
                </a:solidFill>
                <a:effectLst/>
                <a:latin typeface="微软雅黑" panose="020B0503020204020204" pitchFamily="82" charset="2"/>
                <a:ea typeface="微软雅黑" panose="020B0503020204020204" pitchFamily="82" charset="2"/>
                <a:cs typeface="Huawei Sans"/>
              </a:rPr>
              <a:t>ResultSet</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 </a:t>
            </a:r>
            <a:r>
              <a:rPr lang="en-US" altLang="zh-CN" sz="1800" kern="100" spc="-20" dirty="0" err="1">
                <a:solidFill>
                  <a:srgbClr val="000000"/>
                </a:solidFill>
                <a:effectLst/>
                <a:latin typeface="微软雅黑" panose="020B0503020204020204" pitchFamily="82" charset="2"/>
                <a:ea typeface="微软雅黑" panose="020B0503020204020204" pitchFamily="82" charset="2"/>
                <a:cs typeface="Huawei Sans"/>
              </a:rPr>
              <a:t>rs</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a:t>
            </a:r>
            <a:r>
              <a:rPr lang="en-US" altLang="zh-CN" sz="1800" kern="100" spc="-20" dirty="0" err="1">
                <a:solidFill>
                  <a:srgbClr val="000000"/>
                </a:solidFill>
                <a:effectLst/>
                <a:latin typeface="微软雅黑" panose="020B0503020204020204" pitchFamily="82" charset="2"/>
                <a:ea typeface="微软雅黑" panose="020B0503020204020204" pitchFamily="82" charset="2"/>
                <a:cs typeface="Huawei Sans"/>
              </a:rPr>
              <a:t>stmt.executeQuery</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("SELECT * FROM Student WHERE Sage&gt;=18"); //</a:t>
            </a:r>
            <a:r>
              <a:rPr lang="zh-CN" altLang="zh-CN" sz="1800" kern="100" spc="-20" dirty="0">
                <a:solidFill>
                  <a:srgbClr val="000000"/>
                </a:solidFill>
                <a:effectLst/>
                <a:latin typeface="微软雅黑" panose="020B0503020204020204" pitchFamily="82" charset="2"/>
                <a:ea typeface="微软雅黑" panose="020B0503020204020204" pitchFamily="82" charset="2"/>
                <a:cs typeface="Huawei Sans"/>
              </a:rPr>
              <a:t>执行</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SQL</a:t>
            </a:r>
            <a:r>
              <a:rPr lang="zh-CN" altLang="zh-CN" sz="1800" kern="100" spc="-20" dirty="0">
                <a:solidFill>
                  <a:srgbClr val="000000"/>
                </a:solidFill>
                <a:effectLst/>
                <a:latin typeface="微软雅黑" panose="020B0503020204020204" pitchFamily="82" charset="2"/>
                <a:ea typeface="微软雅黑" panose="020B0503020204020204" pitchFamily="82" charset="2"/>
                <a:cs typeface="Huawei Sans"/>
              </a:rPr>
              <a:t>查询</a:t>
            </a:r>
            <a:endParaRPr lang="zh-CN" altLang="zh-CN" sz="1800" kern="100" spc="-20" dirty="0">
              <a:effectLst/>
              <a:latin typeface="微软雅黑" panose="020B0503020204020204" pitchFamily="82" charset="2"/>
              <a:ea typeface="微软雅黑" panose="020B0503020204020204" pitchFamily="82" charset="2"/>
              <a:cs typeface="Huawei Sans"/>
            </a:endParaRPr>
          </a:p>
          <a:p>
            <a:pPr marL="0" indent="0" latinLnBrk="1">
              <a:spcBef>
                <a:spcPts val="200"/>
              </a:spcBef>
              <a:spcAft>
                <a:spcPts val="200"/>
              </a:spcAft>
              <a:buNone/>
            </a:pP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while (</a:t>
            </a:r>
            <a:r>
              <a:rPr lang="en-US" altLang="zh-CN" sz="1800" kern="100" spc="-20" dirty="0" err="1">
                <a:solidFill>
                  <a:srgbClr val="000000"/>
                </a:solidFill>
                <a:effectLst/>
                <a:latin typeface="微软雅黑" panose="020B0503020204020204" pitchFamily="82" charset="2"/>
                <a:ea typeface="微软雅黑" panose="020B0503020204020204" pitchFamily="82" charset="2"/>
                <a:cs typeface="Huawei Sans"/>
              </a:rPr>
              <a:t>rs.next</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 {  //</a:t>
            </a:r>
            <a:r>
              <a:rPr lang="zh-CN" altLang="zh-CN" sz="1800" kern="100" spc="-20" dirty="0">
                <a:solidFill>
                  <a:srgbClr val="000000"/>
                </a:solidFill>
                <a:effectLst/>
                <a:latin typeface="微软雅黑" panose="020B0503020204020204" pitchFamily="82" charset="2"/>
                <a:ea typeface="微软雅黑" panose="020B0503020204020204" pitchFamily="82" charset="2"/>
                <a:cs typeface="Huawei Sans"/>
              </a:rPr>
              <a:t>获取</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SQL</a:t>
            </a:r>
            <a:r>
              <a:rPr lang="zh-CN" altLang="zh-CN" sz="1800" kern="100" spc="-20" dirty="0">
                <a:solidFill>
                  <a:srgbClr val="000000"/>
                </a:solidFill>
                <a:effectLst/>
                <a:latin typeface="微软雅黑" panose="020B0503020204020204" pitchFamily="82" charset="2"/>
                <a:ea typeface="微软雅黑" panose="020B0503020204020204" pitchFamily="82" charset="2"/>
                <a:cs typeface="Huawei Sans"/>
              </a:rPr>
              <a:t>查询结果中的一条记录</a:t>
            </a:r>
            <a:endParaRPr lang="zh-CN" altLang="zh-CN" sz="1800" kern="100" spc="-20" dirty="0">
              <a:effectLst/>
              <a:latin typeface="微软雅黑" panose="020B0503020204020204" pitchFamily="82" charset="2"/>
              <a:ea typeface="微软雅黑" panose="020B0503020204020204" pitchFamily="82" charset="2"/>
              <a:cs typeface="Huawei Sans"/>
            </a:endParaRPr>
          </a:p>
          <a:p>
            <a:pPr marL="0" indent="0" latinLnBrk="1">
              <a:spcBef>
                <a:spcPts val="200"/>
              </a:spcBef>
              <a:spcAft>
                <a:spcPts val="200"/>
              </a:spcAft>
              <a:buNone/>
            </a:pP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 </a:t>
            </a:r>
            <a:r>
              <a:rPr lang="zh-CN" altLang="en-US" sz="1800" kern="100" spc="-20" dirty="0">
                <a:solidFill>
                  <a:srgbClr val="000000"/>
                </a:solidFill>
                <a:effectLst/>
                <a:latin typeface="微软雅黑" panose="020B0503020204020204" pitchFamily="82" charset="2"/>
                <a:ea typeface="微软雅黑" panose="020B0503020204020204" pitchFamily="82" charset="2"/>
                <a:cs typeface="Huawei Sans"/>
              </a:rPr>
              <a:t> </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String </a:t>
            </a:r>
            <a:r>
              <a:rPr lang="en-US" altLang="zh-CN" sz="1800" kern="100" spc="-20" dirty="0" err="1">
                <a:solidFill>
                  <a:srgbClr val="000000"/>
                </a:solidFill>
                <a:effectLst/>
                <a:latin typeface="微软雅黑" panose="020B0503020204020204" pitchFamily="82" charset="2"/>
                <a:ea typeface="微软雅黑" panose="020B0503020204020204" pitchFamily="82" charset="2"/>
                <a:cs typeface="Huawei Sans"/>
              </a:rPr>
              <a:t>sno</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a:t>
            </a:r>
            <a:r>
              <a:rPr lang="en-US" altLang="zh-CN" sz="1800" kern="100" spc="-20" dirty="0" err="1">
                <a:solidFill>
                  <a:srgbClr val="000000"/>
                </a:solidFill>
                <a:effectLst/>
                <a:latin typeface="微软雅黑" panose="020B0503020204020204" pitchFamily="82" charset="2"/>
                <a:ea typeface="微软雅黑" panose="020B0503020204020204" pitchFamily="82" charset="2"/>
                <a:cs typeface="Huawei Sans"/>
              </a:rPr>
              <a:t>rs.getString</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a:t>
            </a:r>
            <a:r>
              <a:rPr lang="en-US" altLang="zh-CN" sz="1800" kern="100" spc="-20" dirty="0" err="1">
                <a:solidFill>
                  <a:srgbClr val="000000"/>
                </a:solidFill>
                <a:effectLst/>
                <a:latin typeface="微软雅黑" panose="020B0503020204020204" pitchFamily="82" charset="2"/>
                <a:ea typeface="微软雅黑" panose="020B0503020204020204" pitchFamily="82" charset="2"/>
                <a:cs typeface="Huawei Sans"/>
              </a:rPr>
              <a:t>Sno</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 //</a:t>
            </a:r>
            <a:r>
              <a:rPr lang="zh-CN" altLang="zh-CN" sz="1800" kern="100" spc="-20" dirty="0">
                <a:solidFill>
                  <a:srgbClr val="000000"/>
                </a:solidFill>
                <a:effectLst/>
                <a:latin typeface="微软雅黑" panose="020B0503020204020204" pitchFamily="82" charset="2"/>
                <a:ea typeface="微软雅黑" panose="020B0503020204020204" pitchFamily="82" charset="2"/>
                <a:cs typeface="Huawei Sans"/>
              </a:rPr>
              <a:t>获取</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SQL</a:t>
            </a:r>
            <a:r>
              <a:rPr lang="zh-CN" altLang="zh-CN" sz="1800" kern="100" spc="-20" dirty="0">
                <a:solidFill>
                  <a:srgbClr val="000000"/>
                </a:solidFill>
                <a:effectLst/>
                <a:latin typeface="微软雅黑" panose="020B0503020204020204" pitchFamily="82" charset="2"/>
                <a:ea typeface="微软雅黑" panose="020B0503020204020204" pitchFamily="82" charset="2"/>
                <a:cs typeface="Huawei Sans"/>
              </a:rPr>
              <a:t>查询结果中的一条记录的各个字段</a:t>
            </a:r>
            <a:endParaRPr lang="zh-CN" altLang="zh-CN" sz="1800" kern="100" spc="-20" dirty="0">
              <a:effectLst/>
              <a:latin typeface="微软雅黑" panose="020B0503020204020204" pitchFamily="82" charset="2"/>
              <a:ea typeface="微软雅黑" panose="020B0503020204020204" pitchFamily="82" charset="2"/>
              <a:cs typeface="Huawei Sans"/>
            </a:endParaRPr>
          </a:p>
          <a:p>
            <a:pPr marL="0" indent="0" latinLnBrk="1">
              <a:spcBef>
                <a:spcPts val="200"/>
              </a:spcBef>
              <a:spcAft>
                <a:spcPts val="200"/>
              </a:spcAft>
              <a:buNone/>
            </a:pPr>
            <a:r>
              <a:rPr lang="zh-CN" altLang="en-US" sz="1800" kern="100" spc="-20" dirty="0">
                <a:solidFill>
                  <a:srgbClr val="000000"/>
                </a:solidFill>
                <a:effectLst/>
                <a:latin typeface="微软雅黑" panose="020B0503020204020204" pitchFamily="82" charset="2"/>
                <a:ea typeface="微软雅黑" panose="020B0503020204020204" pitchFamily="82" charset="2"/>
                <a:cs typeface="Huawei Sans"/>
              </a:rPr>
              <a:t>  </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String </a:t>
            </a:r>
            <a:r>
              <a:rPr lang="en-US" altLang="zh-CN" sz="1800" kern="100" spc="-20" dirty="0" err="1">
                <a:solidFill>
                  <a:srgbClr val="000000"/>
                </a:solidFill>
                <a:effectLst/>
                <a:latin typeface="微软雅黑" panose="020B0503020204020204" pitchFamily="82" charset="2"/>
                <a:ea typeface="微软雅黑" panose="020B0503020204020204" pitchFamily="82" charset="2"/>
                <a:cs typeface="Huawei Sans"/>
              </a:rPr>
              <a:t>sname</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a:t>
            </a:r>
            <a:r>
              <a:rPr lang="en-US" altLang="zh-CN" sz="1800" kern="100" spc="-20" dirty="0" err="1">
                <a:solidFill>
                  <a:srgbClr val="000000"/>
                </a:solidFill>
                <a:effectLst/>
                <a:latin typeface="微软雅黑" panose="020B0503020204020204" pitchFamily="82" charset="2"/>
                <a:ea typeface="微软雅黑" panose="020B0503020204020204" pitchFamily="82" charset="2"/>
                <a:cs typeface="Huawei Sans"/>
              </a:rPr>
              <a:t>rs.getString</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a:t>
            </a:r>
            <a:r>
              <a:rPr lang="en-US" altLang="zh-CN" sz="1800" kern="100" spc="-20" dirty="0" err="1">
                <a:solidFill>
                  <a:srgbClr val="000000"/>
                </a:solidFill>
                <a:effectLst/>
                <a:latin typeface="微软雅黑" panose="020B0503020204020204" pitchFamily="82" charset="2"/>
                <a:ea typeface="微软雅黑" panose="020B0503020204020204" pitchFamily="82" charset="2"/>
                <a:cs typeface="Huawei Sans"/>
              </a:rPr>
              <a:t>Sname</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a:t>
            </a:r>
            <a:endParaRPr lang="zh-CN" altLang="zh-CN" sz="1800" kern="100" spc="-20" dirty="0">
              <a:effectLst/>
              <a:latin typeface="微软雅黑" panose="020B0503020204020204" pitchFamily="82" charset="2"/>
              <a:ea typeface="微软雅黑" panose="020B0503020204020204" pitchFamily="82" charset="2"/>
              <a:cs typeface="Huawei Sans"/>
            </a:endParaRPr>
          </a:p>
          <a:p>
            <a:pPr marL="0" indent="0" latinLnBrk="1">
              <a:spcBef>
                <a:spcPts val="200"/>
              </a:spcBef>
              <a:spcAft>
                <a:spcPts val="200"/>
              </a:spcAft>
              <a:buNone/>
            </a:pP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a:t>
            </a:r>
            <a:endParaRPr lang="zh-CN" altLang="zh-CN" sz="1800" kern="100" spc="-20" dirty="0">
              <a:effectLst/>
              <a:latin typeface="微软雅黑" panose="020B0503020204020204" pitchFamily="82" charset="2"/>
              <a:ea typeface="微软雅黑" panose="020B0503020204020204" pitchFamily="82" charset="2"/>
              <a:cs typeface="Huawei Sans"/>
            </a:endParaRPr>
          </a:p>
          <a:p>
            <a:pPr marL="0" indent="0" latinLnBrk="1">
              <a:spcBef>
                <a:spcPts val="200"/>
              </a:spcBef>
              <a:spcAft>
                <a:spcPts val="200"/>
              </a:spcAft>
              <a:buNone/>
            </a:pPr>
            <a:r>
              <a:rPr lang="en-US" altLang="zh-CN" sz="1800" kern="100" spc="-20" dirty="0" err="1">
                <a:solidFill>
                  <a:srgbClr val="000000"/>
                </a:solidFill>
                <a:effectLst/>
                <a:latin typeface="微软雅黑" panose="020B0503020204020204" pitchFamily="82" charset="2"/>
                <a:ea typeface="微软雅黑" panose="020B0503020204020204" pitchFamily="82" charset="2"/>
                <a:cs typeface="Huawei Sans"/>
              </a:rPr>
              <a:t>rs.close</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   //</a:t>
            </a:r>
            <a:r>
              <a:rPr lang="zh-CN" altLang="zh-CN" sz="1800" kern="100" spc="-20" dirty="0">
                <a:solidFill>
                  <a:srgbClr val="000000"/>
                </a:solidFill>
                <a:effectLst/>
                <a:latin typeface="微软雅黑" panose="020B0503020204020204" pitchFamily="82" charset="2"/>
                <a:ea typeface="微软雅黑" panose="020B0503020204020204" pitchFamily="82" charset="2"/>
                <a:cs typeface="Huawei Sans"/>
              </a:rPr>
              <a:t>关闭查询结果</a:t>
            </a:r>
            <a:endParaRPr lang="zh-CN" altLang="zh-CN" sz="1800" kern="100" spc="-20" dirty="0">
              <a:effectLst/>
              <a:latin typeface="微软雅黑" panose="020B0503020204020204" pitchFamily="82" charset="2"/>
              <a:ea typeface="微软雅黑" panose="020B0503020204020204" pitchFamily="82" charset="2"/>
              <a:cs typeface="Huawei Sans"/>
            </a:endParaRPr>
          </a:p>
          <a:p>
            <a:pPr marL="0" indent="0" latinLnBrk="1">
              <a:spcBef>
                <a:spcPts val="200"/>
              </a:spcBef>
              <a:spcAft>
                <a:spcPts val="200"/>
              </a:spcAft>
              <a:buNone/>
            </a:pPr>
            <a:r>
              <a:rPr lang="en-US" altLang="zh-CN" sz="1800" kern="100" spc="-20" dirty="0" err="1">
                <a:solidFill>
                  <a:srgbClr val="000000"/>
                </a:solidFill>
                <a:effectLst/>
                <a:latin typeface="微软雅黑" panose="020B0503020204020204" pitchFamily="82" charset="2"/>
                <a:ea typeface="微软雅黑" panose="020B0503020204020204" pitchFamily="82" charset="2"/>
                <a:cs typeface="Huawei Sans"/>
              </a:rPr>
              <a:t>stmt.close</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   //</a:t>
            </a:r>
            <a:r>
              <a:rPr lang="zh-CN" altLang="zh-CN" sz="1800" kern="100" spc="-20" dirty="0">
                <a:solidFill>
                  <a:srgbClr val="000000"/>
                </a:solidFill>
                <a:effectLst/>
                <a:latin typeface="微软雅黑" panose="020B0503020204020204" pitchFamily="82" charset="2"/>
                <a:ea typeface="微软雅黑" panose="020B0503020204020204" pitchFamily="82" charset="2"/>
                <a:cs typeface="Huawei Sans"/>
              </a:rPr>
              <a:t>关闭</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Statement</a:t>
            </a:r>
            <a:r>
              <a:rPr lang="zh-CN" altLang="zh-CN" sz="1800" kern="100" spc="-20" dirty="0">
                <a:solidFill>
                  <a:srgbClr val="000000"/>
                </a:solidFill>
                <a:effectLst/>
                <a:latin typeface="微软雅黑" panose="020B0503020204020204" pitchFamily="82" charset="2"/>
                <a:ea typeface="微软雅黑" panose="020B0503020204020204" pitchFamily="82" charset="2"/>
                <a:cs typeface="Huawei Sans"/>
              </a:rPr>
              <a:t>对象</a:t>
            </a:r>
            <a:endParaRPr lang="zh-CN" altLang="zh-CN" sz="1800" kern="100" spc="-20" dirty="0">
              <a:effectLst/>
              <a:latin typeface="微软雅黑" panose="020B0503020204020204" pitchFamily="82" charset="2"/>
              <a:ea typeface="微软雅黑" panose="020B0503020204020204" pitchFamily="82" charset="2"/>
              <a:cs typeface="Huawei Sans"/>
            </a:endParaRPr>
          </a:p>
          <a:p>
            <a:pPr marL="0" indent="0" latinLnBrk="1">
              <a:spcBef>
                <a:spcPts val="200"/>
              </a:spcBef>
              <a:spcAft>
                <a:spcPts val="200"/>
              </a:spcAft>
              <a:buNone/>
            </a:pPr>
            <a:r>
              <a:rPr lang="en-US" altLang="zh-CN" sz="1800" kern="100" spc="-20" dirty="0" err="1">
                <a:solidFill>
                  <a:srgbClr val="000000"/>
                </a:solidFill>
                <a:effectLst/>
                <a:latin typeface="微软雅黑" panose="020B0503020204020204" pitchFamily="82" charset="2"/>
                <a:ea typeface="微软雅黑" panose="020B0503020204020204" pitchFamily="82" charset="2"/>
                <a:cs typeface="Huawei Sans"/>
              </a:rPr>
              <a:t>conn.close</a:t>
            </a:r>
            <a:r>
              <a:rPr lang="en-US" altLang="zh-CN" sz="1800" kern="100" spc="-20" dirty="0">
                <a:solidFill>
                  <a:srgbClr val="000000"/>
                </a:solidFill>
                <a:effectLst/>
                <a:latin typeface="微软雅黑" panose="020B0503020204020204" pitchFamily="82" charset="2"/>
                <a:ea typeface="微软雅黑" panose="020B0503020204020204" pitchFamily="82" charset="2"/>
                <a:cs typeface="Huawei Sans"/>
              </a:rPr>
              <a:t>();    //</a:t>
            </a:r>
            <a:r>
              <a:rPr lang="zh-CN" altLang="zh-CN" sz="1800" kern="100" spc="-20" dirty="0">
                <a:solidFill>
                  <a:srgbClr val="000000"/>
                </a:solidFill>
                <a:effectLst/>
                <a:latin typeface="微软雅黑" panose="020B0503020204020204" pitchFamily="82" charset="2"/>
                <a:ea typeface="微软雅黑" panose="020B0503020204020204" pitchFamily="82" charset="2"/>
                <a:cs typeface="Huawei Sans"/>
              </a:rPr>
              <a:t>关闭连接</a:t>
            </a:r>
            <a:endParaRPr lang="zh-CN" altLang="zh-CN" sz="1800" kern="100" spc="-20" dirty="0">
              <a:effectLst/>
              <a:latin typeface="微软雅黑" panose="020B0503020204020204" pitchFamily="82" charset="2"/>
              <a:ea typeface="微软雅黑" panose="020B0503020204020204" pitchFamily="82" charset="2"/>
              <a:cs typeface="Huawei Sans"/>
            </a:endParaRPr>
          </a:p>
        </p:txBody>
      </p:sp>
      <p:sp>
        <p:nvSpPr>
          <p:cNvPr id="5" name="页脚占位符 4">
            <a:extLst>
              <a:ext uri="{FF2B5EF4-FFF2-40B4-BE49-F238E27FC236}">
                <a16:creationId xmlns:a16="http://schemas.microsoft.com/office/drawing/2014/main" id="{59AE5732-687A-3C7D-2B67-4FF2FCEFC316}"/>
              </a:ext>
            </a:extLst>
          </p:cNvPr>
          <p:cNvSpPr>
            <a:spLocks noGrp="1"/>
          </p:cNvSpPr>
          <p:nvPr>
            <p:ph type="ftr" sz="quarter" idx="3"/>
          </p:nvPr>
        </p:nvSpPr>
        <p:spPr/>
        <p:txBody>
          <a:bodyPr/>
          <a:lstStyle/>
          <a:p>
            <a:pPr>
              <a:defRPr/>
            </a:pPr>
            <a:r>
              <a:rPr lang="zh-CN" altLang="en-US"/>
              <a:t>数据库系统</a:t>
            </a:r>
            <a:r>
              <a:rPr lang="en-US" altLang="zh-CN"/>
              <a:t>—</a:t>
            </a:r>
            <a:r>
              <a:rPr lang="en" altLang="zh-CN"/>
              <a:t>SQL</a:t>
            </a:r>
            <a:endParaRPr lang="en-US" altLang="zh-CN" sz="1200" dirty="0"/>
          </a:p>
        </p:txBody>
      </p:sp>
    </p:spTree>
    <p:extLst>
      <p:ext uri="{BB962C8B-B14F-4D97-AF65-F5344CB8AC3E}">
        <p14:creationId xmlns:p14="http://schemas.microsoft.com/office/powerpoint/2010/main" val="10117366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18">
            <a:extLst>
              <a:ext uri="{FF2B5EF4-FFF2-40B4-BE49-F238E27FC236}">
                <a16:creationId xmlns:a16="http://schemas.microsoft.com/office/drawing/2014/main" id="{CA02947C-86FA-43A0-AEA7-1533075A3978}"/>
              </a:ext>
            </a:extLst>
          </p:cNvPr>
          <p:cNvSpPr/>
          <p:nvPr/>
        </p:nvSpPr>
        <p:spPr>
          <a:xfrm>
            <a:off x="157005" y="1053605"/>
            <a:ext cx="6293934" cy="5463541"/>
          </a:xfrm>
          <a:prstGeom prst="roundRect">
            <a:avLst>
              <a:gd name="adj" fmla="val 1519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标题 1">
            <a:extLst>
              <a:ext uri="{FF2B5EF4-FFF2-40B4-BE49-F238E27FC236}">
                <a16:creationId xmlns:a16="http://schemas.microsoft.com/office/drawing/2014/main" id="{792529EF-BEAC-9D49-A1D1-47474DBABCBB}"/>
              </a:ext>
            </a:extLst>
          </p:cNvPr>
          <p:cNvSpPr>
            <a:spLocks noGrp="1"/>
          </p:cNvSpPr>
          <p:nvPr>
            <p:ph type="title"/>
          </p:nvPr>
        </p:nvSpPr>
        <p:spPr/>
        <p:txBody>
          <a:bodyPr/>
          <a:lstStyle/>
          <a:p>
            <a:r>
              <a:rPr lang="en-US" altLang="zh-CN" dirty="0"/>
              <a:t>ODBC</a:t>
            </a:r>
            <a:endParaRPr kumimoji="1" lang="zh-CN" altLang="en-US" dirty="0"/>
          </a:p>
        </p:txBody>
      </p:sp>
      <p:sp>
        <p:nvSpPr>
          <p:cNvPr id="9" name="内容占位符 2">
            <a:extLst>
              <a:ext uri="{FF2B5EF4-FFF2-40B4-BE49-F238E27FC236}">
                <a16:creationId xmlns:a16="http://schemas.microsoft.com/office/drawing/2014/main" id="{F519EB16-30A0-094E-D66F-A0DC62378CB1}"/>
              </a:ext>
            </a:extLst>
          </p:cNvPr>
          <p:cNvSpPr>
            <a:spLocks noGrp="1"/>
          </p:cNvSpPr>
          <p:nvPr>
            <p:ph idx="4294967295"/>
          </p:nvPr>
        </p:nvSpPr>
        <p:spPr>
          <a:xfrm>
            <a:off x="372463" y="1312777"/>
            <a:ext cx="5969344" cy="5013115"/>
          </a:xfrm>
          <a:prstGeom prst="rect">
            <a:avLst/>
          </a:prstGeom>
        </p:spPr>
        <p:txBody>
          <a:bodyPr/>
          <a:lstStyle/>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ODBC</a:t>
            </a:r>
            <a:r>
              <a:rPr lang="zh-CN" altLang="zh-CN" sz="2400" dirty="0">
                <a:latin typeface="微软雅黑" panose="020B0503020204020204" pitchFamily="82" charset="2"/>
                <a:ea typeface="微软雅黑" panose="020B0503020204020204" pitchFamily="82" charset="2"/>
              </a:rPr>
              <a:t>（</a:t>
            </a:r>
            <a:r>
              <a:rPr lang="en-US" altLang="zh-CN" sz="2400" dirty="0">
                <a:latin typeface="微软雅黑" panose="020B0503020204020204" pitchFamily="82" charset="2"/>
                <a:ea typeface="微软雅黑" panose="020B0503020204020204" pitchFamily="82" charset="2"/>
              </a:rPr>
              <a:t>Open Database Connectivity</a:t>
            </a:r>
            <a:r>
              <a:rPr lang="zh-CN" altLang="zh-CN" sz="2400" dirty="0">
                <a:latin typeface="微软雅黑" panose="020B0503020204020204" pitchFamily="82" charset="2"/>
                <a:ea typeface="微软雅黑" panose="020B0503020204020204" pitchFamily="82" charset="2"/>
              </a:rPr>
              <a:t>，开放数据库连接）是微软公司建立的一组访问数据库的标准应用程序接口。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en-US" altLang="zh-CN" sz="2400" dirty="0">
                <a:latin typeface="微软雅黑" panose="020B0503020204020204" pitchFamily="82" charset="2"/>
                <a:ea typeface="微软雅黑" panose="020B0503020204020204" pitchFamily="82" charset="2"/>
              </a:rPr>
              <a:t>ODBC</a:t>
            </a:r>
            <a:r>
              <a:rPr lang="zh-CN" altLang="zh-CN" sz="2400" dirty="0">
                <a:latin typeface="微软雅黑" panose="020B0503020204020204" pitchFamily="82" charset="2"/>
                <a:ea typeface="微软雅黑" panose="020B0503020204020204" pitchFamily="82" charset="2"/>
              </a:rPr>
              <a:t>可以用于任何程序设计语言</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对于不同的数据库系统，</a:t>
            </a:r>
            <a:r>
              <a:rPr lang="en-US" altLang="zh-CN" sz="2400" dirty="0">
                <a:latin typeface="微软雅黑" panose="020B0503020204020204" pitchFamily="82" charset="2"/>
                <a:ea typeface="微软雅黑" panose="020B0503020204020204" pitchFamily="82" charset="2"/>
              </a:rPr>
              <a:t>ODBC</a:t>
            </a:r>
            <a:r>
              <a:rPr lang="zh-CN" altLang="zh-CN" sz="2400" dirty="0">
                <a:latin typeface="微软雅黑" panose="020B0503020204020204" pitchFamily="82" charset="2"/>
                <a:ea typeface="微软雅黑" panose="020B0503020204020204" pitchFamily="82" charset="2"/>
              </a:rPr>
              <a:t>有</a:t>
            </a:r>
            <a:r>
              <a:rPr lang="zh-CN" altLang="zh-CN" sz="2400" dirty="0">
                <a:solidFill>
                  <a:srgbClr val="743481"/>
                </a:solidFill>
                <a:latin typeface="微软雅黑" panose="020B0503020204020204" pitchFamily="82" charset="2"/>
                <a:ea typeface="微软雅黑" panose="020B0503020204020204" pitchFamily="82" charset="2"/>
              </a:rPr>
              <a:t>统一</a:t>
            </a:r>
            <a:r>
              <a:rPr lang="zh-CN" altLang="zh-CN" sz="2400" dirty="0">
                <a:latin typeface="微软雅黑" panose="020B0503020204020204" pitchFamily="82" charset="2"/>
                <a:ea typeface="微软雅黑" panose="020B0503020204020204" pitchFamily="82" charset="2"/>
              </a:rPr>
              <a:t>的访问数据库的接口，并</a:t>
            </a:r>
            <a:r>
              <a:rPr lang="zh-CN" altLang="zh-CN" sz="2400" dirty="0">
                <a:solidFill>
                  <a:srgbClr val="3B20FF"/>
                </a:solidFill>
                <a:latin typeface="微软雅黑" panose="020B0503020204020204" pitchFamily="82" charset="2"/>
                <a:ea typeface="微软雅黑" panose="020B0503020204020204" pitchFamily="82" charset="2"/>
              </a:rPr>
              <a:t>为不同的数据库系统实现了相应的</a:t>
            </a:r>
            <a:r>
              <a:rPr lang="en-US" altLang="zh-CN" sz="2400" dirty="0">
                <a:solidFill>
                  <a:srgbClr val="3B20FF"/>
                </a:solidFill>
                <a:latin typeface="微软雅黑" panose="020B0503020204020204" pitchFamily="82" charset="2"/>
                <a:ea typeface="微软雅黑" panose="020B0503020204020204" pitchFamily="82" charset="2"/>
              </a:rPr>
              <a:t>ODBC</a:t>
            </a:r>
            <a:r>
              <a:rPr lang="zh-CN" altLang="zh-CN" sz="2400" dirty="0">
                <a:solidFill>
                  <a:srgbClr val="3B20FF"/>
                </a:solidFill>
                <a:latin typeface="微软雅黑" panose="020B0503020204020204" pitchFamily="82" charset="2"/>
                <a:ea typeface="微软雅黑" panose="020B0503020204020204" pitchFamily="82" charset="2"/>
              </a:rPr>
              <a:t>驱动程序</a:t>
            </a:r>
            <a:r>
              <a:rPr lang="zh-CN" altLang="zh-CN" sz="2400" dirty="0">
                <a:latin typeface="微软雅黑" panose="020B0503020204020204" pitchFamily="82" charset="2"/>
                <a:ea typeface="微软雅黑" panose="020B0503020204020204" pitchFamily="82" charset="2"/>
              </a:rPr>
              <a:t>。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r>
              <a:rPr lang="zh-CN" altLang="zh-CN" sz="2400" dirty="0">
                <a:latin typeface="微软雅黑" panose="020B0503020204020204" pitchFamily="82" charset="2"/>
                <a:ea typeface="微软雅黑" panose="020B0503020204020204" pitchFamily="82" charset="2"/>
              </a:rPr>
              <a:t>当</a:t>
            </a:r>
            <a:r>
              <a:rPr lang="en-US" altLang="zh-CN" sz="2400" dirty="0">
                <a:latin typeface="微软雅黑" panose="020B0503020204020204" pitchFamily="82" charset="2"/>
                <a:ea typeface="微软雅黑" panose="020B0503020204020204" pitchFamily="82" charset="2"/>
              </a:rPr>
              <a:t>ODBC</a:t>
            </a:r>
            <a:r>
              <a:rPr lang="zh-CN" altLang="zh-CN" sz="2400" dirty="0">
                <a:latin typeface="微软雅黑" panose="020B0503020204020204" pitchFamily="82" charset="2"/>
                <a:ea typeface="微软雅黑" panose="020B0503020204020204" pitchFamily="82" charset="2"/>
              </a:rPr>
              <a:t>应用程序访问数据库时，其访问请求会被</a:t>
            </a:r>
            <a:r>
              <a:rPr lang="zh-CN" altLang="zh-CN" sz="2400" dirty="0">
                <a:solidFill>
                  <a:srgbClr val="3B20FF"/>
                </a:solidFill>
                <a:latin typeface="微软雅黑" panose="020B0503020204020204" pitchFamily="82" charset="2"/>
                <a:ea typeface="微软雅黑" panose="020B0503020204020204" pitchFamily="82" charset="2"/>
              </a:rPr>
              <a:t>驱动程序管理器</a:t>
            </a:r>
            <a:r>
              <a:rPr lang="zh-CN" altLang="zh-CN" sz="2400" dirty="0">
                <a:latin typeface="微软雅黑" panose="020B0503020204020204" pitchFamily="82" charset="2"/>
                <a:ea typeface="微软雅黑" panose="020B0503020204020204" pitchFamily="82" charset="2"/>
              </a:rPr>
              <a:t>提交给相应的数据库系统的</a:t>
            </a:r>
            <a:r>
              <a:rPr lang="en-US" altLang="zh-CN" sz="2400" dirty="0">
                <a:solidFill>
                  <a:srgbClr val="3B20FF"/>
                </a:solidFill>
                <a:latin typeface="微软雅黑" panose="020B0503020204020204" pitchFamily="82" charset="2"/>
                <a:ea typeface="微软雅黑" panose="020B0503020204020204" pitchFamily="82" charset="2"/>
              </a:rPr>
              <a:t>ODBC</a:t>
            </a:r>
            <a:r>
              <a:rPr lang="zh-CN" altLang="zh-CN" sz="2400" dirty="0">
                <a:solidFill>
                  <a:srgbClr val="3B20FF"/>
                </a:solidFill>
                <a:latin typeface="微软雅黑" panose="020B0503020204020204" pitchFamily="82" charset="2"/>
                <a:ea typeface="微软雅黑" panose="020B0503020204020204" pitchFamily="82" charset="2"/>
              </a:rPr>
              <a:t>驱动程序</a:t>
            </a:r>
            <a:r>
              <a:rPr lang="zh-CN" altLang="zh-CN" sz="2400" dirty="0">
                <a:latin typeface="微软雅黑" panose="020B0503020204020204" pitchFamily="82" charset="2"/>
                <a:ea typeface="微软雅黑" panose="020B0503020204020204" pitchFamily="82" charset="2"/>
              </a:rPr>
              <a:t>，然后</a:t>
            </a:r>
            <a:r>
              <a:rPr lang="en-US" altLang="zh-CN" sz="2400" dirty="0">
                <a:latin typeface="微软雅黑" panose="020B0503020204020204" pitchFamily="82" charset="2"/>
                <a:ea typeface="微软雅黑" panose="020B0503020204020204" pitchFamily="82" charset="2"/>
              </a:rPr>
              <a:t>ODBC</a:t>
            </a:r>
            <a:r>
              <a:rPr lang="zh-CN" altLang="zh-CN" sz="2400" dirty="0">
                <a:latin typeface="微软雅黑" panose="020B0503020204020204" pitchFamily="82" charset="2"/>
                <a:ea typeface="微软雅黑" panose="020B0503020204020204" pitchFamily="82" charset="2"/>
              </a:rPr>
              <a:t>驱动程序会返回对数据库的结果。 </a:t>
            </a:r>
            <a:endParaRPr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en-US" altLang="zh-CN" sz="2400" dirty="0">
              <a:latin typeface="微软雅黑" panose="020B0503020204020204" pitchFamily="82" charset="2"/>
              <a:ea typeface="微软雅黑" panose="020B0503020204020204" pitchFamily="82" charset="2"/>
            </a:endParaRPr>
          </a:p>
          <a:p>
            <a:pPr>
              <a:buFont typeface="Wingdings" panose="05000000000000000000" pitchFamily="2" charset="2"/>
              <a:buChar char="Ø"/>
            </a:pPr>
            <a:endParaRPr kumimoji="1" lang="zh-CN" altLang="en-US" sz="2400" dirty="0">
              <a:latin typeface="微软雅黑" panose="020B0503020204020204" pitchFamily="82" charset="2"/>
              <a:ea typeface="微软雅黑" panose="020B0503020204020204" pitchFamily="82" charset="2"/>
            </a:endParaRPr>
          </a:p>
        </p:txBody>
      </p:sp>
      <p:sp>
        <p:nvSpPr>
          <p:cNvPr id="3" name="页脚占位符 2">
            <a:extLst>
              <a:ext uri="{FF2B5EF4-FFF2-40B4-BE49-F238E27FC236}">
                <a16:creationId xmlns:a16="http://schemas.microsoft.com/office/drawing/2014/main" id="{B7A14FF4-CAF7-1364-53A8-A909CE8C7414}"/>
              </a:ext>
            </a:extLst>
          </p:cNvPr>
          <p:cNvSpPr>
            <a:spLocks noGrp="1"/>
          </p:cNvSpPr>
          <p:nvPr>
            <p:ph type="ftr" sz="quarter" idx="11"/>
          </p:nvPr>
        </p:nvSpPr>
        <p:spPr/>
        <p:txBody>
          <a:bodyPr/>
          <a:lstStyle/>
          <a:p>
            <a:r>
              <a:rPr kumimoji="1" lang="zh-CN" altLang="en-US"/>
              <a:t>数据库系统</a:t>
            </a:r>
            <a:r>
              <a:rPr kumimoji="1" lang="en-US" altLang="zh-CN"/>
              <a:t>—</a:t>
            </a:r>
            <a:r>
              <a:rPr kumimoji="1" lang="en" altLang="zh-CN"/>
              <a:t>SQL</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DBA5E5FE-0C77-87C0-2408-47FAF77A53A6}"/>
              </a:ext>
            </a:extLst>
          </p:cNvPr>
          <p:cNvSpPr>
            <a:spLocks noGrp="1"/>
          </p:cNvSpPr>
          <p:nvPr>
            <p:ph type="sldNum" sz="quarter" idx="12"/>
          </p:nvPr>
        </p:nvSpPr>
        <p:spPr/>
        <p:txBody>
          <a:bodyPr/>
          <a:lstStyle/>
          <a:p>
            <a:fld id="{4B0D34C0-35A8-654C-9FBA-7B4E017BD630}" type="slidenum">
              <a:rPr lang="en-US" altLang="zh-CN" smtClean="0"/>
              <a:t>94</a:t>
            </a:fld>
            <a:endParaRPr kumimoji="1" lang="zh-CN" altLang="en-US"/>
          </a:p>
        </p:txBody>
      </p:sp>
      <p:grpSp>
        <p:nvGrpSpPr>
          <p:cNvPr id="42" name="组合 41">
            <a:extLst>
              <a:ext uri="{FF2B5EF4-FFF2-40B4-BE49-F238E27FC236}">
                <a16:creationId xmlns:a16="http://schemas.microsoft.com/office/drawing/2014/main" id="{9CA4082F-2C62-4DFB-8186-6958886604F9}"/>
              </a:ext>
            </a:extLst>
          </p:cNvPr>
          <p:cNvGrpSpPr/>
          <p:nvPr/>
        </p:nvGrpSpPr>
        <p:grpSpPr>
          <a:xfrm>
            <a:off x="6683485" y="1191113"/>
            <a:ext cx="5357092" cy="4827864"/>
            <a:chOff x="6683485" y="1191113"/>
            <a:chExt cx="5357092" cy="4827864"/>
          </a:xfrm>
        </p:grpSpPr>
        <p:sp>
          <p:nvSpPr>
            <p:cNvPr id="5" name="矩形 4">
              <a:extLst>
                <a:ext uri="{FF2B5EF4-FFF2-40B4-BE49-F238E27FC236}">
                  <a16:creationId xmlns:a16="http://schemas.microsoft.com/office/drawing/2014/main" id="{F2AAF7BD-74CA-14A3-9B64-DEF6018F6B0C}"/>
                </a:ext>
              </a:extLst>
            </p:cNvPr>
            <p:cNvSpPr/>
            <p:nvPr/>
          </p:nvSpPr>
          <p:spPr bwMode="auto">
            <a:xfrm>
              <a:off x="8042787" y="1191113"/>
              <a:ext cx="3234813" cy="461665"/>
            </a:xfrm>
            <a:prstGeom prst="rect">
              <a:avLst/>
            </a:prstGeom>
            <a:ln>
              <a:headEnd type="none" w="med" len="med"/>
              <a:tailEnd type="none" w="med" len="med"/>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24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用户应用程序</a:t>
              </a:r>
            </a:p>
          </p:txBody>
        </p:sp>
        <p:sp>
          <p:nvSpPr>
            <p:cNvPr id="8" name="矩形 7">
              <a:extLst>
                <a:ext uri="{FF2B5EF4-FFF2-40B4-BE49-F238E27FC236}">
                  <a16:creationId xmlns:a16="http://schemas.microsoft.com/office/drawing/2014/main" id="{EFD8B375-87FE-AECA-902F-F1BAC042E497}"/>
                </a:ext>
              </a:extLst>
            </p:cNvPr>
            <p:cNvSpPr/>
            <p:nvPr/>
          </p:nvSpPr>
          <p:spPr bwMode="auto">
            <a:xfrm>
              <a:off x="8042787" y="2012106"/>
              <a:ext cx="3234813" cy="461665"/>
            </a:xfrm>
            <a:prstGeom prst="rect">
              <a:avLst/>
            </a:prstGeom>
            <a:ln>
              <a:headEnd type="none" w="med" len="med"/>
              <a:tailEnd type="none" w="med" len="med"/>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en-US" altLang="zh-CN" sz="24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ODBC</a:t>
              </a:r>
              <a:r>
                <a:rPr kumimoji="1" lang="zh-CN" altLang="en-US" sz="24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应用编程接口</a:t>
              </a:r>
            </a:p>
          </p:txBody>
        </p:sp>
        <p:sp>
          <p:nvSpPr>
            <p:cNvPr id="10" name="矩形 9">
              <a:extLst>
                <a:ext uri="{FF2B5EF4-FFF2-40B4-BE49-F238E27FC236}">
                  <a16:creationId xmlns:a16="http://schemas.microsoft.com/office/drawing/2014/main" id="{FECDB295-ABBD-502F-9061-BF37DEB7DC95}"/>
                </a:ext>
              </a:extLst>
            </p:cNvPr>
            <p:cNvSpPr/>
            <p:nvPr/>
          </p:nvSpPr>
          <p:spPr bwMode="auto">
            <a:xfrm>
              <a:off x="8042787" y="2822171"/>
              <a:ext cx="3234813" cy="461665"/>
            </a:xfrm>
            <a:prstGeom prst="rect">
              <a:avLst/>
            </a:prstGeom>
            <a:ln>
              <a:headEnd type="none" w="med" len="med"/>
              <a:tailEnd type="none" w="med" len="med"/>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en-US" altLang="zh-CN" sz="24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ODBC</a:t>
              </a:r>
              <a:r>
                <a:rPr kumimoji="1" lang="zh-CN" altLang="en-US" sz="24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驱动程序管理器</a:t>
              </a:r>
            </a:p>
          </p:txBody>
        </p:sp>
        <p:sp>
          <p:nvSpPr>
            <p:cNvPr id="11" name="矩形 10">
              <a:extLst>
                <a:ext uri="{FF2B5EF4-FFF2-40B4-BE49-F238E27FC236}">
                  <a16:creationId xmlns:a16="http://schemas.microsoft.com/office/drawing/2014/main" id="{646F4FF0-A823-C825-64FD-B3ECBA8F8555}"/>
                </a:ext>
              </a:extLst>
            </p:cNvPr>
            <p:cNvSpPr/>
            <p:nvPr/>
          </p:nvSpPr>
          <p:spPr bwMode="auto">
            <a:xfrm>
              <a:off x="7113638" y="3875992"/>
              <a:ext cx="1469923" cy="707886"/>
            </a:xfrm>
            <a:prstGeom prst="rect">
              <a:avLst/>
            </a:prstGeom>
            <a:ln>
              <a:headEnd type="none" w="med" len="med"/>
              <a:tailEnd type="none" w="med" len="med"/>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数据库</a:t>
              </a:r>
              <a:br>
                <a:rPr kumimoji="1" lang="en-US"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br>
              <a:r>
                <a:rPr kumimoji="1"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驱动程序</a:t>
              </a:r>
            </a:p>
          </p:txBody>
        </p:sp>
        <p:sp>
          <p:nvSpPr>
            <p:cNvPr id="12" name="矩形 11">
              <a:extLst>
                <a:ext uri="{FF2B5EF4-FFF2-40B4-BE49-F238E27FC236}">
                  <a16:creationId xmlns:a16="http://schemas.microsoft.com/office/drawing/2014/main" id="{86B0A7CF-2DFE-9518-D17A-0A7F7982AAB7}"/>
                </a:ext>
              </a:extLst>
            </p:cNvPr>
            <p:cNvSpPr/>
            <p:nvPr/>
          </p:nvSpPr>
          <p:spPr bwMode="auto">
            <a:xfrm>
              <a:off x="8883443" y="3882990"/>
              <a:ext cx="1469923" cy="707886"/>
            </a:xfrm>
            <a:prstGeom prst="rect">
              <a:avLst/>
            </a:prstGeom>
            <a:ln>
              <a:headEnd type="none" w="med" len="med"/>
              <a:tailEnd type="none" w="med" len="med"/>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数据库</a:t>
              </a:r>
              <a:br>
                <a:rPr kumimoji="1" lang="en-US"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br>
              <a:r>
                <a:rPr kumimoji="1"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驱动程序</a:t>
              </a:r>
            </a:p>
          </p:txBody>
        </p:sp>
        <p:sp>
          <p:nvSpPr>
            <p:cNvPr id="13" name="矩形 12">
              <a:extLst>
                <a:ext uri="{FF2B5EF4-FFF2-40B4-BE49-F238E27FC236}">
                  <a16:creationId xmlns:a16="http://schemas.microsoft.com/office/drawing/2014/main" id="{2022A9A7-1943-AE9A-BDDA-B1435094312D}"/>
                </a:ext>
              </a:extLst>
            </p:cNvPr>
            <p:cNvSpPr/>
            <p:nvPr/>
          </p:nvSpPr>
          <p:spPr bwMode="auto">
            <a:xfrm>
              <a:off x="10570654" y="3882990"/>
              <a:ext cx="1469923" cy="707886"/>
            </a:xfrm>
            <a:prstGeom prst="rect">
              <a:avLst/>
            </a:prstGeom>
            <a:ln>
              <a:headEnd type="none" w="med" len="med"/>
              <a:tailEnd type="none" w="med" len="med"/>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数据库</a:t>
              </a:r>
              <a:br>
                <a:rPr kumimoji="1" lang="en-US"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br>
              <a:r>
                <a:rPr kumimoji="1"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驱动程序</a:t>
              </a:r>
            </a:p>
          </p:txBody>
        </p:sp>
        <p:cxnSp>
          <p:nvCxnSpPr>
            <p:cNvPr id="17" name="直线箭头连接符 16">
              <a:extLst>
                <a:ext uri="{FF2B5EF4-FFF2-40B4-BE49-F238E27FC236}">
                  <a16:creationId xmlns:a16="http://schemas.microsoft.com/office/drawing/2014/main" id="{329E879B-2C75-5B34-3CC9-2D5C40A77515}"/>
                </a:ext>
              </a:extLst>
            </p:cNvPr>
            <p:cNvCxnSpPr>
              <a:stCxn id="5" idx="2"/>
              <a:endCxn id="8" idx="0"/>
            </p:cNvCxnSpPr>
            <p:nvPr/>
          </p:nvCxnSpPr>
          <p:spPr bwMode="auto">
            <a:xfrm>
              <a:off x="9660194" y="1652778"/>
              <a:ext cx="0" cy="359328"/>
            </a:xfrm>
            <a:prstGeom prst="straightConnector1">
              <a:avLst/>
            </a:prstGeom>
            <a:ln w="19050">
              <a:headEnd type="none" w="med" len="med"/>
              <a:tailEnd type="triangle"/>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 name="直线箭头连接符 17">
              <a:extLst>
                <a:ext uri="{FF2B5EF4-FFF2-40B4-BE49-F238E27FC236}">
                  <a16:creationId xmlns:a16="http://schemas.microsoft.com/office/drawing/2014/main" id="{519F5D50-1C34-3E43-6CD0-9B7D6C55BF17}"/>
                </a:ext>
              </a:extLst>
            </p:cNvPr>
            <p:cNvCxnSpPr/>
            <p:nvPr/>
          </p:nvCxnSpPr>
          <p:spPr bwMode="auto">
            <a:xfrm>
              <a:off x="9660193" y="2462843"/>
              <a:ext cx="0" cy="359328"/>
            </a:xfrm>
            <a:prstGeom prst="straightConnector1">
              <a:avLst/>
            </a:prstGeom>
            <a:ln w="19050">
              <a:headEnd type="none" w="med" len="med"/>
              <a:tailEnd type="triangle"/>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9" name="直线箭头连接符 18">
              <a:extLst>
                <a:ext uri="{FF2B5EF4-FFF2-40B4-BE49-F238E27FC236}">
                  <a16:creationId xmlns:a16="http://schemas.microsoft.com/office/drawing/2014/main" id="{42AC34E1-83F7-4057-8CC3-FF3518A922DD}"/>
                </a:ext>
              </a:extLst>
            </p:cNvPr>
            <p:cNvCxnSpPr>
              <a:cxnSpLocks/>
              <a:endCxn id="11" idx="0"/>
            </p:cNvCxnSpPr>
            <p:nvPr/>
          </p:nvCxnSpPr>
          <p:spPr bwMode="auto">
            <a:xfrm flipH="1">
              <a:off x="7848600" y="3283836"/>
              <a:ext cx="567813" cy="592156"/>
            </a:xfrm>
            <a:prstGeom prst="straightConnector1">
              <a:avLst/>
            </a:prstGeom>
            <a:ln w="19050">
              <a:headEnd type="none" w="med" len="med"/>
              <a:tailEnd type="triangle"/>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1" name="直线箭头连接符 20">
              <a:extLst>
                <a:ext uri="{FF2B5EF4-FFF2-40B4-BE49-F238E27FC236}">
                  <a16:creationId xmlns:a16="http://schemas.microsoft.com/office/drawing/2014/main" id="{0342372B-E31D-DAFB-41C3-6112BFCBAFB0}"/>
                </a:ext>
              </a:extLst>
            </p:cNvPr>
            <p:cNvCxnSpPr>
              <a:cxnSpLocks/>
              <a:endCxn id="12" idx="0"/>
            </p:cNvCxnSpPr>
            <p:nvPr/>
          </p:nvCxnSpPr>
          <p:spPr bwMode="auto">
            <a:xfrm>
              <a:off x="9613490" y="3278087"/>
              <a:ext cx="4915" cy="604903"/>
            </a:xfrm>
            <a:prstGeom prst="straightConnector1">
              <a:avLst/>
            </a:prstGeom>
            <a:ln w="19050">
              <a:headEnd type="none" w="med" len="med"/>
              <a:tailEnd type="triangle"/>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3" name="直线箭头连接符 22">
              <a:extLst>
                <a:ext uri="{FF2B5EF4-FFF2-40B4-BE49-F238E27FC236}">
                  <a16:creationId xmlns:a16="http://schemas.microsoft.com/office/drawing/2014/main" id="{99279294-F0DB-158F-3BF5-7A42B7861443}"/>
                </a:ext>
              </a:extLst>
            </p:cNvPr>
            <p:cNvCxnSpPr>
              <a:cxnSpLocks/>
              <a:endCxn id="13" idx="0"/>
            </p:cNvCxnSpPr>
            <p:nvPr/>
          </p:nvCxnSpPr>
          <p:spPr bwMode="auto">
            <a:xfrm>
              <a:off x="10833916" y="3287304"/>
              <a:ext cx="471700" cy="595686"/>
            </a:xfrm>
            <a:prstGeom prst="straightConnector1">
              <a:avLst/>
            </a:prstGeom>
            <a:ln w="19050">
              <a:headEnd type="none" w="med" len="med"/>
              <a:tailEnd type="triangle"/>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5" name="圆柱体 24">
              <a:extLst>
                <a:ext uri="{FF2B5EF4-FFF2-40B4-BE49-F238E27FC236}">
                  <a16:creationId xmlns:a16="http://schemas.microsoft.com/office/drawing/2014/main" id="{F595975D-D2B2-8843-DC28-4752A43669FB}"/>
                </a:ext>
              </a:extLst>
            </p:cNvPr>
            <p:cNvSpPr/>
            <p:nvPr/>
          </p:nvSpPr>
          <p:spPr bwMode="auto">
            <a:xfrm>
              <a:off x="7275871" y="5430263"/>
              <a:ext cx="1150374" cy="587216"/>
            </a:xfrm>
            <a:prstGeom prst="can">
              <a:avLst/>
            </a:prstGeom>
            <a:ln>
              <a:headEnd type="none" w="med" len="med"/>
              <a:tailEnd type="none" w="med" len="med"/>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en-US" altLang="zh-CN" b="0" i="0" u="none" strike="noStrike" cap="none" normalizeH="0" baseline="0" dirty="0" err="1">
                  <a:ln>
                    <a:noFill/>
                  </a:ln>
                  <a:solidFill>
                    <a:schemeClr val="tx1"/>
                  </a:solidFill>
                  <a:effectLst/>
                  <a:latin typeface="Times New Roman" pitchFamily="18" charset="0"/>
                  <a:ea typeface="华文楷体" pitchFamily="2" charset="-122"/>
                </a:rPr>
                <a:t>Postgresql</a:t>
              </a:r>
              <a:endParaRPr kumimoji="1" lang="zh-CN" altLang="en-US" b="0" i="0" u="none" strike="noStrike" cap="none" normalizeH="0" baseline="0" dirty="0">
                <a:ln>
                  <a:noFill/>
                </a:ln>
                <a:solidFill>
                  <a:schemeClr val="tx1"/>
                </a:solidFill>
                <a:effectLst/>
                <a:latin typeface="Times New Roman" pitchFamily="18" charset="0"/>
                <a:ea typeface="华文楷体" pitchFamily="2" charset="-122"/>
              </a:endParaRPr>
            </a:p>
          </p:txBody>
        </p:sp>
        <p:sp>
          <p:nvSpPr>
            <p:cNvPr id="26" name="圆柱体 25">
              <a:extLst>
                <a:ext uri="{FF2B5EF4-FFF2-40B4-BE49-F238E27FC236}">
                  <a16:creationId xmlns:a16="http://schemas.microsoft.com/office/drawing/2014/main" id="{436806F8-6145-94BB-0ABC-F7FAD0C6F680}"/>
                </a:ext>
              </a:extLst>
            </p:cNvPr>
            <p:cNvSpPr/>
            <p:nvPr/>
          </p:nvSpPr>
          <p:spPr bwMode="auto">
            <a:xfrm>
              <a:off x="9040759" y="5430263"/>
              <a:ext cx="1150374" cy="587216"/>
            </a:xfrm>
            <a:prstGeom prst="can">
              <a:avLst/>
            </a:prstGeom>
            <a:ln>
              <a:headEnd type="none" w="med" len="med"/>
              <a:tailEnd type="none" w="med" len="med"/>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en-US" altLang="zh-CN" b="0" i="0" u="none" strike="noStrike" cap="none" normalizeH="0" baseline="0" dirty="0">
                  <a:ln>
                    <a:noFill/>
                  </a:ln>
                  <a:solidFill>
                    <a:schemeClr val="tx1"/>
                  </a:solidFill>
                  <a:effectLst/>
                  <a:latin typeface="Times New Roman" pitchFamily="18" charset="0"/>
                  <a:ea typeface="华文楷体" pitchFamily="2" charset="-122"/>
                </a:rPr>
                <a:t>MySQL</a:t>
              </a:r>
              <a:endParaRPr kumimoji="1" lang="zh-CN" altLang="en-US" b="0" i="0" u="none" strike="noStrike" cap="none" normalizeH="0" baseline="0" dirty="0">
                <a:ln>
                  <a:noFill/>
                </a:ln>
                <a:solidFill>
                  <a:schemeClr val="tx1"/>
                </a:solidFill>
                <a:effectLst/>
                <a:latin typeface="Times New Roman" pitchFamily="18" charset="0"/>
                <a:ea typeface="华文楷体" pitchFamily="2" charset="-122"/>
              </a:endParaRPr>
            </a:p>
          </p:txBody>
        </p:sp>
        <p:sp>
          <p:nvSpPr>
            <p:cNvPr id="27" name="圆柱体 26">
              <a:extLst>
                <a:ext uri="{FF2B5EF4-FFF2-40B4-BE49-F238E27FC236}">
                  <a16:creationId xmlns:a16="http://schemas.microsoft.com/office/drawing/2014/main" id="{4E137A67-9814-E204-BC29-97FDF287F796}"/>
                </a:ext>
              </a:extLst>
            </p:cNvPr>
            <p:cNvSpPr/>
            <p:nvPr/>
          </p:nvSpPr>
          <p:spPr bwMode="auto">
            <a:xfrm>
              <a:off x="10724860" y="5431761"/>
              <a:ext cx="1150374" cy="587216"/>
            </a:xfrm>
            <a:prstGeom prst="can">
              <a:avLst/>
            </a:prstGeom>
            <a:ln>
              <a:headEnd type="none" w="med" len="med"/>
              <a:tailEnd type="none" w="med" len="med"/>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1" lang="en-US" altLang="zh-CN" b="0" i="0" u="none" strike="noStrike" cap="none" normalizeH="0" baseline="0" dirty="0" err="1">
                  <a:ln>
                    <a:noFill/>
                  </a:ln>
                  <a:solidFill>
                    <a:schemeClr val="tx1"/>
                  </a:solidFill>
                  <a:effectLst/>
                  <a:latin typeface="Times New Roman" pitchFamily="18" charset="0"/>
                  <a:ea typeface="华文楷体" pitchFamily="2" charset="-122"/>
                </a:rPr>
                <a:t>GaussDB</a:t>
              </a:r>
              <a:endParaRPr kumimoji="1" lang="zh-CN" altLang="en-US" b="0" i="0" u="none" strike="noStrike" cap="none" normalizeH="0" baseline="0" dirty="0">
                <a:ln>
                  <a:noFill/>
                </a:ln>
                <a:solidFill>
                  <a:schemeClr val="tx1"/>
                </a:solidFill>
                <a:effectLst/>
                <a:latin typeface="Times New Roman" pitchFamily="18" charset="0"/>
                <a:ea typeface="华文楷体" pitchFamily="2" charset="-122"/>
              </a:endParaRPr>
            </a:p>
          </p:txBody>
        </p:sp>
        <p:cxnSp>
          <p:nvCxnSpPr>
            <p:cNvPr id="28" name="直线箭头连接符 27">
              <a:extLst>
                <a:ext uri="{FF2B5EF4-FFF2-40B4-BE49-F238E27FC236}">
                  <a16:creationId xmlns:a16="http://schemas.microsoft.com/office/drawing/2014/main" id="{8DA881A4-5989-558B-9208-873B0E332C9F}"/>
                </a:ext>
              </a:extLst>
            </p:cNvPr>
            <p:cNvCxnSpPr>
              <a:cxnSpLocks/>
              <a:stCxn id="11" idx="2"/>
              <a:endCxn id="25" idx="1"/>
            </p:cNvCxnSpPr>
            <p:nvPr/>
          </p:nvCxnSpPr>
          <p:spPr bwMode="auto">
            <a:xfrm>
              <a:off x="7848600" y="4583878"/>
              <a:ext cx="2458" cy="846385"/>
            </a:xfrm>
            <a:prstGeom prst="straightConnector1">
              <a:avLst/>
            </a:prstGeom>
            <a:ln w="19050">
              <a:headEnd type="none" w="med" len="med"/>
              <a:tailEnd type="triangle"/>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1" name="直线箭头连接符 30">
              <a:extLst>
                <a:ext uri="{FF2B5EF4-FFF2-40B4-BE49-F238E27FC236}">
                  <a16:creationId xmlns:a16="http://schemas.microsoft.com/office/drawing/2014/main" id="{FE958178-3915-9BCC-0BF4-E987BA639027}"/>
                </a:ext>
              </a:extLst>
            </p:cNvPr>
            <p:cNvCxnSpPr>
              <a:cxnSpLocks/>
              <a:stCxn id="12" idx="2"/>
              <a:endCxn id="26" idx="1"/>
            </p:cNvCxnSpPr>
            <p:nvPr/>
          </p:nvCxnSpPr>
          <p:spPr bwMode="auto">
            <a:xfrm flipH="1">
              <a:off x="9615946" y="4590876"/>
              <a:ext cx="2459" cy="839387"/>
            </a:xfrm>
            <a:prstGeom prst="straightConnector1">
              <a:avLst/>
            </a:prstGeom>
            <a:ln w="19050">
              <a:headEnd type="none" w="med" len="med"/>
              <a:tailEnd type="triangle"/>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2" name="直线箭头连接符 31">
              <a:extLst>
                <a:ext uri="{FF2B5EF4-FFF2-40B4-BE49-F238E27FC236}">
                  <a16:creationId xmlns:a16="http://schemas.microsoft.com/office/drawing/2014/main" id="{0E65E3ED-5759-C0C3-008D-F15957DEF43A}"/>
                </a:ext>
              </a:extLst>
            </p:cNvPr>
            <p:cNvCxnSpPr>
              <a:cxnSpLocks/>
              <a:stCxn id="13" idx="2"/>
              <a:endCxn id="27" idx="1"/>
            </p:cNvCxnSpPr>
            <p:nvPr/>
          </p:nvCxnSpPr>
          <p:spPr bwMode="auto">
            <a:xfrm flipH="1">
              <a:off x="11300047" y="4590876"/>
              <a:ext cx="5569" cy="840885"/>
            </a:xfrm>
            <a:prstGeom prst="straightConnector1">
              <a:avLst/>
            </a:prstGeom>
            <a:ln w="19050">
              <a:headEnd type="none" w="med" len="med"/>
              <a:tailEnd type="triangle"/>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0B2E6C37-4C48-6AAB-FB37-AB0034330B62}"/>
                </a:ext>
              </a:extLst>
            </p:cNvPr>
            <p:cNvSpPr txBox="1"/>
            <p:nvPr/>
          </p:nvSpPr>
          <p:spPr>
            <a:xfrm>
              <a:off x="6683485" y="1779783"/>
              <a:ext cx="1708347" cy="830997"/>
            </a:xfrm>
            <a:prstGeom prst="rect">
              <a:avLst/>
            </a:prstGeom>
            <a:noFill/>
          </p:spPr>
          <p:txBody>
            <a:bodyPr wrap="square">
              <a:spAutoFit/>
            </a:bodyPr>
            <a:lstStyle/>
            <a:p>
              <a:r>
                <a:rPr lang="zh-CN" altLang="en-US" sz="1600" b="0" i="0" u="none" strike="noStrike" dirty="0">
                  <a:effectLst/>
                  <a:latin typeface="Microsoft YaHei" panose="020B0503020204020204" pitchFamily="34" charset="-122"/>
                  <a:ea typeface="Microsoft YaHei" panose="020B0503020204020204" pitchFamily="34" charset="-122"/>
                </a:rPr>
                <a:t>连接数据库</a:t>
              </a:r>
              <a:br>
                <a:rPr lang="zh-CN" altLang="en-US" sz="1600" dirty="0">
                  <a:latin typeface="Microsoft YaHei" panose="020B0503020204020204" pitchFamily="34" charset="-122"/>
                  <a:ea typeface="Microsoft YaHei" panose="020B0503020204020204" pitchFamily="34" charset="-122"/>
                </a:rPr>
              </a:br>
              <a:r>
                <a:rPr lang="zh-CN" altLang="en-US" sz="1600" b="0" i="0" u="none" strike="noStrike" dirty="0">
                  <a:effectLst/>
                  <a:latin typeface="Microsoft YaHei" panose="020B0503020204020204" pitchFamily="34" charset="-122"/>
                  <a:ea typeface="Microsoft YaHei" panose="020B0503020204020204" pitchFamily="34" charset="-122"/>
                </a:rPr>
                <a:t>发送</a:t>
              </a:r>
              <a:r>
                <a:rPr lang="en" altLang="zh-CN" sz="1600" b="0" i="0" u="none" strike="noStrike" dirty="0">
                  <a:effectLst/>
                  <a:latin typeface="Microsoft YaHei" panose="020B0503020204020204" pitchFamily="34" charset="-122"/>
                  <a:ea typeface="Microsoft YaHei" panose="020B0503020204020204" pitchFamily="34" charset="-122"/>
                </a:rPr>
                <a:t>SQL</a:t>
              </a:r>
              <a:r>
                <a:rPr lang="zh-CN" altLang="en-US" sz="1600" b="0" i="0" u="none" strike="noStrike" dirty="0">
                  <a:effectLst/>
                  <a:latin typeface="Microsoft YaHei" panose="020B0503020204020204" pitchFamily="34" charset="-122"/>
                  <a:ea typeface="Microsoft YaHei" panose="020B0503020204020204" pitchFamily="34" charset="-122"/>
                </a:rPr>
                <a:t>语句</a:t>
              </a:r>
              <a:br>
                <a:rPr lang="zh-CN" altLang="en-US" sz="1600" dirty="0">
                  <a:latin typeface="Microsoft YaHei" panose="020B0503020204020204" pitchFamily="34" charset="-122"/>
                  <a:ea typeface="Microsoft YaHei" panose="020B0503020204020204" pitchFamily="34" charset="-122"/>
                </a:rPr>
              </a:br>
              <a:r>
                <a:rPr lang="zh-CN" altLang="en-US" sz="1600" b="0" i="0" u="none" strike="noStrike" dirty="0">
                  <a:effectLst/>
                  <a:latin typeface="Microsoft YaHei" panose="020B0503020204020204" pitchFamily="34" charset="-122"/>
                  <a:ea typeface="Microsoft YaHei" panose="020B0503020204020204" pitchFamily="34" charset="-122"/>
                </a:rPr>
                <a:t>操作结果</a:t>
              </a:r>
              <a:endParaRPr lang="zh-CN" altLang="en-US" sz="1600" dirty="0">
                <a:latin typeface="Microsoft YaHei" panose="020B0503020204020204" pitchFamily="34" charset="-122"/>
                <a:ea typeface="Microsoft YaHei" panose="020B0503020204020204" pitchFamily="34" charset="-122"/>
              </a:endParaRPr>
            </a:p>
          </p:txBody>
        </p:sp>
        <p:sp>
          <p:nvSpPr>
            <p:cNvPr id="35" name="文本框 34">
              <a:extLst>
                <a:ext uri="{FF2B5EF4-FFF2-40B4-BE49-F238E27FC236}">
                  <a16:creationId xmlns:a16="http://schemas.microsoft.com/office/drawing/2014/main" id="{7DF74076-6541-F4D3-A2BA-0E2B0A27DF84}"/>
                </a:ext>
              </a:extLst>
            </p:cNvPr>
            <p:cNvSpPr txBox="1"/>
            <p:nvPr/>
          </p:nvSpPr>
          <p:spPr>
            <a:xfrm>
              <a:off x="6683485" y="2699847"/>
              <a:ext cx="1708347" cy="584775"/>
            </a:xfrm>
            <a:prstGeom prst="rect">
              <a:avLst/>
            </a:prstGeom>
            <a:noFill/>
          </p:spPr>
          <p:txBody>
            <a:bodyPr wrap="square">
              <a:spAutoFit/>
            </a:bodyPr>
            <a:lstStyle/>
            <a:p>
              <a:r>
                <a:rPr lang="zh-CN" altLang="en-US" sz="1600" b="0" i="0" u="none" strike="noStrike" dirty="0">
                  <a:effectLst/>
                  <a:latin typeface="Microsoft YaHei" panose="020B0503020204020204" pitchFamily="34" charset="-122"/>
                  <a:ea typeface="Microsoft YaHei" panose="020B0503020204020204" pitchFamily="34" charset="-122"/>
                </a:rPr>
                <a:t>管理驱动</a:t>
              </a:r>
              <a:endParaRPr lang="en-US" altLang="zh-CN" sz="1600" b="0" i="0" u="none" strike="noStrike" dirty="0">
                <a:effectLst/>
                <a:latin typeface="Microsoft YaHei" panose="020B0503020204020204" pitchFamily="34" charset="-122"/>
                <a:ea typeface="Microsoft YaHei" panose="020B0503020204020204" pitchFamily="34" charset="-122"/>
              </a:endParaRPr>
            </a:p>
            <a:p>
              <a:r>
                <a:rPr lang="zh-CN" altLang="en-US" sz="1600" dirty="0">
                  <a:latin typeface="Microsoft YaHei" panose="020B0503020204020204" pitchFamily="34" charset="-122"/>
                  <a:ea typeface="Microsoft YaHei" panose="020B0503020204020204" pitchFamily="34" charset="-122"/>
                </a:rPr>
                <a:t>管理数据源</a:t>
              </a:r>
              <a:endParaRPr lang="en-US" altLang="zh-CN" sz="1600" b="0" i="0" u="none" strike="noStrike" dirty="0">
                <a:effectLst/>
                <a:latin typeface="Microsoft YaHei" panose="020B0503020204020204" pitchFamily="34" charset="-122"/>
                <a:ea typeface="Microsoft YaHei" panose="020B0503020204020204" pitchFamily="34" charset="-122"/>
              </a:endParaRPr>
            </a:p>
          </p:txBody>
        </p:sp>
        <p:sp>
          <p:nvSpPr>
            <p:cNvPr id="41" name="文本框 40">
              <a:extLst>
                <a:ext uri="{FF2B5EF4-FFF2-40B4-BE49-F238E27FC236}">
                  <a16:creationId xmlns:a16="http://schemas.microsoft.com/office/drawing/2014/main" id="{607692C1-1B3F-9468-C6FE-9BDB11E5F8E9}"/>
                </a:ext>
              </a:extLst>
            </p:cNvPr>
            <p:cNvSpPr txBox="1"/>
            <p:nvPr/>
          </p:nvSpPr>
          <p:spPr>
            <a:xfrm>
              <a:off x="7123470" y="4624402"/>
              <a:ext cx="4228362" cy="584775"/>
            </a:xfrm>
            <a:prstGeom prst="rect">
              <a:avLst/>
            </a:prstGeom>
            <a:noFill/>
          </p:spPr>
          <p:txBody>
            <a:bodyPr wrap="square">
              <a:spAutoFit/>
            </a:bodyPr>
            <a:lstStyle/>
            <a:p>
              <a:r>
                <a:rPr lang="zh-CN" altLang="en-US" sz="1600" b="0" i="0" u="none" strike="noStrike" dirty="0">
                  <a:effectLst/>
                  <a:latin typeface="Microsoft YaHei" panose="020B0503020204020204" pitchFamily="34" charset="-122"/>
                  <a:ea typeface="Microsoft YaHei" panose="020B0503020204020204" pitchFamily="34" charset="-122"/>
                </a:rPr>
                <a:t>连接到数据源并断开与数据源的连接</a:t>
              </a:r>
              <a:endParaRPr lang="en-US" altLang="zh-CN" sz="1600" b="0" i="0" u="none" strike="noStrike" dirty="0">
                <a:effectLst/>
                <a:latin typeface="Microsoft YaHei" panose="020B0503020204020204" pitchFamily="34" charset="-122"/>
                <a:ea typeface="Microsoft YaHei" panose="020B0503020204020204" pitchFamily="34" charset="-122"/>
              </a:endParaRPr>
            </a:p>
            <a:p>
              <a:r>
                <a:rPr lang="zh-CN" altLang="en-US" sz="1600" dirty="0">
                  <a:latin typeface="Microsoft YaHei" panose="020B0503020204020204" pitchFamily="34" charset="-122"/>
                  <a:ea typeface="Microsoft YaHei" panose="020B0503020204020204" pitchFamily="34" charset="-122"/>
                </a:rPr>
                <a:t>将 </a:t>
              </a:r>
              <a:r>
                <a:rPr lang="en" altLang="zh-CN" sz="1600" dirty="0">
                  <a:latin typeface="Microsoft YaHei" panose="020B0503020204020204" pitchFamily="34" charset="-122"/>
                  <a:ea typeface="Microsoft YaHei" panose="020B0503020204020204" pitchFamily="34" charset="-122"/>
                </a:rPr>
                <a:t>SQL </a:t>
              </a:r>
              <a:r>
                <a:rPr lang="zh-CN" altLang="en-US" sz="1600" dirty="0">
                  <a:latin typeface="Microsoft YaHei" panose="020B0503020204020204" pitchFamily="34" charset="-122"/>
                  <a:ea typeface="Microsoft YaHei" panose="020B0503020204020204" pitchFamily="34" charset="-122"/>
                </a:rPr>
                <a:t>语句提交到数据源以供执行</a:t>
              </a:r>
              <a:endParaRPr lang="zh-CN" altLang="en-US" sz="1600" b="0" i="0" u="none" strike="noStrike" dirty="0">
                <a:effectLst/>
                <a:latin typeface="Microsoft YaHei" panose="020B0503020204020204" pitchFamily="34" charset="-122"/>
                <a:ea typeface="Microsoft YaHei" panose="020B0503020204020204" pitchFamily="34" charset="-122"/>
              </a:endParaRPr>
            </a:p>
          </p:txBody>
        </p:sp>
      </p:grpSp>
      <p:sp>
        <p:nvSpPr>
          <p:cNvPr id="43" name="矩形 42">
            <a:extLst>
              <a:ext uri="{FF2B5EF4-FFF2-40B4-BE49-F238E27FC236}">
                <a16:creationId xmlns:a16="http://schemas.microsoft.com/office/drawing/2014/main" id="{761C5411-B92B-520B-6966-D84A8642F8E7}"/>
              </a:ext>
            </a:extLst>
          </p:cNvPr>
          <p:cNvSpPr/>
          <p:nvPr/>
        </p:nvSpPr>
        <p:spPr bwMode="auto">
          <a:xfrm>
            <a:off x="6683486" y="1779783"/>
            <a:ext cx="5429856" cy="3429394"/>
          </a:xfrm>
          <a:prstGeom prst="rect">
            <a:avLst/>
          </a:prstGeom>
          <a:noFill/>
          <a:ln w="12700">
            <a:prstDash val="sysDash"/>
            <a:headEnd type="none" w="med" len="med"/>
            <a:tailEnd type="none" w="med" len="med"/>
          </a:ln>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Tree>
    <p:extLst>
      <p:ext uri="{BB962C8B-B14F-4D97-AF65-F5344CB8AC3E}">
        <p14:creationId xmlns:p14="http://schemas.microsoft.com/office/powerpoint/2010/main" val="18345467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9">
            <a:extLst>
              <a:ext uri="{FF2B5EF4-FFF2-40B4-BE49-F238E27FC236}">
                <a16:creationId xmlns:a16="http://schemas.microsoft.com/office/drawing/2014/main" id="{003226AC-6541-4649-B6AC-1E73BD4D9C4F}"/>
              </a:ext>
            </a:extLst>
          </p:cNvPr>
          <p:cNvSpPr/>
          <p:nvPr/>
        </p:nvSpPr>
        <p:spPr>
          <a:xfrm>
            <a:off x="277365" y="926306"/>
            <a:ext cx="12116021" cy="562213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灯片编号占位符 1">
            <a:extLst>
              <a:ext uri="{FF2B5EF4-FFF2-40B4-BE49-F238E27FC236}">
                <a16:creationId xmlns:a16="http://schemas.microsoft.com/office/drawing/2014/main" id="{3A4B6C91-9C84-7A35-E940-C3A862E6FD70}"/>
              </a:ext>
            </a:extLst>
          </p:cNvPr>
          <p:cNvSpPr>
            <a:spLocks noGrp="1"/>
          </p:cNvSpPr>
          <p:nvPr>
            <p:ph type="sldNum" sz="quarter" idx="10"/>
          </p:nvPr>
        </p:nvSpPr>
        <p:spPr/>
        <p:txBody>
          <a:bodyPr/>
          <a:lstStyle/>
          <a:p>
            <a:fld id="{87BBDC00-B9E2-4EFD-9306-2934E87247C6}" type="slidenum">
              <a:rPr lang="zh-CN" altLang="en-US" smtClean="0"/>
              <a:pPr/>
              <a:t>95</a:t>
            </a:fld>
            <a:endParaRPr lang="zh-CN" altLang="en-US"/>
          </a:p>
        </p:txBody>
      </p:sp>
      <p:sp>
        <p:nvSpPr>
          <p:cNvPr id="3" name="标题 2">
            <a:extLst>
              <a:ext uri="{FF2B5EF4-FFF2-40B4-BE49-F238E27FC236}">
                <a16:creationId xmlns:a16="http://schemas.microsoft.com/office/drawing/2014/main" id="{86230F86-40CF-23EA-016B-7B7694D759DC}"/>
              </a:ext>
            </a:extLst>
          </p:cNvPr>
          <p:cNvSpPr>
            <a:spLocks noGrp="1"/>
          </p:cNvSpPr>
          <p:nvPr>
            <p:ph type="title"/>
          </p:nvPr>
        </p:nvSpPr>
        <p:spPr/>
        <p:txBody>
          <a:bodyPr/>
          <a:lstStyle/>
          <a:p>
            <a:r>
              <a:rPr kumimoji="1" lang="en-US" altLang="zh-CN" dirty="0"/>
              <a:t>ODBC</a:t>
            </a:r>
            <a:endParaRPr kumimoji="1" lang="zh-CN" altLang="en-US" dirty="0"/>
          </a:p>
        </p:txBody>
      </p:sp>
      <p:sp>
        <p:nvSpPr>
          <p:cNvPr id="4" name="内容占位符 3">
            <a:extLst>
              <a:ext uri="{FF2B5EF4-FFF2-40B4-BE49-F238E27FC236}">
                <a16:creationId xmlns:a16="http://schemas.microsoft.com/office/drawing/2014/main" id="{F55134EC-8DA9-E6C2-C600-E4124AF7D4A3}"/>
              </a:ext>
            </a:extLst>
          </p:cNvPr>
          <p:cNvSpPr>
            <a:spLocks noGrp="1"/>
          </p:cNvSpPr>
          <p:nvPr>
            <p:ph idx="4294967295"/>
          </p:nvPr>
        </p:nvSpPr>
        <p:spPr>
          <a:xfrm>
            <a:off x="741042" y="926306"/>
            <a:ext cx="12052851" cy="5005387"/>
          </a:xfrm>
          <a:prstGeom prst="rect">
            <a:avLst/>
          </a:prstGeom>
        </p:spPr>
        <p:txBody>
          <a:bodyPr/>
          <a:lstStyle/>
          <a:p>
            <a:pPr marL="0" indent="0" latinLnBrk="1">
              <a:spcBef>
                <a:spcPts val="200"/>
              </a:spcBef>
              <a:spcAft>
                <a:spcPts val="200"/>
              </a:spcAft>
              <a:buNone/>
            </a:pP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SQLHENV </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henv</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007400"/>
                </a:solidFill>
                <a:effectLst/>
                <a:latin typeface="Courier New" panose="02070309020205020404" pitchFamily="49" charset="0"/>
                <a:ea typeface="宋体" panose="02010600030101010101" pitchFamily="2" charset="-122"/>
                <a:cs typeface="Huawei Sans"/>
              </a:rPr>
              <a:t>//</a:t>
            </a:r>
            <a:r>
              <a:rPr lang="zh-CN" altLang="zh-CN" sz="1600" kern="100" spc="-20" dirty="0">
                <a:solidFill>
                  <a:srgbClr val="007400"/>
                </a:solidFill>
                <a:effectLst/>
                <a:latin typeface="Courier New" panose="02070309020205020404" pitchFamily="49" charset="0"/>
                <a:ea typeface="宋体" panose="02010600030101010101" pitchFamily="2" charset="-122"/>
                <a:cs typeface="Huawei Sans"/>
              </a:rPr>
              <a:t>定义环境句柄</a:t>
            </a:r>
            <a:r>
              <a:rPr lang="zh-CN" altLang="en-US" sz="1600" kern="100" spc="-20" dirty="0">
                <a:solidFill>
                  <a:srgbClr val="007400"/>
                </a:solidFill>
                <a:effectLst/>
                <a:latin typeface="Courier New" panose="02070309020205020404" pitchFamily="49" charset="0"/>
                <a:ea typeface="宋体" panose="02010600030101010101" pitchFamily="2" charset="-122"/>
                <a:cs typeface="Huawei Sans"/>
              </a:rPr>
              <a:t>：设置当前程序的整体属性，如</a:t>
            </a:r>
            <a:r>
              <a:rPr lang="en" altLang="zh-CN" sz="1600" kern="100" spc="-20" dirty="0">
                <a:solidFill>
                  <a:srgbClr val="007400"/>
                </a:solidFill>
                <a:effectLst/>
                <a:latin typeface="Courier New" panose="02070309020205020404" pitchFamily="49" charset="0"/>
                <a:ea typeface="宋体" panose="02010600030101010101" pitchFamily="2" charset="-122"/>
                <a:cs typeface="Huawei Sans"/>
              </a:rPr>
              <a:t>ODBC</a:t>
            </a:r>
            <a:r>
              <a:rPr lang="zh-CN" altLang="en-US" sz="1600" kern="100" spc="-20" dirty="0">
                <a:solidFill>
                  <a:srgbClr val="007400"/>
                </a:solidFill>
                <a:effectLst/>
                <a:latin typeface="Courier New" panose="02070309020205020404" pitchFamily="49" charset="0"/>
                <a:ea typeface="宋体" panose="02010600030101010101" pitchFamily="2" charset="-122"/>
                <a:cs typeface="Huawei Sans"/>
              </a:rPr>
              <a:t>的版本，最大连接数等</a:t>
            </a:r>
            <a:endParaRPr lang="zh-CN" altLang="zh-CN" sz="1600" kern="100" spc="-20" dirty="0">
              <a:effectLst/>
              <a:latin typeface="Courier New" panose="02070309020205020404" pitchFamily="49" charset="0"/>
              <a:ea typeface="宋体" panose="02010600030101010101" pitchFamily="2" charset="-122"/>
              <a:cs typeface="Huawei Sans"/>
            </a:endParaRPr>
          </a:p>
          <a:p>
            <a:pPr marL="0" indent="0" latinLnBrk="1">
              <a:spcBef>
                <a:spcPts val="200"/>
              </a:spcBef>
              <a:spcAft>
                <a:spcPts val="200"/>
              </a:spcAft>
              <a:buNone/>
            </a:pP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SQLHDBC </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hdbc</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007400"/>
                </a:solidFill>
                <a:effectLst/>
                <a:latin typeface="Courier New" panose="02070309020205020404" pitchFamily="49" charset="0"/>
                <a:ea typeface="宋体" panose="02010600030101010101" pitchFamily="2" charset="-122"/>
                <a:cs typeface="Huawei Sans"/>
              </a:rPr>
              <a:t>//</a:t>
            </a:r>
            <a:r>
              <a:rPr lang="zh-CN" altLang="zh-CN" sz="1600" kern="100" spc="-20" dirty="0">
                <a:solidFill>
                  <a:srgbClr val="007400"/>
                </a:solidFill>
                <a:effectLst/>
                <a:latin typeface="Courier New" panose="02070309020205020404" pitchFamily="49" charset="0"/>
                <a:ea typeface="宋体" panose="02010600030101010101" pitchFamily="2" charset="-122"/>
                <a:cs typeface="Huawei Sans"/>
              </a:rPr>
              <a:t>定义连接句柄</a:t>
            </a:r>
            <a:r>
              <a:rPr lang="zh-CN" altLang="en-US" sz="1600" kern="100" spc="-20" dirty="0">
                <a:solidFill>
                  <a:srgbClr val="007400"/>
                </a:solidFill>
                <a:effectLst/>
                <a:latin typeface="Courier New" panose="02070309020205020404" pitchFamily="49" charset="0"/>
                <a:ea typeface="宋体" panose="02010600030101010101" pitchFamily="2" charset="-122"/>
                <a:cs typeface="Huawei Sans"/>
              </a:rPr>
              <a:t>：控制当前连接的属性，如事务自动提交、连接类型、隔离级别等</a:t>
            </a:r>
            <a:endParaRPr lang="zh-CN" altLang="zh-CN" sz="1600" kern="100" spc="-20" dirty="0">
              <a:effectLst/>
              <a:latin typeface="Courier New" panose="02070309020205020404" pitchFamily="49" charset="0"/>
              <a:ea typeface="宋体" panose="02010600030101010101" pitchFamily="2" charset="-122"/>
              <a:cs typeface="Huawei Sans"/>
            </a:endParaRPr>
          </a:p>
          <a:p>
            <a:pPr marL="0" indent="0" latinLnBrk="1">
              <a:spcBef>
                <a:spcPts val="200"/>
              </a:spcBef>
              <a:spcAft>
                <a:spcPts val="200"/>
              </a:spcAft>
              <a:buNone/>
            </a:pP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SQLHSTMT </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hstmt</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007400"/>
                </a:solidFill>
                <a:effectLst/>
                <a:latin typeface="Courier New" panose="02070309020205020404" pitchFamily="49" charset="0"/>
                <a:ea typeface="宋体" panose="02010600030101010101" pitchFamily="2" charset="-122"/>
                <a:cs typeface="Huawei Sans"/>
              </a:rPr>
              <a:t>//</a:t>
            </a:r>
            <a:r>
              <a:rPr lang="zh-CN" altLang="zh-CN" sz="1600" kern="100" spc="-20" dirty="0">
                <a:solidFill>
                  <a:srgbClr val="007400"/>
                </a:solidFill>
                <a:effectLst/>
                <a:latin typeface="Courier New" panose="02070309020205020404" pitchFamily="49" charset="0"/>
                <a:ea typeface="宋体" panose="02010600030101010101" pitchFamily="2" charset="-122"/>
                <a:cs typeface="Huawei Sans"/>
              </a:rPr>
              <a:t>定义语句句柄</a:t>
            </a:r>
            <a:r>
              <a:rPr lang="zh-CN" altLang="en-US" sz="1600" kern="100" spc="-20" dirty="0">
                <a:solidFill>
                  <a:srgbClr val="007400"/>
                </a:solidFill>
                <a:effectLst/>
                <a:latin typeface="Courier New" panose="02070309020205020404" pitchFamily="49" charset="0"/>
                <a:ea typeface="宋体" panose="02010600030101010101" pitchFamily="2" charset="-122"/>
                <a:cs typeface="Huawei Sans"/>
              </a:rPr>
              <a:t>：完成数据库对象及数据的操作</a:t>
            </a:r>
            <a:endParaRPr lang="zh-CN" altLang="zh-CN" sz="1600" kern="100" spc="-20" dirty="0">
              <a:effectLst/>
              <a:latin typeface="Courier New" panose="02070309020205020404" pitchFamily="49" charset="0"/>
              <a:ea typeface="宋体" panose="02010600030101010101" pitchFamily="2" charset="-122"/>
              <a:cs typeface="Huawei Sans"/>
            </a:endParaRPr>
          </a:p>
          <a:p>
            <a:pPr marL="0" indent="0" latinLnBrk="1">
              <a:spcBef>
                <a:spcPts val="200"/>
              </a:spcBef>
              <a:spcAft>
                <a:spcPts val="200"/>
              </a:spcAft>
              <a:buNone/>
            </a:pP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SQLRETURN ret=</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SQLAllocHandle</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(SQL_HANDLE_ENV, SQL_NULL_HANDLE, &amp;</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henv</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007400"/>
                </a:solidFill>
                <a:effectLst/>
                <a:latin typeface="Courier New" panose="02070309020205020404" pitchFamily="49" charset="0"/>
                <a:ea typeface="宋体" panose="02010600030101010101" pitchFamily="2" charset="-122"/>
                <a:cs typeface="Huawei Sans"/>
              </a:rPr>
              <a:t>//</a:t>
            </a:r>
            <a:r>
              <a:rPr lang="zh-CN" altLang="zh-CN" sz="1600" kern="100" spc="-20" dirty="0">
                <a:solidFill>
                  <a:srgbClr val="007400"/>
                </a:solidFill>
                <a:effectLst/>
                <a:latin typeface="Courier New" panose="02070309020205020404" pitchFamily="49" charset="0"/>
                <a:ea typeface="宋体" panose="02010600030101010101" pitchFamily="2" charset="-122"/>
                <a:cs typeface="Huawei Sans"/>
              </a:rPr>
              <a:t>分配环境句柄</a:t>
            </a:r>
            <a:endParaRPr lang="en-US" altLang="zh-CN" sz="1600" kern="100" spc="-20" dirty="0">
              <a:latin typeface="Courier New" panose="02070309020205020404" pitchFamily="49" charset="0"/>
              <a:ea typeface="宋体" panose="02010600030101010101" pitchFamily="2" charset="-122"/>
              <a:cs typeface="Huawei Sans"/>
            </a:endParaRPr>
          </a:p>
          <a:p>
            <a:pPr marL="0" indent="0" latinLnBrk="1">
              <a:spcBef>
                <a:spcPts val="200"/>
              </a:spcBef>
              <a:spcAft>
                <a:spcPts val="200"/>
              </a:spcAft>
              <a:buNone/>
            </a:pP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ret=</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SQLSetEnvAttr</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henv</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SQL_ATTR_ODBC_VERSION, (</a:t>
            </a:r>
            <a:r>
              <a:rPr lang="en-US" altLang="zh-CN" sz="1600" kern="100" spc="-20" dirty="0">
                <a:solidFill>
                  <a:srgbClr val="AA0D91"/>
                </a:solidFill>
                <a:effectLst/>
                <a:latin typeface="Courier New" panose="02070309020205020404" pitchFamily="49" charset="0"/>
                <a:ea typeface="宋体" panose="02010600030101010101" pitchFamily="2" charset="-122"/>
                <a:cs typeface="Huawei Sans"/>
              </a:rPr>
              <a:t>void</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*)SQL_OV_ODBC3, </a:t>
            </a:r>
            <a:r>
              <a:rPr lang="en-US" altLang="zh-CN" sz="1600" kern="100" spc="-20" dirty="0">
                <a:solidFill>
                  <a:srgbClr val="1C00CF"/>
                </a:solidFill>
                <a:effectLst/>
                <a:latin typeface="Courier New" panose="02070309020205020404" pitchFamily="49" charset="0"/>
                <a:ea typeface="宋体" panose="02010600030101010101" pitchFamily="2" charset="-122"/>
                <a:cs typeface="Huawei Sans"/>
              </a:rPr>
              <a:t>0</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a:t>
            </a:r>
            <a:r>
              <a:rPr lang="en-US" altLang="zh-CN" sz="1600" kern="100" spc="-20" dirty="0">
                <a:solidFill>
                  <a:srgbClr val="007400"/>
                </a:solidFill>
                <a:effectLst/>
                <a:latin typeface="Courier New" panose="02070309020205020404" pitchFamily="49" charset="0"/>
                <a:ea typeface="宋体" panose="02010600030101010101" pitchFamily="2" charset="-122"/>
                <a:cs typeface="Huawei Sans"/>
              </a:rPr>
              <a:t>//</a:t>
            </a:r>
            <a:r>
              <a:rPr lang="zh-CN" altLang="zh-CN" sz="1600" kern="100" spc="-20" dirty="0">
                <a:solidFill>
                  <a:srgbClr val="007400"/>
                </a:solidFill>
                <a:effectLst/>
                <a:latin typeface="Courier New" panose="02070309020205020404" pitchFamily="49" charset="0"/>
                <a:ea typeface="宋体" panose="02010600030101010101" pitchFamily="2" charset="-122"/>
                <a:cs typeface="Huawei Sans"/>
              </a:rPr>
              <a:t>设置</a:t>
            </a:r>
            <a:r>
              <a:rPr lang="en-US" altLang="zh-CN" sz="1600" kern="100" spc="-20" dirty="0">
                <a:solidFill>
                  <a:srgbClr val="007400"/>
                </a:solidFill>
                <a:effectLst/>
                <a:latin typeface="Courier New" panose="02070309020205020404" pitchFamily="49" charset="0"/>
                <a:ea typeface="宋体" panose="02010600030101010101" pitchFamily="2" charset="-122"/>
                <a:cs typeface="Huawei Sans"/>
              </a:rPr>
              <a:t>ODBC</a:t>
            </a:r>
            <a:r>
              <a:rPr lang="zh-CN" altLang="zh-CN" sz="1600" kern="100" spc="-20" dirty="0">
                <a:solidFill>
                  <a:srgbClr val="007400"/>
                </a:solidFill>
                <a:effectLst/>
                <a:latin typeface="Courier New" panose="02070309020205020404" pitchFamily="49" charset="0"/>
                <a:ea typeface="宋体" panose="02010600030101010101" pitchFamily="2" charset="-122"/>
                <a:cs typeface="Huawei Sans"/>
              </a:rPr>
              <a:t>环境属性</a:t>
            </a:r>
            <a:endParaRPr lang="zh-CN" altLang="zh-CN" sz="1600" kern="100" spc="-20" dirty="0">
              <a:effectLst/>
              <a:latin typeface="Courier New" panose="02070309020205020404" pitchFamily="49" charset="0"/>
              <a:ea typeface="宋体" panose="02010600030101010101" pitchFamily="2" charset="-122"/>
              <a:cs typeface="Huawei Sans"/>
            </a:endParaRPr>
          </a:p>
          <a:p>
            <a:pPr marL="0" indent="0" latinLnBrk="1">
              <a:spcBef>
                <a:spcPts val="200"/>
              </a:spcBef>
              <a:spcAft>
                <a:spcPts val="200"/>
              </a:spcAft>
              <a:buNone/>
            </a:pP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ret=</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SQLAllocHandle</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(SQL_HANDLE_DBC, </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henv</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&amp;</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hdbc</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007400"/>
                </a:solidFill>
                <a:effectLst/>
                <a:latin typeface="Courier New" panose="02070309020205020404" pitchFamily="49" charset="0"/>
                <a:ea typeface="宋体" panose="02010600030101010101" pitchFamily="2" charset="-122"/>
                <a:cs typeface="Huawei Sans"/>
              </a:rPr>
              <a:t>//</a:t>
            </a:r>
            <a:r>
              <a:rPr lang="zh-CN" altLang="zh-CN" sz="1600" kern="100" spc="-20" dirty="0">
                <a:solidFill>
                  <a:srgbClr val="007400"/>
                </a:solidFill>
                <a:effectLst/>
                <a:latin typeface="Courier New" panose="02070309020205020404" pitchFamily="49" charset="0"/>
                <a:ea typeface="宋体" panose="02010600030101010101" pitchFamily="2" charset="-122"/>
                <a:cs typeface="Huawei Sans"/>
              </a:rPr>
              <a:t>分配连接句柄</a:t>
            </a:r>
            <a:endParaRPr lang="en-US" altLang="zh-CN" sz="1600" kern="100" spc="-20" dirty="0">
              <a:latin typeface="Courier New" panose="02070309020205020404" pitchFamily="49" charset="0"/>
              <a:ea typeface="宋体" panose="02010600030101010101" pitchFamily="2" charset="-122"/>
              <a:cs typeface="Huawei Sans"/>
            </a:endParaRPr>
          </a:p>
          <a:p>
            <a:pPr marL="0" indent="0" latinLnBrk="1">
              <a:spcBef>
                <a:spcPts val="200"/>
              </a:spcBef>
              <a:spcAft>
                <a:spcPts val="200"/>
              </a:spcAft>
              <a:buNone/>
            </a:pP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ret=</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SQLConnect</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hdbc</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C41A16"/>
                </a:solidFill>
                <a:effectLst/>
                <a:latin typeface="Courier New" panose="02070309020205020404" pitchFamily="49" charset="0"/>
                <a:ea typeface="宋体" panose="02010600030101010101" pitchFamily="2" charset="-122"/>
                <a:cs typeface="Huawei Sans"/>
              </a:rPr>
              <a:t>”DB"</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SQL_NTS, </a:t>
            </a:r>
            <a:r>
              <a:rPr lang="en-US" altLang="zh-CN" sz="1600" kern="100" spc="-20" dirty="0">
                <a:solidFill>
                  <a:srgbClr val="C41A16"/>
                </a:solidFill>
                <a:effectLst/>
                <a:latin typeface="Courier New" panose="02070309020205020404" pitchFamily="49" charset="0"/>
                <a:ea typeface="宋体" panose="02010600030101010101" pitchFamily="2" charset="-122"/>
                <a:cs typeface="Huawei Sans"/>
              </a:rPr>
              <a:t>"root"</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SQL_NTS, </a:t>
            </a:r>
            <a:r>
              <a:rPr lang="en-US" altLang="zh-CN" sz="1600" kern="100" spc="-20" dirty="0">
                <a:solidFill>
                  <a:srgbClr val="C41A16"/>
                </a:solidFill>
                <a:effectLst/>
                <a:latin typeface="Courier New" panose="02070309020205020404" pitchFamily="49" charset="0"/>
                <a:ea typeface="宋体" panose="02010600030101010101" pitchFamily="2" charset="-122"/>
                <a:cs typeface="Huawei Sans"/>
              </a:rPr>
              <a:t>"123456"</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SQL_NTS); </a:t>
            </a:r>
            <a:endParaRPr lang="en-US" altLang="zh-CN" sz="1600" kern="100" spc="-20" dirty="0">
              <a:latin typeface="Courier New" panose="02070309020205020404" pitchFamily="49" charset="0"/>
              <a:ea typeface="宋体" panose="02010600030101010101" pitchFamily="2" charset="-122"/>
              <a:cs typeface="Huawei Sans"/>
            </a:endParaRPr>
          </a:p>
          <a:p>
            <a:pPr marL="0" indent="0" latinLnBrk="1">
              <a:spcBef>
                <a:spcPts val="200"/>
              </a:spcBef>
              <a:spcAft>
                <a:spcPts val="200"/>
              </a:spcAft>
              <a:buNone/>
            </a:pPr>
            <a:r>
              <a:rPr lang="en-US" altLang="zh-CN" sz="1600" kern="100" spc="-20" dirty="0">
                <a:solidFill>
                  <a:srgbClr val="AA0D91"/>
                </a:solidFill>
                <a:effectLst/>
                <a:latin typeface="Courier New" panose="02070309020205020404" pitchFamily="49" charset="0"/>
                <a:ea typeface="宋体" panose="02010600030101010101" pitchFamily="2" charset="-122"/>
                <a:cs typeface="Huawei Sans"/>
              </a:rPr>
              <a:t>if</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(SQL_SUCCEEDED(ret)){</a:t>
            </a:r>
          </a:p>
          <a:p>
            <a:pPr marL="0" indent="0" latinLnBrk="1">
              <a:spcBef>
                <a:spcPts val="200"/>
              </a:spcBef>
              <a:spcAft>
                <a:spcPts val="200"/>
              </a:spcAft>
              <a:buNone/>
            </a:pPr>
            <a:r>
              <a:rPr lang="zh-CN" altLang="en-US" sz="1600" kern="100" spc="-20" dirty="0">
                <a:solidFill>
                  <a:srgbClr val="000000"/>
                </a:solidFill>
                <a:latin typeface="Courier New" panose="02070309020205020404" pitchFamily="49" charset="0"/>
                <a:ea typeface="宋体" panose="02010600030101010101" pitchFamily="2" charset="-122"/>
                <a:cs typeface="Huawei Sans"/>
              </a:rPr>
              <a:t>  </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ret=</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SQLAllocHandle</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(SQL_HANDLE_STMT, </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hdbc</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&amp;</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hstmt</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007400"/>
                </a:solidFill>
                <a:effectLst/>
                <a:latin typeface="Courier New" panose="02070309020205020404" pitchFamily="49" charset="0"/>
                <a:ea typeface="宋体" panose="02010600030101010101" pitchFamily="2" charset="-122"/>
                <a:cs typeface="Huawei Sans"/>
              </a:rPr>
              <a:t>//</a:t>
            </a:r>
            <a:r>
              <a:rPr lang="zh-CN" altLang="zh-CN" sz="1600" kern="100" spc="-20" dirty="0">
                <a:solidFill>
                  <a:srgbClr val="007400"/>
                </a:solidFill>
                <a:effectLst/>
                <a:latin typeface="Courier New" panose="02070309020205020404" pitchFamily="49" charset="0"/>
                <a:ea typeface="宋体" panose="02010600030101010101" pitchFamily="2" charset="-122"/>
                <a:cs typeface="Huawei Sans"/>
              </a:rPr>
              <a:t>分配语句句柄</a:t>
            </a:r>
            <a:r>
              <a:rPr lang="zh-CN" altLang="en-US" sz="1600" kern="100" spc="-20" dirty="0">
                <a:latin typeface="Courier New" panose="02070309020205020404" pitchFamily="49" charset="0"/>
                <a:ea typeface="宋体" panose="02010600030101010101" pitchFamily="2" charset="-122"/>
                <a:cs typeface="Huawei Sans"/>
              </a:rPr>
              <a:t> </a:t>
            </a:r>
            <a:endParaRPr lang="en-US" altLang="zh-CN" sz="1600" kern="100" spc="-20" dirty="0">
              <a:latin typeface="Courier New" panose="02070309020205020404" pitchFamily="49" charset="0"/>
              <a:ea typeface="宋体" panose="02010600030101010101" pitchFamily="2" charset="-122"/>
              <a:cs typeface="Huawei Sans"/>
            </a:endParaRPr>
          </a:p>
          <a:p>
            <a:pPr marL="0" indent="0" latinLnBrk="1">
              <a:spcBef>
                <a:spcPts val="200"/>
              </a:spcBef>
              <a:spcAft>
                <a:spcPts val="200"/>
              </a:spcAft>
              <a:buNone/>
            </a:pPr>
            <a:r>
              <a:rPr lang="zh-CN" altLang="en-US" sz="1600" kern="100" spc="-20" dirty="0">
                <a:solidFill>
                  <a:srgbClr val="000000"/>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ret=</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SQLExecDirect</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hstmt</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C41A16"/>
                </a:solidFill>
                <a:effectLst/>
                <a:latin typeface="Courier New" panose="02070309020205020404" pitchFamily="49" charset="0"/>
                <a:ea typeface="宋体" panose="02010600030101010101" pitchFamily="2" charset="-122"/>
                <a:cs typeface="Huawei Sans"/>
              </a:rPr>
              <a:t>"SELECT * FROM Student WHERE Sage&gt;=18"</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SQL_NTS);</a:t>
            </a:r>
            <a:r>
              <a:rPr lang="en-US" altLang="zh-CN" sz="1600" kern="100" spc="-20" dirty="0">
                <a:solidFill>
                  <a:srgbClr val="007400"/>
                </a:solidFill>
                <a:effectLst/>
                <a:latin typeface="Courier New" panose="02070309020205020404" pitchFamily="49" charset="0"/>
                <a:ea typeface="宋体" panose="02010600030101010101" pitchFamily="2" charset="-122"/>
                <a:cs typeface="Huawei Sans"/>
              </a:rPr>
              <a:t>//</a:t>
            </a:r>
            <a:r>
              <a:rPr lang="zh-CN" altLang="zh-CN" sz="1600" kern="100" spc="-20" dirty="0">
                <a:solidFill>
                  <a:srgbClr val="007400"/>
                </a:solidFill>
                <a:effectLst/>
                <a:latin typeface="Courier New" panose="02070309020205020404" pitchFamily="49" charset="0"/>
                <a:ea typeface="宋体" panose="02010600030101010101" pitchFamily="2" charset="-122"/>
                <a:cs typeface="Huawei Sans"/>
              </a:rPr>
              <a:t>执行</a:t>
            </a:r>
            <a:r>
              <a:rPr lang="en-US" altLang="zh-CN" sz="1600" kern="100" spc="-20" dirty="0">
                <a:solidFill>
                  <a:srgbClr val="007400"/>
                </a:solidFill>
                <a:effectLst/>
                <a:latin typeface="Courier New" panose="02070309020205020404" pitchFamily="49" charset="0"/>
                <a:ea typeface="宋体" panose="02010600030101010101" pitchFamily="2" charset="-122"/>
                <a:cs typeface="Huawei Sans"/>
              </a:rPr>
              <a:t>SQL</a:t>
            </a:r>
            <a:r>
              <a:rPr lang="zh-CN" altLang="zh-CN" sz="1600" kern="100" spc="-20" dirty="0">
                <a:solidFill>
                  <a:srgbClr val="007400"/>
                </a:solidFill>
                <a:effectLst/>
                <a:latin typeface="Courier New" panose="02070309020205020404" pitchFamily="49" charset="0"/>
                <a:ea typeface="宋体" panose="02010600030101010101" pitchFamily="2" charset="-122"/>
                <a:cs typeface="Huawei Sans"/>
              </a:rPr>
              <a:t>查询</a:t>
            </a:r>
            <a:endParaRPr lang="zh-CN" altLang="zh-CN" sz="1600" kern="100" spc="-20" dirty="0">
              <a:effectLst/>
              <a:latin typeface="Courier New" panose="02070309020205020404" pitchFamily="49" charset="0"/>
              <a:ea typeface="宋体" panose="02010600030101010101" pitchFamily="2" charset="-122"/>
              <a:cs typeface="Huawei Sans"/>
            </a:endParaRPr>
          </a:p>
          <a:p>
            <a:pPr marL="0" indent="0" latinLnBrk="1">
              <a:spcBef>
                <a:spcPts val="200"/>
              </a:spcBef>
              <a:spcAft>
                <a:spcPts val="200"/>
              </a:spcAft>
              <a:buNone/>
            </a:pPr>
            <a:r>
              <a:rPr lang="zh-CN" altLang="en-US" sz="1600" kern="100" spc="-20" dirty="0">
                <a:solidFill>
                  <a:srgbClr val="000000"/>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SQLCHAR </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sno</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a:t>
            </a:r>
            <a:r>
              <a:rPr lang="en-US" altLang="zh-CN" sz="1600" kern="100" spc="-20" dirty="0">
                <a:solidFill>
                  <a:srgbClr val="1C00CF"/>
                </a:solidFill>
                <a:effectLst/>
                <a:latin typeface="Courier New" panose="02070309020205020404" pitchFamily="49" charset="0"/>
                <a:ea typeface="宋体" panose="02010600030101010101" pitchFamily="2" charset="-122"/>
                <a:cs typeface="Huawei Sans"/>
              </a:rPr>
              <a:t>10</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a:t>
            </a:r>
            <a:r>
              <a:rPr lang="zh-CN" altLang="en-US" sz="1600" kern="100" spc="-20" dirty="0">
                <a:latin typeface="Courier New" panose="02070309020205020404" pitchFamily="49" charset="0"/>
                <a:ea typeface="宋体" panose="02010600030101010101" pitchFamily="2" charset="-122"/>
                <a:cs typeface="Huawei Sans"/>
              </a:rPr>
              <a:t> </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SQLCHAR </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sname</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a:t>
            </a:r>
            <a:r>
              <a:rPr lang="en-US" altLang="zh-CN" sz="1600" kern="100" spc="-20" dirty="0">
                <a:solidFill>
                  <a:srgbClr val="1C00CF"/>
                </a:solidFill>
                <a:effectLst/>
                <a:latin typeface="Courier New" panose="02070309020205020404" pitchFamily="49" charset="0"/>
                <a:ea typeface="宋体" panose="02010600030101010101" pitchFamily="2" charset="-122"/>
                <a:cs typeface="Huawei Sans"/>
              </a:rPr>
              <a:t>10</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a:t>
            </a:r>
            <a:r>
              <a:rPr lang="zh-CN" altLang="en-US" sz="1600" kern="100" spc="-20" dirty="0">
                <a:latin typeface="Courier New" panose="02070309020205020404" pitchFamily="49" charset="0"/>
                <a:ea typeface="宋体" panose="02010600030101010101" pitchFamily="2" charset="-122"/>
                <a:cs typeface="Huawei Sans"/>
              </a:rPr>
              <a:t> </a:t>
            </a:r>
            <a:endParaRPr lang="en-US" altLang="zh-CN" sz="1600" kern="100" spc="-20" dirty="0">
              <a:latin typeface="Courier New" panose="02070309020205020404" pitchFamily="49" charset="0"/>
              <a:ea typeface="宋体" panose="02010600030101010101" pitchFamily="2" charset="-122"/>
              <a:cs typeface="Huawei Sans"/>
            </a:endParaRPr>
          </a:p>
          <a:p>
            <a:pPr marL="0" indent="0" latinLnBrk="1">
              <a:spcBef>
                <a:spcPts val="200"/>
              </a:spcBef>
              <a:spcAft>
                <a:spcPts val="200"/>
              </a:spcAft>
              <a:buNone/>
            </a:pPr>
            <a:r>
              <a:rPr lang="zh-CN" altLang="en-US" sz="1600" kern="100" spc="-20" dirty="0">
                <a:solidFill>
                  <a:srgbClr val="AA0D91"/>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AA0D91"/>
                </a:solidFill>
                <a:effectLst/>
                <a:latin typeface="Courier New" panose="02070309020205020404" pitchFamily="49" charset="0"/>
                <a:ea typeface="宋体" panose="02010600030101010101" pitchFamily="2" charset="-122"/>
                <a:cs typeface="Huawei Sans"/>
              </a:rPr>
              <a:t>while</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(SQL_SUCCEEDED(ret=</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SQLFetch</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hstmt</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007400"/>
                </a:solidFill>
                <a:effectLst/>
                <a:latin typeface="Courier New" panose="02070309020205020404" pitchFamily="49" charset="0"/>
                <a:ea typeface="宋体" panose="02010600030101010101" pitchFamily="2" charset="-122"/>
                <a:cs typeface="Huawei Sans"/>
              </a:rPr>
              <a:t>//</a:t>
            </a:r>
            <a:r>
              <a:rPr lang="zh-CN" altLang="zh-CN" sz="1600" kern="100" spc="-20" dirty="0">
                <a:solidFill>
                  <a:srgbClr val="007400"/>
                </a:solidFill>
                <a:effectLst/>
                <a:latin typeface="Courier New" panose="02070309020205020404" pitchFamily="49" charset="0"/>
                <a:ea typeface="宋体" panose="02010600030101010101" pitchFamily="2" charset="-122"/>
                <a:cs typeface="Huawei Sans"/>
              </a:rPr>
              <a:t>获取</a:t>
            </a:r>
            <a:r>
              <a:rPr lang="en-US" altLang="zh-CN" sz="1600" kern="100" spc="-20" dirty="0">
                <a:solidFill>
                  <a:srgbClr val="007400"/>
                </a:solidFill>
                <a:effectLst/>
                <a:latin typeface="Courier New" panose="02070309020205020404" pitchFamily="49" charset="0"/>
                <a:ea typeface="宋体" panose="02010600030101010101" pitchFamily="2" charset="-122"/>
                <a:cs typeface="Huawei Sans"/>
              </a:rPr>
              <a:t>SQL</a:t>
            </a:r>
            <a:r>
              <a:rPr lang="zh-CN" altLang="zh-CN" sz="1600" kern="100" spc="-20" dirty="0">
                <a:solidFill>
                  <a:srgbClr val="007400"/>
                </a:solidFill>
                <a:effectLst/>
                <a:latin typeface="Courier New" panose="02070309020205020404" pitchFamily="49" charset="0"/>
                <a:ea typeface="宋体" panose="02010600030101010101" pitchFamily="2" charset="-122"/>
                <a:cs typeface="Huawei Sans"/>
              </a:rPr>
              <a:t>查询结果中的一条记录</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a:t>
            </a:r>
            <a:endParaRPr lang="zh-CN" altLang="zh-CN" sz="1600" kern="100" spc="-20" dirty="0">
              <a:effectLst/>
              <a:latin typeface="Courier New" panose="02070309020205020404" pitchFamily="49" charset="0"/>
              <a:ea typeface="宋体" panose="02010600030101010101" pitchFamily="2" charset="-122"/>
              <a:cs typeface="Huawei Sans"/>
            </a:endParaRPr>
          </a:p>
          <a:p>
            <a:pPr marL="0" indent="0" latinLnBrk="1">
              <a:spcBef>
                <a:spcPts val="200"/>
              </a:spcBef>
              <a:spcAft>
                <a:spcPts val="200"/>
              </a:spcAft>
              <a:buNone/>
            </a:pP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007400"/>
                </a:solidFill>
                <a:effectLst/>
                <a:latin typeface="Courier New" panose="02070309020205020404" pitchFamily="49" charset="0"/>
                <a:ea typeface="宋体" panose="02010600030101010101" pitchFamily="2" charset="-122"/>
                <a:cs typeface="Huawei Sans"/>
              </a:rPr>
              <a:t>//</a:t>
            </a:r>
            <a:r>
              <a:rPr lang="zh-CN" altLang="zh-CN" sz="1600" kern="100" spc="-20" dirty="0">
                <a:solidFill>
                  <a:srgbClr val="007400"/>
                </a:solidFill>
                <a:effectLst/>
                <a:latin typeface="Courier New" panose="02070309020205020404" pitchFamily="49" charset="0"/>
                <a:ea typeface="宋体" panose="02010600030101010101" pitchFamily="2" charset="-122"/>
                <a:cs typeface="Huawei Sans"/>
              </a:rPr>
              <a:t>获取</a:t>
            </a:r>
            <a:r>
              <a:rPr lang="en-US" altLang="zh-CN" sz="1600" kern="100" spc="-20" dirty="0">
                <a:solidFill>
                  <a:srgbClr val="007400"/>
                </a:solidFill>
                <a:effectLst/>
                <a:latin typeface="Courier New" panose="02070309020205020404" pitchFamily="49" charset="0"/>
                <a:ea typeface="宋体" panose="02010600030101010101" pitchFamily="2" charset="-122"/>
                <a:cs typeface="Huawei Sans"/>
              </a:rPr>
              <a:t>SQL</a:t>
            </a:r>
            <a:r>
              <a:rPr lang="zh-CN" altLang="zh-CN" sz="1600" kern="100" spc="-20" dirty="0">
                <a:solidFill>
                  <a:srgbClr val="007400"/>
                </a:solidFill>
                <a:effectLst/>
                <a:latin typeface="Courier New" panose="02070309020205020404" pitchFamily="49" charset="0"/>
                <a:ea typeface="宋体" panose="02010600030101010101" pitchFamily="2" charset="-122"/>
                <a:cs typeface="Huawei Sans"/>
              </a:rPr>
              <a:t>查询结果中的一条记录的各个字段</a:t>
            </a:r>
            <a:endParaRPr lang="zh-CN" altLang="zh-CN" sz="1600" kern="100" spc="-20" dirty="0">
              <a:effectLst/>
              <a:latin typeface="Courier New" panose="02070309020205020404" pitchFamily="49" charset="0"/>
              <a:ea typeface="宋体" panose="02010600030101010101" pitchFamily="2" charset="-122"/>
              <a:cs typeface="Huawei Sans"/>
            </a:endParaRPr>
          </a:p>
          <a:p>
            <a:pPr marL="0" indent="0" latinLnBrk="1">
              <a:spcBef>
                <a:spcPts val="200"/>
              </a:spcBef>
              <a:spcAft>
                <a:spcPts val="200"/>
              </a:spcAft>
              <a:buNone/>
            </a:pP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ret=</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SQLGetData</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hstmt</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1C00CF"/>
                </a:solidFill>
                <a:effectLst/>
                <a:latin typeface="Courier New" panose="02070309020205020404" pitchFamily="49" charset="0"/>
                <a:ea typeface="宋体" panose="02010600030101010101" pitchFamily="2" charset="-122"/>
                <a:cs typeface="Huawei Sans"/>
              </a:rPr>
              <a:t>1</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SQL_C_CHAR, </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sno</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1C00CF"/>
                </a:solidFill>
                <a:effectLst/>
                <a:latin typeface="Courier New" panose="02070309020205020404" pitchFamily="49" charset="0"/>
                <a:ea typeface="宋体" panose="02010600030101010101" pitchFamily="2" charset="-122"/>
                <a:cs typeface="Huawei Sans"/>
              </a:rPr>
              <a:t>10</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AA0D91"/>
                </a:solidFill>
                <a:effectLst/>
                <a:latin typeface="Courier New" panose="02070309020205020404" pitchFamily="49" charset="0"/>
                <a:ea typeface="宋体" panose="02010600030101010101" pitchFamily="2" charset="-122"/>
                <a:cs typeface="Huawei Sans"/>
              </a:rPr>
              <a:t>NULL</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a:t>
            </a:r>
            <a:endParaRPr lang="zh-CN" altLang="zh-CN" sz="1600" kern="100" spc="-20" dirty="0">
              <a:effectLst/>
              <a:latin typeface="Courier New" panose="02070309020205020404" pitchFamily="49" charset="0"/>
              <a:ea typeface="宋体" panose="02010600030101010101" pitchFamily="2" charset="-122"/>
              <a:cs typeface="Huawei Sans"/>
            </a:endParaRPr>
          </a:p>
          <a:p>
            <a:pPr marL="0" indent="0" latinLnBrk="1">
              <a:spcBef>
                <a:spcPts val="200"/>
              </a:spcBef>
              <a:spcAft>
                <a:spcPts val="200"/>
              </a:spcAft>
              <a:buNone/>
            </a:pP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ret=</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SQLGetData</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hstmt</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1C00CF"/>
                </a:solidFill>
                <a:effectLst/>
                <a:latin typeface="Courier New" panose="02070309020205020404" pitchFamily="49" charset="0"/>
                <a:ea typeface="宋体" panose="02010600030101010101" pitchFamily="2" charset="-122"/>
                <a:cs typeface="Huawei Sans"/>
              </a:rPr>
              <a:t>2</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SQL_C_CHAR, </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sname</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1C00CF"/>
                </a:solidFill>
                <a:effectLst/>
                <a:latin typeface="Courier New" panose="02070309020205020404" pitchFamily="49" charset="0"/>
                <a:ea typeface="宋体" panose="02010600030101010101" pitchFamily="2" charset="-122"/>
                <a:cs typeface="Huawei Sans"/>
              </a:rPr>
              <a:t>10</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AA0D91"/>
                </a:solidFill>
                <a:effectLst/>
                <a:latin typeface="Courier New" panose="02070309020205020404" pitchFamily="49" charset="0"/>
                <a:ea typeface="宋体" panose="02010600030101010101" pitchFamily="2" charset="-122"/>
                <a:cs typeface="Huawei Sans"/>
              </a:rPr>
              <a:t>NULL</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a:t>
            </a:r>
            <a:r>
              <a:rPr lang="zh-CN" altLang="en-US" sz="1600" kern="100" spc="-20" dirty="0">
                <a:latin typeface="Courier New" panose="02070309020205020404" pitchFamily="49" charset="0"/>
                <a:ea typeface="宋体" panose="02010600030101010101" pitchFamily="2" charset="-122"/>
                <a:cs typeface="Huawei Sans"/>
              </a:rPr>
              <a:t> </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a:t>
            </a:r>
            <a:r>
              <a:rPr lang="en-US" altLang="zh-CN" sz="1600" kern="100" spc="-20" dirty="0">
                <a:solidFill>
                  <a:srgbClr val="000000"/>
                </a:solidFill>
                <a:latin typeface="Courier New" panose="02070309020205020404" pitchFamily="49" charset="0"/>
                <a:ea typeface="宋体" panose="02010600030101010101" pitchFamily="2" charset="-122"/>
                <a:cs typeface="Huawei Sans"/>
              </a:rPr>
              <a:t>}</a:t>
            </a:r>
            <a:endParaRPr lang="zh-CN" altLang="zh-CN" sz="1600" kern="100" spc="-20" dirty="0">
              <a:effectLst/>
              <a:latin typeface="Courier New" panose="02070309020205020404" pitchFamily="49" charset="0"/>
              <a:ea typeface="宋体" panose="02010600030101010101" pitchFamily="2" charset="-122"/>
              <a:cs typeface="Huawei Sans"/>
            </a:endParaRPr>
          </a:p>
          <a:p>
            <a:pPr marL="0" indent="0" latinLnBrk="1">
              <a:spcBef>
                <a:spcPts val="200"/>
              </a:spcBef>
              <a:spcAft>
                <a:spcPts val="200"/>
              </a:spcAft>
              <a:buNone/>
            </a:pP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SQLFreeHandle</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(SQL_HANDLE_STMT, </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hstmt</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007400"/>
                </a:solidFill>
                <a:effectLst/>
                <a:latin typeface="Courier New" panose="02070309020205020404" pitchFamily="49" charset="0"/>
                <a:ea typeface="宋体" panose="02010600030101010101" pitchFamily="2" charset="-122"/>
                <a:cs typeface="Huawei Sans"/>
              </a:rPr>
              <a:t>//</a:t>
            </a:r>
            <a:r>
              <a:rPr lang="zh-CN" altLang="zh-CN" sz="1600" kern="100" spc="-20" dirty="0">
                <a:solidFill>
                  <a:srgbClr val="007400"/>
                </a:solidFill>
                <a:effectLst/>
                <a:latin typeface="Courier New" panose="02070309020205020404" pitchFamily="49" charset="0"/>
                <a:ea typeface="宋体" panose="02010600030101010101" pitchFamily="2" charset="-122"/>
                <a:cs typeface="Huawei Sans"/>
              </a:rPr>
              <a:t>释放语句句柄</a:t>
            </a:r>
            <a:endParaRPr lang="zh-CN" altLang="zh-CN" sz="1600" kern="100" spc="-20" dirty="0">
              <a:effectLst/>
              <a:latin typeface="Courier New" panose="02070309020205020404" pitchFamily="49" charset="0"/>
              <a:ea typeface="宋体" panose="02010600030101010101" pitchFamily="2" charset="-122"/>
              <a:cs typeface="Huawei Sans"/>
            </a:endParaRPr>
          </a:p>
          <a:p>
            <a:pPr marL="0" indent="0" latinLnBrk="1">
              <a:spcBef>
                <a:spcPts val="200"/>
              </a:spcBef>
              <a:spcAft>
                <a:spcPts val="200"/>
              </a:spcAft>
              <a:buNone/>
            </a:pP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SQLDisconnect</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hdbc</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007400"/>
                </a:solidFill>
                <a:effectLst/>
                <a:latin typeface="Courier New" panose="02070309020205020404" pitchFamily="49" charset="0"/>
                <a:ea typeface="宋体" panose="02010600030101010101" pitchFamily="2" charset="-122"/>
                <a:cs typeface="Huawei Sans"/>
              </a:rPr>
              <a:t>//</a:t>
            </a:r>
            <a:r>
              <a:rPr lang="zh-CN" altLang="zh-CN" sz="1600" kern="100" spc="-20" dirty="0">
                <a:solidFill>
                  <a:srgbClr val="007400"/>
                </a:solidFill>
                <a:effectLst/>
                <a:latin typeface="Courier New" panose="02070309020205020404" pitchFamily="49" charset="0"/>
                <a:ea typeface="宋体" panose="02010600030101010101" pitchFamily="2" charset="-122"/>
                <a:cs typeface="Huawei Sans"/>
              </a:rPr>
              <a:t>关闭连接</a:t>
            </a:r>
            <a:endParaRPr lang="zh-CN" altLang="zh-CN" sz="1600" kern="100" spc="-20" dirty="0">
              <a:effectLst/>
              <a:latin typeface="Courier New" panose="02070309020205020404" pitchFamily="49" charset="0"/>
              <a:ea typeface="宋体" panose="02010600030101010101" pitchFamily="2" charset="-122"/>
              <a:cs typeface="Huawei Sans"/>
            </a:endParaRPr>
          </a:p>
          <a:p>
            <a:pPr marL="0" indent="0" latinLnBrk="1">
              <a:spcBef>
                <a:spcPts val="200"/>
              </a:spcBef>
              <a:spcAft>
                <a:spcPts val="200"/>
              </a:spcAft>
              <a:buNone/>
            </a:pP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SQLFreeHandle</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(SQL_HANDLE_DBC, </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hdbc</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007400"/>
                </a:solidFill>
                <a:effectLst/>
                <a:latin typeface="Courier New" panose="02070309020205020404" pitchFamily="49" charset="0"/>
                <a:ea typeface="宋体" panose="02010600030101010101" pitchFamily="2" charset="-122"/>
                <a:cs typeface="Huawei Sans"/>
              </a:rPr>
              <a:t>//</a:t>
            </a:r>
            <a:r>
              <a:rPr lang="zh-CN" altLang="zh-CN" sz="1600" kern="100" spc="-20" dirty="0">
                <a:solidFill>
                  <a:srgbClr val="007400"/>
                </a:solidFill>
                <a:effectLst/>
                <a:latin typeface="Courier New" panose="02070309020205020404" pitchFamily="49" charset="0"/>
                <a:ea typeface="宋体" panose="02010600030101010101" pitchFamily="2" charset="-122"/>
                <a:cs typeface="Huawei Sans"/>
              </a:rPr>
              <a:t>释放连接句柄</a:t>
            </a:r>
            <a:endParaRPr lang="zh-CN" altLang="zh-CN" sz="1600" kern="100" spc="-20" dirty="0">
              <a:effectLst/>
              <a:latin typeface="Courier New" panose="02070309020205020404" pitchFamily="49" charset="0"/>
              <a:ea typeface="宋体" panose="02010600030101010101" pitchFamily="2" charset="-122"/>
              <a:cs typeface="Huawei Sans"/>
            </a:endParaRPr>
          </a:p>
          <a:p>
            <a:pPr marL="0" indent="0" latinLnBrk="1">
              <a:spcBef>
                <a:spcPts val="200"/>
              </a:spcBef>
              <a:spcAft>
                <a:spcPts val="200"/>
              </a:spcAft>
              <a:buNone/>
            </a:pP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SQLFreeHandle</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(SQL_HANDLE_ENV, </a:t>
            </a:r>
            <a:r>
              <a:rPr lang="en-US" altLang="zh-CN" sz="1600" kern="100" spc="-20" dirty="0" err="1">
                <a:solidFill>
                  <a:srgbClr val="000000"/>
                </a:solidFill>
                <a:effectLst/>
                <a:latin typeface="Courier New" panose="02070309020205020404" pitchFamily="49" charset="0"/>
                <a:ea typeface="宋体" panose="02010600030101010101" pitchFamily="2" charset="-122"/>
                <a:cs typeface="Huawei Sans"/>
              </a:rPr>
              <a:t>henv</a:t>
            </a:r>
            <a:r>
              <a:rPr lang="en-US" altLang="zh-CN" sz="1600" kern="100" spc="-20" dirty="0">
                <a:solidFill>
                  <a:srgbClr val="000000"/>
                </a:solidFill>
                <a:effectLst/>
                <a:latin typeface="Courier New" panose="02070309020205020404" pitchFamily="49" charset="0"/>
                <a:ea typeface="宋体" panose="02010600030101010101" pitchFamily="2" charset="-122"/>
                <a:cs typeface="Huawei Sans"/>
              </a:rPr>
              <a:t>);    </a:t>
            </a:r>
            <a:r>
              <a:rPr lang="en-US" altLang="zh-CN" sz="1600" kern="100" spc="-20" dirty="0">
                <a:solidFill>
                  <a:srgbClr val="007400"/>
                </a:solidFill>
                <a:effectLst/>
                <a:latin typeface="Courier New" panose="02070309020205020404" pitchFamily="49" charset="0"/>
                <a:ea typeface="宋体" panose="02010600030101010101" pitchFamily="2" charset="-122"/>
                <a:cs typeface="Huawei Sans"/>
              </a:rPr>
              <a:t>//</a:t>
            </a:r>
            <a:r>
              <a:rPr lang="zh-CN" altLang="zh-CN" sz="1600" kern="100" spc="-20" dirty="0">
                <a:solidFill>
                  <a:srgbClr val="007400"/>
                </a:solidFill>
                <a:effectLst/>
                <a:latin typeface="Courier New" panose="02070309020205020404" pitchFamily="49" charset="0"/>
                <a:ea typeface="宋体" panose="02010600030101010101" pitchFamily="2" charset="-122"/>
                <a:cs typeface="Huawei Sans"/>
              </a:rPr>
              <a:t>释放环境句柄</a:t>
            </a:r>
            <a:endParaRPr kumimoji="1" lang="zh-CN" altLang="en-US" sz="2800" dirty="0"/>
          </a:p>
        </p:txBody>
      </p:sp>
      <p:sp>
        <p:nvSpPr>
          <p:cNvPr id="5" name="页脚占位符 4">
            <a:extLst>
              <a:ext uri="{FF2B5EF4-FFF2-40B4-BE49-F238E27FC236}">
                <a16:creationId xmlns:a16="http://schemas.microsoft.com/office/drawing/2014/main" id="{99D74D5F-6E0C-6010-6AF2-B49E9F88C513}"/>
              </a:ext>
            </a:extLst>
          </p:cNvPr>
          <p:cNvSpPr>
            <a:spLocks noGrp="1"/>
          </p:cNvSpPr>
          <p:nvPr>
            <p:ph type="ftr" sz="quarter" idx="3"/>
          </p:nvPr>
        </p:nvSpPr>
        <p:spPr/>
        <p:txBody>
          <a:bodyPr/>
          <a:lstStyle/>
          <a:p>
            <a:pPr>
              <a:defRPr/>
            </a:pPr>
            <a:r>
              <a:rPr lang="zh-CN" altLang="en-US"/>
              <a:t>数据库系统</a:t>
            </a:r>
            <a:r>
              <a:rPr lang="en-US" altLang="zh-CN"/>
              <a:t>—</a:t>
            </a:r>
            <a:r>
              <a:rPr lang="en" altLang="zh-CN"/>
              <a:t>SQL</a:t>
            </a:r>
            <a:endParaRPr lang="en-US" altLang="zh-CN" sz="1200" dirty="0"/>
          </a:p>
        </p:txBody>
      </p:sp>
    </p:spTree>
    <p:extLst>
      <p:ext uri="{BB962C8B-B14F-4D97-AF65-F5344CB8AC3E}">
        <p14:creationId xmlns:p14="http://schemas.microsoft.com/office/powerpoint/2010/main" val="21389576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B817B8D-1A56-BAE0-918E-4D92CF38EF23}"/>
              </a:ext>
            </a:extLst>
          </p:cNvPr>
          <p:cNvSpPr>
            <a:spLocks noGrp="1"/>
          </p:cNvSpPr>
          <p:nvPr>
            <p:ph type="sldNum" sz="quarter" idx="10"/>
          </p:nvPr>
        </p:nvSpPr>
        <p:spPr/>
        <p:txBody>
          <a:bodyPr/>
          <a:lstStyle/>
          <a:p>
            <a:fld id="{87BBDC00-B9E2-4EFD-9306-2934E87247C6}" type="slidenum">
              <a:rPr lang="zh-CN" altLang="en-US" smtClean="0"/>
              <a:pPr/>
              <a:t>96</a:t>
            </a:fld>
            <a:endParaRPr lang="zh-CN" altLang="en-US"/>
          </a:p>
        </p:txBody>
      </p:sp>
      <p:sp>
        <p:nvSpPr>
          <p:cNvPr id="3" name="标题 2">
            <a:extLst>
              <a:ext uri="{FF2B5EF4-FFF2-40B4-BE49-F238E27FC236}">
                <a16:creationId xmlns:a16="http://schemas.microsoft.com/office/drawing/2014/main" id="{C0F99ABF-B5DD-F492-8AD5-3A0BE5B60737}"/>
              </a:ext>
            </a:extLst>
          </p:cNvPr>
          <p:cNvSpPr>
            <a:spLocks noGrp="1"/>
          </p:cNvSpPr>
          <p:nvPr>
            <p:ph type="title"/>
          </p:nvPr>
        </p:nvSpPr>
        <p:spPr/>
        <p:txBody>
          <a:bodyPr/>
          <a:lstStyle/>
          <a:p>
            <a:r>
              <a:rPr kumimoji="1" lang="zh-CN" altLang="en-US" dirty="0"/>
              <a:t>事务控制</a:t>
            </a:r>
          </a:p>
        </p:txBody>
      </p:sp>
      <p:sp>
        <p:nvSpPr>
          <p:cNvPr id="4" name="页脚占位符 3">
            <a:extLst>
              <a:ext uri="{FF2B5EF4-FFF2-40B4-BE49-F238E27FC236}">
                <a16:creationId xmlns:a16="http://schemas.microsoft.com/office/drawing/2014/main" id="{92F5AD8F-F5EA-DA8A-5BE1-EE5838E86BE6}"/>
              </a:ext>
            </a:extLst>
          </p:cNvPr>
          <p:cNvSpPr>
            <a:spLocks noGrp="1"/>
          </p:cNvSpPr>
          <p:nvPr>
            <p:ph type="ftr" sz="quarter" idx="3"/>
          </p:nvPr>
        </p:nvSpPr>
        <p:spPr/>
        <p:txBody>
          <a:bodyPr/>
          <a:lstStyle/>
          <a:p>
            <a:pPr>
              <a:defRPr/>
            </a:pPr>
            <a:r>
              <a:rPr lang="zh-CN" altLang="en-US"/>
              <a:t>数据库系统</a:t>
            </a:r>
            <a:r>
              <a:rPr lang="en-US" altLang="zh-CN"/>
              <a:t>—</a:t>
            </a:r>
            <a:r>
              <a:rPr lang="en" altLang="zh-CN"/>
              <a:t>SQL</a:t>
            </a:r>
            <a:endParaRPr lang="en-US" altLang="zh-CN" sz="1200" dirty="0"/>
          </a:p>
        </p:txBody>
      </p:sp>
      <p:sp>
        <p:nvSpPr>
          <p:cNvPr id="5" name="文本框 4">
            <a:extLst>
              <a:ext uri="{FF2B5EF4-FFF2-40B4-BE49-F238E27FC236}">
                <a16:creationId xmlns:a16="http://schemas.microsoft.com/office/drawing/2014/main" id="{7FEAF21A-44C5-4527-DF78-C26D782589B2}"/>
              </a:ext>
            </a:extLst>
          </p:cNvPr>
          <p:cNvSpPr txBox="1"/>
          <p:nvPr/>
        </p:nvSpPr>
        <p:spPr>
          <a:xfrm>
            <a:off x="481360" y="1136181"/>
            <a:ext cx="11229278" cy="5013039"/>
          </a:xfrm>
          <a:prstGeom prst="rect">
            <a:avLst/>
          </a:prstGeom>
          <a:noFill/>
        </p:spPr>
        <p:txBody>
          <a:bodyPr wrap="square" rtlCol="0">
            <a:spAutoFit/>
          </a:bodyPr>
          <a:lstStyle/>
          <a:p>
            <a:pPr marL="342900" indent="-342900" algn="l">
              <a:lnSpc>
                <a:spcPct val="150000"/>
              </a:lnSpc>
              <a:buFont typeface="Wingdings" pitchFamily="2" charset="2"/>
              <a:buChar char="l"/>
            </a:pPr>
            <a:r>
              <a:rPr lang="zh-CN" altLang="en-US" sz="2400" b="0" i="0" u="none" strike="noStrike" dirty="0">
                <a:solidFill>
                  <a:srgbClr val="444444"/>
                </a:solidFill>
                <a:effectLst/>
                <a:latin typeface="Microsoft YaHei" panose="020B0503020204020204" pitchFamily="34" charset="-122"/>
                <a:ea typeface="Microsoft YaHei" panose="020B0503020204020204" pitchFamily="34" charset="-122"/>
              </a:rPr>
              <a:t>开始事务：</a:t>
            </a:r>
            <a:r>
              <a:rPr lang="en" altLang="zh-CN" sz="2400" b="0" i="0" u="none" strike="noStrike" dirty="0">
                <a:solidFill>
                  <a:srgbClr val="444444"/>
                </a:solidFill>
                <a:effectLst/>
                <a:latin typeface="Microsoft YaHei" panose="020B0503020204020204" pitchFamily="34" charset="-122"/>
                <a:ea typeface="Microsoft YaHei" panose="020B0503020204020204" pitchFamily="34" charset="-122"/>
              </a:rPr>
              <a:t>START TRANSACTION</a:t>
            </a:r>
            <a:endParaRPr lang="zh-CN" altLang="en-US" sz="2400" b="0" i="0" u="none" strike="noStrike" dirty="0">
              <a:solidFill>
                <a:srgbClr val="444444"/>
              </a:solidFill>
              <a:effectLst/>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lang="zh-CN" altLang="en-US" sz="2400" b="0" i="0" u="none" strike="noStrike" dirty="0">
                <a:solidFill>
                  <a:srgbClr val="444444"/>
                </a:solidFill>
                <a:effectLst/>
                <a:latin typeface="Microsoft YaHei" panose="020B0503020204020204" pitchFamily="34" charset="-122"/>
                <a:ea typeface="Microsoft YaHei" panose="020B0503020204020204" pitchFamily="34" charset="-122"/>
              </a:rPr>
              <a:t>提交事务：</a:t>
            </a:r>
            <a:r>
              <a:rPr lang="en" altLang="zh-CN" sz="2400" b="0" i="0" u="none" strike="noStrike" dirty="0">
                <a:solidFill>
                  <a:srgbClr val="444444"/>
                </a:solidFill>
                <a:effectLst/>
                <a:latin typeface="Microsoft YaHei" panose="020B0503020204020204" pitchFamily="34" charset="-122"/>
                <a:ea typeface="Microsoft YaHei" panose="020B0503020204020204" pitchFamily="34" charset="-122"/>
              </a:rPr>
              <a:t>COMMIT</a:t>
            </a:r>
            <a:endParaRPr lang="zh-CN" altLang="en-US" sz="2400" b="0" i="0" u="none" strike="noStrike" dirty="0">
              <a:solidFill>
                <a:srgbClr val="444444"/>
              </a:solidFill>
              <a:effectLst/>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lang="zh-CN" altLang="en-US" sz="2400" b="0" i="0" u="none" strike="noStrike" dirty="0">
                <a:solidFill>
                  <a:srgbClr val="444444"/>
                </a:solidFill>
                <a:effectLst/>
                <a:latin typeface="Microsoft YaHei" panose="020B0503020204020204" pitchFamily="34" charset="-122"/>
                <a:ea typeface="Microsoft YaHei" panose="020B0503020204020204" pitchFamily="34" charset="-122"/>
              </a:rPr>
              <a:t>回滚事务：</a:t>
            </a:r>
            <a:r>
              <a:rPr lang="en" altLang="zh-CN" sz="2400" b="0" i="0" u="none" strike="noStrike" dirty="0">
                <a:solidFill>
                  <a:srgbClr val="444444"/>
                </a:solidFill>
                <a:effectLst/>
                <a:latin typeface="Microsoft YaHei" panose="020B0503020204020204" pitchFamily="34" charset="-122"/>
                <a:ea typeface="Microsoft YaHei" panose="020B0503020204020204" pitchFamily="34" charset="-122"/>
              </a:rPr>
              <a:t>ROLLBACK</a:t>
            </a:r>
            <a:r>
              <a:rPr lang="en-US" altLang="zh-CN" sz="2400" dirty="0">
                <a:solidFill>
                  <a:srgbClr val="444444"/>
                </a:solidFill>
                <a:latin typeface="Microsoft YaHei" panose="020B0503020204020204" pitchFamily="34" charset="-122"/>
                <a:ea typeface="Microsoft YaHei" panose="020B0503020204020204" pitchFamily="34" charset="-122"/>
              </a:rPr>
              <a:t>/ABORT</a:t>
            </a:r>
            <a:endParaRPr lang="zh-CN" altLang="en-US" sz="2400" b="0" i="0" u="none" strike="noStrike" dirty="0">
              <a:solidFill>
                <a:srgbClr val="444444"/>
              </a:solidFill>
              <a:effectLst/>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lang="zh-CN" altLang="en-US" sz="2400" b="0" i="0" u="none" strike="noStrike" dirty="0">
                <a:solidFill>
                  <a:srgbClr val="444444"/>
                </a:solidFill>
                <a:effectLst/>
                <a:latin typeface="Microsoft YaHei" panose="020B0503020204020204" pitchFamily="34" charset="-122"/>
                <a:ea typeface="Microsoft YaHei" panose="020B0503020204020204" pitchFamily="34" charset="-122"/>
              </a:rPr>
              <a:t>在事务内部设置回滚标记点</a:t>
            </a:r>
            <a:r>
              <a:rPr lang="en-US" altLang="zh-CN" sz="2400" b="0" i="0" u="none" strike="noStrike" dirty="0">
                <a:solidFill>
                  <a:srgbClr val="444444"/>
                </a:solidFill>
                <a:effectLst/>
                <a:latin typeface="Microsoft YaHei" panose="020B0503020204020204" pitchFamily="34" charset="-122"/>
                <a:ea typeface="Microsoft YaHei" panose="020B0503020204020204" pitchFamily="34" charset="-122"/>
              </a:rPr>
              <a:t>:</a:t>
            </a:r>
            <a:r>
              <a:rPr lang="zh-CN" altLang="en-US" sz="2400" b="0" i="0" u="none" strike="noStrike" dirty="0">
                <a:solidFill>
                  <a:srgbClr val="444444"/>
                </a:solidFill>
                <a:effectLst/>
                <a:latin typeface="Microsoft YaHei" panose="020B0503020204020204" pitchFamily="34" charset="-122"/>
                <a:ea typeface="Microsoft YaHei" panose="020B0503020204020204" pitchFamily="34" charset="-122"/>
              </a:rPr>
              <a:t> </a:t>
            </a:r>
            <a:r>
              <a:rPr lang="en" altLang="zh-CN" sz="2400" b="0" i="0" u="none" strike="noStrike" dirty="0">
                <a:solidFill>
                  <a:srgbClr val="444444"/>
                </a:solidFill>
                <a:effectLst/>
                <a:latin typeface="Microsoft YaHei" panose="020B0503020204020204" pitchFamily="34" charset="-122"/>
                <a:ea typeface="Microsoft YaHei" panose="020B0503020204020204" pitchFamily="34" charset="-122"/>
              </a:rPr>
              <a:t>SAVEPOINT</a:t>
            </a:r>
            <a:r>
              <a:rPr lang="zh-CN" altLang="en-US" sz="2400" b="0" i="0" u="none" strike="noStrike" dirty="0">
                <a:solidFill>
                  <a:srgbClr val="444444"/>
                </a:solidFill>
                <a:effectLst/>
                <a:latin typeface="Microsoft YaHei" panose="020B0503020204020204" pitchFamily="34" charset="-122"/>
                <a:ea typeface="Microsoft YaHei" panose="020B0503020204020204" pitchFamily="34" charset="-122"/>
              </a:rPr>
              <a:t> </a:t>
            </a:r>
            <a:r>
              <a:rPr lang="en-US" altLang="zh-CN" sz="2400" b="0" i="0" u="none" strike="noStrike" dirty="0">
                <a:solidFill>
                  <a:srgbClr val="444444"/>
                </a:solidFill>
                <a:effectLst/>
                <a:latin typeface="Microsoft YaHei" panose="020B0503020204020204" pitchFamily="34" charset="-122"/>
                <a:ea typeface="Microsoft YaHei" panose="020B0503020204020204" pitchFamily="34" charset="-122"/>
              </a:rPr>
              <a:t>s</a:t>
            </a:r>
            <a:r>
              <a:rPr lang="en" altLang="zh-CN" sz="2400" b="0" i="0" u="none" strike="noStrike" dirty="0" err="1">
                <a:solidFill>
                  <a:srgbClr val="444444"/>
                </a:solidFill>
                <a:effectLst/>
                <a:latin typeface="Microsoft YaHei" panose="020B0503020204020204" pitchFamily="34" charset="-122"/>
                <a:ea typeface="Microsoft YaHei" panose="020B0503020204020204" pitchFamily="34" charset="-122"/>
              </a:rPr>
              <a:t>p_name</a:t>
            </a:r>
            <a:endParaRPr lang="zh-CN" altLang="en-US" sz="2400" b="0" i="0" u="none" strike="noStrike" dirty="0">
              <a:solidFill>
                <a:srgbClr val="444444"/>
              </a:solidFill>
              <a:effectLst/>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lang="zh-CN" altLang="en-US" sz="2400" b="0" i="0" u="none" strike="noStrike" dirty="0">
                <a:solidFill>
                  <a:srgbClr val="444444"/>
                </a:solidFill>
                <a:effectLst/>
                <a:latin typeface="Microsoft YaHei" panose="020B0503020204020204" pitchFamily="34" charset="-122"/>
                <a:ea typeface="Microsoft YaHei" panose="020B0503020204020204" pitchFamily="34" charset="-122"/>
              </a:rPr>
              <a:t>删除回滚标记点</a:t>
            </a:r>
            <a:r>
              <a:rPr lang="en-US" altLang="zh-CN" sz="2400" b="0" i="0" u="none" strike="noStrike" dirty="0">
                <a:solidFill>
                  <a:srgbClr val="444444"/>
                </a:solidFill>
                <a:effectLst/>
                <a:latin typeface="Microsoft YaHei" panose="020B0503020204020204" pitchFamily="34" charset="-122"/>
                <a:ea typeface="Microsoft YaHei" panose="020B0503020204020204" pitchFamily="34" charset="-122"/>
              </a:rPr>
              <a:t>:</a:t>
            </a:r>
            <a:r>
              <a:rPr lang="zh-CN" altLang="en-US" sz="2400" b="0" i="0" u="none" strike="noStrike" dirty="0">
                <a:solidFill>
                  <a:srgbClr val="444444"/>
                </a:solidFill>
                <a:effectLst/>
                <a:latin typeface="Microsoft YaHei" panose="020B0503020204020204" pitchFamily="34" charset="-122"/>
                <a:ea typeface="Microsoft YaHei" panose="020B0503020204020204" pitchFamily="34" charset="-122"/>
              </a:rPr>
              <a:t> </a:t>
            </a:r>
            <a:r>
              <a:rPr lang="en" altLang="zh-CN" sz="2400" b="0" i="0" u="none" strike="noStrike" dirty="0">
                <a:solidFill>
                  <a:srgbClr val="444444"/>
                </a:solidFill>
                <a:effectLst/>
                <a:latin typeface="Microsoft YaHei" panose="020B0503020204020204" pitchFamily="34" charset="-122"/>
                <a:ea typeface="Microsoft YaHei" panose="020B0503020204020204" pitchFamily="34" charset="-122"/>
              </a:rPr>
              <a:t>RELEASE SAVEPOINT</a:t>
            </a:r>
            <a:endParaRPr lang="zh-CN" altLang="en-US" sz="2400" b="0" i="0" u="none" strike="noStrike" dirty="0">
              <a:solidFill>
                <a:srgbClr val="444444"/>
              </a:solidFill>
              <a:effectLst/>
              <a:latin typeface="Microsoft YaHei" panose="020B0503020204020204" pitchFamily="34" charset="-122"/>
              <a:ea typeface="Microsoft YaHei" panose="020B0503020204020204" pitchFamily="34" charset="-122"/>
            </a:endParaRPr>
          </a:p>
          <a:p>
            <a:pPr marL="342900" indent="-342900" algn="l">
              <a:lnSpc>
                <a:spcPct val="150000"/>
              </a:lnSpc>
              <a:buFont typeface="Wingdings" pitchFamily="2" charset="2"/>
              <a:buChar char="l"/>
            </a:pPr>
            <a:r>
              <a:rPr lang="zh-CN" altLang="en-US" sz="2400" b="0" i="0" u="none" strike="noStrike" dirty="0">
                <a:solidFill>
                  <a:srgbClr val="444444"/>
                </a:solidFill>
                <a:effectLst/>
                <a:latin typeface="Microsoft YaHei" panose="020B0503020204020204" pitchFamily="34" charset="-122"/>
                <a:ea typeface="Microsoft YaHei" panose="020B0503020204020204" pitchFamily="34" charset="-122"/>
              </a:rPr>
              <a:t>将事务回滚到标记点</a:t>
            </a:r>
            <a:r>
              <a:rPr lang="en-US" altLang="zh-CN" sz="2400" b="0" i="0" u="none" strike="noStrike" dirty="0">
                <a:solidFill>
                  <a:srgbClr val="444444"/>
                </a:solidFill>
                <a:effectLst/>
                <a:latin typeface="Microsoft YaHei" panose="020B0503020204020204" pitchFamily="34" charset="-122"/>
                <a:ea typeface="Microsoft YaHei" panose="020B0503020204020204" pitchFamily="34" charset="-122"/>
              </a:rPr>
              <a:t>:</a:t>
            </a:r>
            <a:r>
              <a:rPr lang="zh-CN" altLang="en-US" sz="2400" b="0" i="0" u="none" strike="noStrike" dirty="0">
                <a:solidFill>
                  <a:srgbClr val="444444"/>
                </a:solidFill>
                <a:effectLst/>
                <a:latin typeface="Microsoft YaHei" panose="020B0503020204020204" pitchFamily="34" charset="-122"/>
                <a:ea typeface="Microsoft YaHei" panose="020B0503020204020204" pitchFamily="34" charset="-122"/>
              </a:rPr>
              <a:t> </a:t>
            </a:r>
            <a:r>
              <a:rPr lang="en" altLang="zh-CN" sz="2400" b="0" i="0" u="none" strike="noStrike" dirty="0">
                <a:solidFill>
                  <a:srgbClr val="444444"/>
                </a:solidFill>
                <a:effectLst/>
                <a:latin typeface="Microsoft YaHei" panose="020B0503020204020204" pitchFamily="34" charset="-122"/>
                <a:ea typeface="Microsoft YaHei" panose="020B0503020204020204" pitchFamily="34" charset="-122"/>
              </a:rPr>
              <a:t>ROLLBACK TO</a:t>
            </a:r>
            <a:r>
              <a:rPr lang="zh-CN" altLang="en-US" sz="2400" b="0" i="0" u="none" strike="noStrike" dirty="0">
                <a:solidFill>
                  <a:srgbClr val="444444"/>
                </a:solidFill>
                <a:effectLst/>
                <a:latin typeface="Microsoft YaHei" panose="020B0503020204020204" pitchFamily="34" charset="-122"/>
                <a:ea typeface="Microsoft YaHei" panose="020B0503020204020204" pitchFamily="34" charset="-122"/>
              </a:rPr>
              <a:t> </a:t>
            </a:r>
            <a:r>
              <a:rPr lang="en-US" altLang="zh-CN" sz="2400" b="0" i="0" u="none" strike="noStrike" dirty="0">
                <a:solidFill>
                  <a:srgbClr val="444444"/>
                </a:solidFill>
                <a:effectLst/>
                <a:latin typeface="Microsoft YaHei" panose="020B0503020204020204" pitchFamily="34" charset="-122"/>
                <a:ea typeface="Microsoft YaHei" panose="020B0503020204020204" pitchFamily="34" charset="-122"/>
              </a:rPr>
              <a:t>s</a:t>
            </a:r>
            <a:r>
              <a:rPr lang="en" altLang="zh-CN" sz="2400" b="0" i="0" u="none" strike="noStrike" dirty="0" err="1">
                <a:solidFill>
                  <a:srgbClr val="444444"/>
                </a:solidFill>
                <a:effectLst/>
                <a:latin typeface="Microsoft YaHei" panose="020B0503020204020204" pitchFamily="34" charset="-122"/>
                <a:ea typeface="Microsoft YaHei" panose="020B0503020204020204" pitchFamily="34" charset="-122"/>
              </a:rPr>
              <a:t>p_name</a:t>
            </a:r>
            <a:endParaRPr lang="en" altLang="zh-CN" sz="2400" b="0" i="0" u="none" strike="noStrike" dirty="0">
              <a:solidFill>
                <a:srgbClr val="444444"/>
              </a:solidFill>
              <a:effectLst/>
              <a:latin typeface="Microsoft YaHei" panose="020B0503020204020204" pitchFamily="34" charset="-122"/>
              <a:ea typeface="Microsoft YaHei" panose="020B0503020204020204" pitchFamily="34" charset="-122"/>
            </a:endParaRPr>
          </a:p>
          <a:p>
            <a:pPr algn="l">
              <a:lnSpc>
                <a:spcPct val="150000"/>
              </a:lnSpc>
            </a:pPr>
            <a:endParaRPr lang="en" altLang="zh-CN" sz="2400" b="0" i="0" u="none" strike="noStrike" dirty="0">
              <a:solidFill>
                <a:srgbClr val="444444"/>
              </a:solidFill>
              <a:effectLst/>
              <a:latin typeface="Microsoft YaHei" panose="020B0503020204020204" pitchFamily="34" charset="-122"/>
              <a:ea typeface="Microsoft YaHei" panose="020B0503020204020204" pitchFamily="34" charset="-122"/>
            </a:endParaRPr>
          </a:p>
          <a:p>
            <a:pPr algn="l">
              <a:lnSpc>
                <a:spcPct val="150000"/>
              </a:lnSpc>
            </a:pPr>
            <a:r>
              <a:rPr lang="zh-CN" altLang="en-US" sz="2400" b="0" i="0" u="none" strike="noStrike" dirty="0">
                <a:solidFill>
                  <a:srgbClr val="444444"/>
                </a:solidFill>
                <a:effectLst/>
                <a:latin typeface="Microsoft YaHei" panose="020B0503020204020204" pitchFamily="34" charset="-122"/>
                <a:ea typeface="Microsoft YaHei" panose="020B0503020204020204" pitchFamily="34" charset="-122"/>
              </a:rPr>
              <a:t>第六章将会介绍事务</a:t>
            </a:r>
          </a:p>
          <a:p>
            <a:pPr marL="342900" indent="-342900">
              <a:lnSpc>
                <a:spcPct val="150000"/>
              </a:lnSpc>
              <a:buFont typeface="Wingdings" pitchFamily="2" charset="2"/>
              <a:buChar char="l"/>
            </a:pP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297753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6">
            <a:extLst>
              <a:ext uri="{FF2B5EF4-FFF2-40B4-BE49-F238E27FC236}">
                <a16:creationId xmlns:a16="http://schemas.microsoft.com/office/drawing/2014/main" id="{5B5BD7D9-059B-401B-9D21-DEC03980E1C3}"/>
              </a:ext>
            </a:extLst>
          </p:cNvPr>
          <p:cNvSpPr/>
          <p:nvPr/>
        </p:nvSpPr>
        <p:spPr>
          <a:xfrm>
            <a:off x="1050551" y="922118"/>
            <a:ext cx="9465049" cy="5593367"/>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8" name="Shape6">
            <a:extLst>
              <a:ext uri="{FF2B5EF4-FFF2-40B4-BE49-F238E27FC236}">
                <a16:creationId xmlns:a16="http://schemas.microsoft.com/office/drawing/2014/main" id="{FB1AED35-C525-485B-AB0A-0D645E637175}"/>
              </a:ext>
            </a:extLst>
          </p:cNvPr>
          <p:cNvSpPr/>
          <p:nvPr/>
        </p:nvSpPr>
        <p:spPr>
          <a:xfrm>
            <a:off x="1050551" y="1020987"/>
            <a:ext cx="9529562" cy="5393386"/>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灯片编号占位符 1">
            <a:extLst>
              <a:ext uri="{FF2B5EF4-FFF2-40B4-BE49-F238E27FC236}">
                <a16:creationId xmlns:a16="http://schemas.microsoft.com/office/drawing/2014/main" id="{F995FE27-9790-573D-064A-4916D28824BF}"/>
              </a:ext>
            </a:extLst>
          </p:cNvPr>
          <p:cNvSpPr>
            <a:spLocks noGrp="1"/>
          </p:cNvSpPr>
          <p:nvPr>
            <p:ph type="sldNum" sz="quarter" idx="10"/>
          </p:nvPr>
        </p:nvSpPr>
        <p:spPr/>
        <p:txBody>
          <a:bodyPr/>
          <a:lstStyle/>
          <a:p>
            <a:fld id="{87BBDC00-B9E2-4EFD-9306-2934E87247C6}" type="slidenum">
              <a:rPr lang="zh-CN" altLang="en-US" smtClean="0"/>
              <a:pPr/>
              <a:t>97</a:t>
            </a:fld>
            <a:endParaRPr lang="zh-CN" altLang="en-US"/>
          </a:p>
        </p:txBody>
      </p:sp>
      <p:sp>
        <p:nvSpPr>
          <p:cNvPr id="3" name="标题 2">
            <a:extLst>
              <a:ext uri="{FF2B5EF4-FFF2-40B4-BE49-F238E27FC236}">
                <a16:creationId xmlns:a16="http://schemas.microsoft.com/office/drawing/2014/main" id="{6C14485F-6367-D878-153F-60CDDD8B14FB}"/>
              </a:ext>
            </a:extLst>
          </p:cNvPr>
          <p:cNvSpPr>
            <a:spLocks noGrp="1"/>
          </p:cNvSpPr>
          <p:nvPr>
            <p:ph type="title"/>
          </p:nvPr>
        </p:nvSpPr>
        <p:spPr/>
        <p:txBody>
          <a:bodyPr/>
          <a:lstStyle/>
          <a:p>
            <a:r>
              <a:rPr kumimoji="1" lang="zh-CN" altLang="en-US" dirty="0"/>
              <a:t>小结</a:t>
            </a:r>
          </a:p>
        </p:txBody>
      </p:sp>
      <p:sp>
        <p:nvSpPr>
          <p:cNvPr id="5" name="页脚占位符 4">
            <a:extLst>
              <a:ext uri="{FF2B5EF4-FFF2-40B4-BE49-F238E27FC236}">
                <a16:creationId xmlns:a16="http://schemas.microsoft.com/office/drawing/2014/main" id="{CFBB740D-EB66-8CE3-6817-4BB3C51DF0C2}"/>
              </a:ext>
            </a:extLst>
          </p:cNvPr>
          <p:cNvSpPr>
            <a:spLocks noGrp="1"/>
          </p:cNvSpPr>
          <p:nvPr>
            <p:ph type="ftr" sz="quarter" idx="3"/>
          </p:nvPr>
        </p:nvSpPr>
        <p:spPr/>
        <p:txBody>
          <a:bodyPr/>
          <a:lstStyle/>
          <a:p>
            <a:pPr>
              <a:defRPr/>
            </a:pPr>
            <a:r>
              <a:rPr lang="zh-CN" altLang="en-US"/>
              <a:t>数据库系统</a:t>
            </a:r>
            <a:r>
              <a:rPr lang="en-US" altLang="zh-CN"/>
              <a:t>—</a:t>
            </a:r>
            <a:r>
              <a:rPr lang="en" altLang="zh-CN"/>
              <a:t>SQL</a:t>
            </a:r>
            <a:endParaRPr lang="en-US" altLang="zh-CN" sz="1200" dirty="0"/>
          </a:p>
        </p:txBody>
      </p:sp>
      <p:pic>
        <p:nvPicPr>
          <p:cNvPr id="6" name="图片 5" descr="图示&#10;&#10;描述已自动生成">
            <a:extLst>
              <a:ext uri="{FF2B5EF4-FFF2-40B4-BE49-F238E27FC236}">
                <a16:creationId xmlns:a16="http://schemas.microsoft.com/office/drawing/2014/main" id="{8881DAB2-BF72-FDA9-FED0-6C4664F9B52D}"/>
              </a:ext>
            </a:extLst>
          </p:cNvPr>
          <p:cNvPicPr>
            <a:picLocks noChangeAspect="1"/>
          </p:cNvPicPr>
          <p:nvPr/>
        </p:nvPicPr>
        <p:blipFill rotWithShape="1">
          <a:blip r:embed="rId2">
            <a:clrChange>
              <a:clrFrom>
                <a:srgbClr val="FFFFFF"/>
              </a:clrFrom>
              <a:clrTo>
                <a:srgbClr val="FFFFFF">
                  <a:alpha val="0"/>
                </a:srgbClr>
              </a:clrTo>
            </a:clrChange>
          </a:blip>
          <a:srcRect t="3009"/>
          <a:stretch/>
        </p:blipFill>
        <p:spPr>
          <a:xfrm>
            <a:off x="1201066" y="1130725"/>
            <a:ext cx="9228531" cy="5173909"/>
          </a:xfrm>
          <a:prstGeom prst="rect">
            <a:avLst/>
          </a:prstGeom>
        </p:spPr>
      </p:pic>
    </p:spTree>
    <p:extLst>
      <p:ext uri="{BB962C8B-B14F-4D97-AF65-F5344CB8AC3E}">
        <p14:creationId xmlns:p14="http://schemas.microsoft.com/office/powerpoint/2010/main" val="1580820086"/>
      </p:ext>
    </p:extLst>
  </p:cSld>
  <p:clrMapOvr>
    <a:masterClrMapping/>
  </p:clrMapOvr>
</p:sld>
</file>

<file path=ppt/theme/theme1.xml><?xml version="1.0" encoding="utf-8"?>
<a:theme xmlns:a="http://schemas.openxmlformats.org/drawingml/2006/main" name="2_973青年-李国良v0.1">
  <a:themeElements>
    <a:clrScheme name="Introductioin to Trec2007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Introductioin to Trec2007">
      <a:majorFont>
        <a:latin typeface="华文楷体"/>
        <a:ea typeface="华文楷体"/>
        <a:cs typeface=""/>
      </a:majorFont>
      <a:minorFont>
        <a:latin typeface="Times New Roman"/>
        <a:ea typeface="华文楷体"/>
        <a:cs typeface=""/>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华文楷体" pitchFamily="2" charset="-122"/>
          </a:defRPr>
        </a:defPPr>
      </a:lstStyle>
    </a:spDef>
    <a:lnDef>
      <a:spPr bwMode="auto">
        <a:xfrm>
          <a:off x="0" y="0"/>
          <a:ext cx="1" cy="1"/>
        </a:xfrm>
        <a:custGeom>
          <a:avLst/>
          <a:gdLst/>
          <a:ahLst/>
          <a:cxnLst/>
          <a:rect l="0" t="0" r="0" b="0"/>
          <a:pathLst/>
        </a:custGeom>
        <a:noFill/>
        <a:ln w="381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华文楷体" pitchFamily="2" charset="-122"/>
          </a:defRPr>
        </a:defPPr>
      </a:lstStyle>
    </a:lnDef>
  </a:objectDefaults>
  <a:extraClrSchemeLst>
    <a:extraClrScheme>
      <a:clrScheme name="Introductioin to Trec2007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ntroductioin to Trec2007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ntroductioin to Trec2007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ntroductioin to Trec2007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ntroductioin to Trec20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ntroductioin to Trec20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ntroductioin to Trec20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30384</TotalTime>
  <Words>10318</Words>
  <Application>Microsoft Office PowerPoint</Application>
  <PresentationFormat>宽屏</PresentationFormat>
  <Paragraphs>2021</Paragraphs>
  <Slides>97</Slides>
  <Notes>7</Notes>
  <HiddenSlides>1</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97</vt:i4>
      </vt:variant>
    </vt:vector>
  </HeadingPairs>
  <TitlesOfParts>
    <vt:vector size="112" baseType="lpstr">
      <vt:lpstr>Arial Unicode MS</vt:lpstr>
      <vt:lpstr>OPPOSans M</vt:lpstr>
      <vt:lpstr>等线</vt:lpstr>
      <vt:lpstr>黑体</vt:lpstr>
      <vt:lpstr>黑体</vt:lpstr>
      <vt:lpstr>华文楷体</vt:lpstr>
      <vt:lpstr>微软雅黑</vt:lpstr>
      <vt:lpstr>微软雅黑</vt:lpstr>
      <vt:lpstr>Arial</vt:lpstr>
      <vt:lpstr>Cambria Math</vt:lpstr>
      <vt:lpstr>Courier New</vt:lpstr>
      <vt:lpstr>Tahoma</vt:lpstr>
      <vt:lpstr>Times New Roman</vt:lpstr>
      <vt:lpstr>Wingdings</vt:lpstr>
      <vt:lpstr>2_973青年-李国良v0.1</vt:lpstr>
      <vt:lpstr>PowerPoint 演示文稿</vt:lpstr>
      <vt:lpstr>SQL查询语言概览</vt:lpstr>
      <vt:lpstr>SQL查询语言概览</vt:lpstr>
      <vt:lpstr>目录</vt:lpstr>
      <vt:lpstr>目录</vt:lpstr>
      <vt:lpstr>SQL数据定义语言</vt:lpstr>
      <vt:lpstr>学生选课数据库</vt:lpstr>
      <vt:lpstr>创建表</vt:lpstr>
      <vt:lpstr>表的数据类型</vt:lpstr>
      <vt:lpstr>创建表</vt:lpstr>
      <vt:lpstr>修改表</vt:lpstr>
      <vt:lpstr>修改表</vt:lpstr>
      <vt:lpstr>修改表</vt:lpstr>
      <vt:lpstr>删除表</vt:lpstr>
      <vt:lpstr>创建索引</vt:lpstr>
      <vt:lpstr>创建索引</vt:lpstr>
      <vt:lpstr>修改、删除索引</vt:lpstr>
      <vt:lpstr>创建视图</vt:lpstr>
      <vt:lpstr>创建视图</vt:lpstr>
      <vt:lpstr>修改视图</vt:lpstr>
      <vt:lpstr>删除视图</vt:lpstr>
      <vt:lpstr>物化视图</vt:lpstr>
      <vt:lpstr>目录</vt:lpstr>
      <vt:lpstr>SQL数据操纵语言</vt:lpstr>
      <vt:lpstr>数据查询</vt:lpstr>
      <vt:lpstr>选择和投影</vt:lpstr>
      <vt:lpstr>投影操作</vt:lpstr>
      <vt:lpstr>投影操作</vt:lpstr>
      <vt:lpstr>投影操作</vt:lpstr>
      <vt:lpstr>选择操作</vt:lpstr>
      <vt:lpstr>选择操作</vt:lpstr>
      <vt:lpstr>选择操作</vt:lpstr>
      <vt:lpstr>选择操作</vt:lpstr>
      <vt:lpstr>选择操作</vt:lpstr>
      <vt:lpstr>选择操作</vt:lpstr>
      <vt:lpstr>选择操作</vt:lpstr>
      <vt:lpstr>聚集操作</vt:lpstr>
      <vt:lpstr>聚集操作</vt:lpstr>
      <vt:lpstr>分组操作</vt:lpstr>
      <vt:lpstr>分组操作</vt:lpstr>
      <vt:lpstr>分组操作</vt:lpstr>
      <vt:lpstr>分组操作</vt:lpstr>
      <vt:lpstr>排序操作</vt:lpstr>
      <vt:lpstr>连接操作</vt:lpstr>
      <vt:lpstr>连接操作</vt:lpstr>
      <vt:lpstr>连接操作</vt:lpstr>
      <vt:lpstr>连接操作</vt:lpstr>
      <vt:lpstr>外连接操作</vt:lpstr>
      <vt:lpstr>嵌套查询</vt:lpstr>
      <vt:lpstr>嵌套查询</vt:lpstr>
      <vt:lpstr>嵌套查询</vt:lpstr>
      <vt:lpstr>集合操作</vt:lpstr>
      <vt:lpstr>集合操作</vt:lpstr>
      <vt:lpstr>关系代数与SQL的转换</vt:lpstr>
      <vt:lpstr>数据更新</vt:lpstr>
      <vt:lpstr>插入数据</vt:lpstr>
      <vt:lpstr>插入数据</vt:lpstr>
      <vt:lpstr>修改数据</vt:lpstr>
      <vt:lpstr>删除数据</vt:lpstr>
      <vt:lpstr>目录</vt:lpstr>
      <vt:lpstr>SQL数据控制语言</vt:lpstr>
      <vt:lpstr>SQL数据控制语言</vt:lpstr>
      <vt:lpstr>SQL数据控制语言</vt:lpstr>
      <vt:lpstr>目录</vt:lpstr>
      <vt:lpstr>存储过程和函数</vt:lpstr>
      <vt:lpstr>创建和调用存储过程</vt:lpstr>
      <vt:lpstr>创建和调用存储过程</vt:lpstr>
      <vt:lpstr>创建和调用存储过程</vt:lpstr>
      <vt:lpstr>存储过程和函数</vt:lpstr>
      <vt:lpstr>创建和调用函数</vt:lpstr>
      <vt:lpstr>存储过程和函数的区别</vt:lpstr>
      <vt:lpstr>变量和流程控制</vt:lpstr>
      <vt:lpstr>变量</vt:lpstr>
      <vt:lpstr>IF语句</vt:lpstr>
      <vt:lpstr>IF语句</vt:lpstr>
      <vt:lpstr>LOOP语句</vt:lpstr>
      <vt:lpstr>LOOP语句</vt:lpstr>
      <vt:lpstr>WHILE语句</vt:lpstr>
      <vt:lpstr>WHILE语句</vt:lpstr>
      <vt:lpstr>删除存储过程和函数</vt:lpstr>
      <vt:lpstr>目录</vt:lpstr>
      <vt:lpstr>触发器</vt:lpstr>
      <vt:lpstr>创建触发器</vt:lpstr>
      <vt:lpstr>创建触发器</vt:lpstr>
      <vt:lpstr>删除触发器</vt:lpstr>
      <vt:lpstr>目录</vt:lpstr>
      <vt:lpstr>高级语言访问数据库的方法</vt:lpstr>
      <vt:lpstr>嵌入式SQL</vt:lpstr>
      <vt:lpstr>嵌入式SQL</vt:lpstr>
      <vt:lpstr> 嵌入式SQL</vt:lpstr>
      <vt:lpstr>嵌入式SQL</vt:lpstr>
      <vt:lpstr>JDBC</vt:lpstr>
      <vt:lpstr>JDBC</vt:lpstr>
      <vt:lpstr>ODBC</vt:lpstr>
      <vt:lpstr>ODBC</vt:lpstr>
      <vt:lpstr>事务控制</vt:lpstr>
      <vt:lpstr>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zhouxuan19@mails.tsinghua.edu.cn</dc:creator>
  <cp:lastModifiedBy>袁</cp:lastModifiedBy>
  <cp:revision>2273</cp:revision>
  <dcterms:created xsi:type="dcterms:W3CDTF">2022-04-14T04:30:04Z</dcterms:created>
  <dcterms:modified xsi:type="dcterms:W3CDTF">2025-04-02T05:49:37Z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sflag">
    <vt:lpwstr>1691476624</vt:lpwstr>
  </property>
</Properties>
</file>